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98" r:id="rId3"/>
  </p:sldMasterIdLst>
  <p:notesMasterIdLst>
    <p:notesMasterId r:id="rId52"/>
  </p:notesMasterIdLst>
  <p:sldIdLst>
    <p:sldId id="256" r:id="rId4"/>
    <p:sldId id="257" r:id="rId5"/>
    <p:sldId id="258" r:id="rId6"/>
    <p:sldId id="262" r:id="rId7"/>
    <p:sldId id="278" r:id="rId8"/>
    <p:sldId id="280" r:id="rId9"/>
    <p:sldId id="265" r:id="rId10"/>
    <p:sldId id="266" r:id="rId11"/>
    <p:sldId id="267" r:id="rId12"/>
    <p:sldId id="268" r:id="rId13"/>
    <p:sldId id="269" r:id="rId14"/>
    <p:sldId id="271" r:id="rId15"/>
    <p:sldId id="281" r:id="rId16"/>
    <p:sldId id="282" r:id="rId17"/>
    <p:sldId id="283" r:id="rId18"/>
    <p:sldId id="272" r:id="rId19"/>
    <p:sldId id="270" r:id="rId20"/>
    <p:sldId id="273" r:id="rId21"/>
    <p:sldId id="276" r:id="rId22"/>
    <p:sldId id="274" r:id="rId23"/>
    <p:sldId id="277" r:id="rId24"/>
    <p:sldId id="275" r:id="rId25"/>
    <p:sldId id="284" r:id="rId26"/>
    <p:sldId id="285" r:id="rId27"/>
    <p:sldId id="286" r:id="rId28"/>
    <p:sldId id="299" r:id="rId29"/>
    <p:sldId id="287" r:id="rId30"/>
    <p:sldId id="289" r:id="rId31"/>
    <p:sldId id="290" r:id="rId32"/>
    <p:sldId id="288" r:id="rId33"/>
    <p:sldId id="291" r:id="rId34"/>
    <p:sldId id="292" r:id="rId35"/>
    <p:sldId id="293" r:id="rId36"/>
    <p:sldId id="294" r:id="rId37"/>
    <p:sldId id="295" r:id="rId38"/>
    <p:sldId id="298" r:id="rId39"/>
    <p:sldId id="301" r:id="rId40"/>
    <p:sldId id="302" r:id="rId41"/>
    <p:sldId id="303" r:id="rId42"/>
    <p:sldId id="304" r:id="rId43"/>
    <p:sldId id="305" r:id="rId44"/>
    <p:sldId id="306" r:id="rId45"/>
    <p:sldId id="300" r:id="rId46"/>
    <p:sldId id="297" r:id="rId47"/>
    <p:sldId id="296" r:id="rId48"/>
    <p:sldId id="260" r:id="rId49"/>
    <p:sldId id="259" r:id="rId50"/>
    <p:sldId id="307"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3979" autoAdjust="0"/>
  </p:normalViewPr>
  <p:slideViewPr>
    <p:cSldViewPr snapToGrid="0">
      <p:cViewPr varScale="1">
        <p:scale>
          <a:sx n="66" d="100"/>
          <a:sy n="66" d="100"/>
        </p:scale>
        <p:origin x="600"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4403D2-EB0A-4176-94F1-53059A23A5F4}" type="doc">
      <dgm:prSet loTypeId="urn:microsoft.com/office/officeart/2009/3/layout/DescendingProcess" loCatId="process" qsTypeId="urn:microsoft.com/office/officeart/2005/8/quickstyle/simple1" qsCatId="simple" csTypeId="urn:microsoft.com/office/officeart/2005/8/colors/accent1_2" csCatId="accent1" phldr="1"/>
      <dgm:spPr/>
      <dgm:t>
        <a:bodyPr/>
        <a:lstStyle/>
        <a:p>
          <a:endParaRPr lang="en-US"/>
        </a:p>
      </dgm:t>
    </dgm:pt>
    <dgm:pt modelId="{06AFB6B2-F3F8-47C2-BB1E-1E93F67C9143}">
      <dgm:prSet phldrT="[Text]"/>
      <dgm:spPr>
        <a:xfrm>
          <a:off x="668029" y="0"/>
          <a:ext cx="1288204" cy="506419"/>
        </a:xfrm>
        <a:prstGeom prst="rect">
          <a:avLst/>
        </a:prstGeom>
        <a:noFill/>
        <a:ln>
          <a:noFill/>
        </a:ln>
        <a:effectLst/>
      </dgm:spPr>
      <dgm:t>
        <a:bodyPr/>
        <a:lstStyle/>
        <a:p>
          <a:r>
            <a:rPr lang="en-US" dirty="0" smtClean="0">
              <a:solidFill>
                <a:srgbClr val="FFFFFF">
                  <a:hueOff val="0"/>
                  <a:satOff val="0"/>
                  <a:lumOff val="0"/>
                  <a:alphaOff val="0"/>
                </a:srgbClr>
              </a:solidFill>
              <a:latin typeface="Segoe UI"/>
              <a:ea typeface="+mn-ea"/>
              <a:cs typeface="+mn-cs"/>
            </a:rPr>
            <a:t> </a:t>
          </a:r>
          <a:endParaRPr lang="en-US" dirty="0">
            <a:solidFill>
              <a:srgbClr val="FFFFFF">
                <a:hueOff val="0"/>
                <a:satOff val="0"/>
                <a:lumOff val="0"/>
                <a:alphaOff val="0"/>
              </a:srgbClr>
            </a:solidFill>
            <a:latin typeface="Segoe UI"/>
            <a:ea typeface="+mn-ea"/>
            <a:cs typeface="+mn-cs"/>
          </a:endParaRPr>
        </a:p>
      </dgm:t>
    </dgm:pt>
    <dgm:pt modelId="{EFEB97E4-F0F9-4C33-AE5A-16C0B4D78739}" type="parTrans" cxnId="{20141E79-76D0-4374-A83C-961510667E39}">
      <dgm:prSet/>
      <dgm:spPr/>
      <dgm:t>
        <a:bodyPr/>
        <a:lstStyle/>
        <a:p>
          <a:endParaRPr lang="en-US"/>
        </a:p>
      </dgm:t>
    </dgm:pt>
    <dgm:pt modelId="{701F9580-FB17-4A37-807C-906ED5988E44}" type="sibTrans" cxnId="{20141E79-76D0-4374-A83C-961510667E39}">
      <dgm:prSet/>
      <dgm:spPr/>
      <dgm:t>
        <a:bodyPr/>
        <a:lstStyle/>
        <a:p>
          <a:endParaRPr lang="en-US"/>
        </a:p>
      </dgm:t>
    </dgm:pt>
    <dgm:pt modelId="{A4CAA12C-7C6D-4C1D-B51F-2378A06681EB}" type="pres">
      <dgm:prSet presAssocID="{814403D2-EB0A-4176-94F1-53059A23A5F4}" presName="Name0" presStyleCnt="0">
        <dgm:presLayoutVars>
          <dgm:chMax val="7"/>
          <dgm:chPref val="5"/>
        </dgm:presLayoutVars>
      </dgm:prSet>
      <dgm:spPr/>
      <dgm:t>
        <a:bodyPr/>
        <a:lstStyle/>
        <a:p>
          <a:endParaRPr lang="en-US"/>
        </a:p>
      </dgm:t>
    </dgm:pt>
    <dgm:pt modelId="{8C629164-B8BE-4207-B8C4-AC9F753B7C94}" type="pres">
      <dgm:prSet presAssocID="{814403D2-EB0A-4176-94F1-53059A23A5F4}" presName="arrowNode" presStyleLbl="node1" presStyleIdx="0" presStyleCnt="1" custLinFactNeighborX="3693" custLinFactNeighborY="-4815"/>
      <dgm:spPr>
        <a:xfrm rot="4396374">
          <a:off x="947629" y="629834"/>
          <a:ext cx="2732320" cy="1905453"/>
        </a:xfrm>
        <a:prstGeom prst="swooshArrow">
          <a:avLst>
            <a:gd name="adj1" fmla="val 16310"/>
            <a:gd name="adj2" fmla="val 31370"/>
          </a:avLst>
        </a:prstGeom>
        <a:solidFill>
          <a:srgbClr val="0078D7"/>
        </a:solidFill>
        <a:ln w="10795" cap="flat" cmpd="sng" algn="ctr">
          <a:noFill/>
          <a:prstDash val="solid"/>
        </a:ln>
        <a:effectLst/>
      </dgm:spPr>
      <dgm:t>
        <a:bodyPr/>
        <a:lstStyle/>
        <a:p>
          <a:endParaRPr lang="en-US"/>
        </a:p>
      </dgm:t>
    </dgm:pt>
    <dgm:pt modelId="{07E81F0C-7623-41EA-997C-F21F946D8686}" type="pres">
      <dgm:prSet presAssocID="{06AFB6B2-F3F8-47C2-BB1E-1E93F67C9143}" presName="txNode1" presStyleLbl="revTx" presStyleIdx="0" presStyleCnt="1">
        <dgm:presLayoutVars>
          <dgm:bulletEnabled val="1"/>
        </dgm:presLayoutVars>
      </dgm:prSet>
      <dgm:spPr/>
      <dgm:t>
        <a:bodyPr/>
        <a:lstStyle/>
        <a:p>
          <a:endParaRPr lang="en-US"/>
        </a:p>
      </dgm:t>
    </dgm:pt>
  </dgm:ptLst>
  <dgm:cxnLst>
    <dgm:cxn modelId="{E7B84BD0-D5B1-46B2-8721-90AF3ECACE6F}" type="presOf" srcId="{814403D2-EB0A-4176-94F1-53059A23A5F4}" destId="{A4CAA12C-7C6D-4C1D-B51F-2378A06681EB}" srcOrd="0" destOrd="0" presId="urn:microsoft.com/office/officeart/2009/3/layout/DescendingProcess"/>
    <dgm:cxn modelId="{63047EF0-6660-44FB-B58D-97FD739597CB}" type="presOf" srcId="{06AFB6B2-F3F8-47C2-BB1E-1E93F67C9143}" destId="{07E81F0C-7623-41EA-997C-F21F946D8686}" srcOrd="0" destOrd="0" presId="urn:microsoft.com/office/officeart/2009/3/layout/DescendingProcess"/>
    <dgm:cxn modelId="{20141E79-76D0-4374-A83C-961510667E39}" srcId="{814403D2-EB0A-4176-94F1-53059A23A5F4}" destId="{06AFB6B2-F3F8-47C2-BB1E-1E93F67C9143}" srcOrd="0" destOrd="0" parTransId="{EFEB97E4-F0F9-4C33-AE5A-16C0B4D78739}" sibTransId="{701F9580-FB17-4A37-807C-906ED5988E44}"/>
    <dgm:cxn modelId="{F732B64C-4DF3-4683-873D-CB31ABC8D051}" type="presParOf" srcId="{A4CAA12C-7C6D-4C1D-B51F-2378A06681EB}" destId="{8C629164-B8BE-4207-B8C4-AC9F753B7C94}" srcOrd="0" destOrd="0" presId="urn:microsoft.com/office/officeart/2009/3/layout/DescendingProcess"/>
    <dgm:cxn modelId="{20FA8597-5B18-4364-9E65-1DCE5759A6C2}" type="presParOf" srcId="{A4CAA12C-7C6D-4C1D-B51F-2378A06681EB}" destId="{07E81F0C-7623-41EA-997C-F21F946D8686}" srcOrd="1" destOrd="0" presId="urn:microsoft.com/office/officeart/2009/3/layout/Descending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629164-B8BE-4207-B8C4-AC9F753B7C94}">
      <dsp:nvSpPr>
        <dsp:cNvPr id="0" name=""/>
        <dsp:cNvSpPr/>
      </dsp:nvSpPr>
      <dsp:spPr>
        <a:xfrm rot="4396374">
          <a:off x="947629" y="629834"/>
          <a:ext cx="2732320" cy="1905453"/>
        </a:xfrm>
        <a:prstGeom prst="swooshArrow">
          <a:avLst>
            <a:gd name="adj1" fmla="val 16310"/>
            <a:gd name="adj2" fmla="val 31370"/>
          </a:avLst>
        </a:prstGeom>
        <a:solidFill>
          <a:srgbClr val="0078D7"/>
        </a:solidFill>
        <a:ln w="10795"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E81F0C-7623-41EA-997C-F21F946D8686}">
      <dsp:nvSpPr>
        <dsp:cNvPr id="0" name=""/>
        <dsp:cNvSpPr/>
      </dsp:nvSpPr>
      <dsp:spPr>
        <a:xfrm>
          <a:off x="668029" y="0"/>
          <a:ext cx="1288204" cy="5064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b" anchorCtr="0">
          <a:noAutofit/>
        </a:bodyPr>
        <a:lstStyle/>
        <a:p>
          <a:pPr lvl="0" algn="ctr" defTabSz="1244600">
            <a:lnSpc>
              <a:spcPct val="90000"/>
            </a:lnSpc>
            <a:spcBef>
              <a:spcPct val="0"/>
            </a:spcBef>
            <a:spcAft>
              <a:spcPct val="35000"/>
            </a:spcAft>
          </a:pPr>
          <a:r>
            <a:rPr lang="en-US" sz="2800" kern="1200" dirty="0" smtClean="0">
              <a:solidFill>
                <a:srgbClr val="FFFFFF">
                  <a:hueOff val="0"/>
                  <a:satOff val="0"/>
                  <a:lumOff val="0"/>
                  <a:alphaOff val="0"/>
                </a:srgbClr>
              </a:solidFill>
              <a:latin typeface="Segoe UI"/>
              <a:ea typeface="+mn-ea"/>
              <a:cs typeface="+mn-cs"/>
            </a:rPr>
            <a:t> </a:t>
          </a:r>
          <a:endParaRPr lang="en-US" sz="2800" kern="1200" dirty="0">
            <a:solidFill>
              <a:srgbClr val="FFFFFF">
                <a:hueOff val="0"/>
                <a:satOff val="0"/>
                <a:lumOff val="0"/>
                <a:alphaOff val="0"/>
              </a:srgbClr>
            </a:solidFill>
            <a:latin typeface="Segoe UI"/>
            <a:ea typeface="+mn-ea"/>
            <a:cs typeface="+mn-cs"/>
          </a:endParaRPr>
        </a:p>
      </dsp:txBody>
      <dsp:txXfrm>
        <a:off x="668029" y="0"/>
        <a:ext cx="1288204" cy="506419"/>
      </dsp:txXfrm>
    </dsp:sp>
  </dsp:spTree>
</dsp:drawing>
</file>

<file path=ppt/diagrams/layout1.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EF4A85-268B-46B0-AAF8-FA6E0B95C92D}" type="datetimeFigureOut">
              <a:rPr lang="en-US" smtClean="0"/>
              <a:t>10/24/2015</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21961B-311E-409B-8697-8C2187CC8886}" type="slidenum">
              <a:rPr lang="en-US" smtClean="0"/>
              <a:t>‹Nº›</a:t>
            </a:fld>
            <a:endParaRPr lang="en-US"/>
          </a:p>
        </p:txBody>
      </p:sp>
    </p:spTree>
    <p:extLst>
      <p:ext uri="{BB962C8B-B14F-4D97-AF65-F5344CB8AC3E}">
        <p14:creationId xmlns:p14="http://schemas.microsoft.com/office/powerpoint/2010/main" val="168102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Tendencias en la forma de trabajar</a:t>
            </a:r>
          </a:p>
          <a:p>
            <a:r>
              <a:rPr lang="es-ES" dirty="0" smtClean="0"/>
              <a:t>Con Office 365 la productividad se reinventa</a:t>
            </a:r>
          </a:p>
          <a:p>
            <a:r>
              <a:rPr lang="es-ES" dirty="0" smtClean="0"/>
              <a:t>Social con Office 365: Delve, </a:t>
            </a:r>
            <a:r>
              <a:rPr lang="es-ES" dirty="0" err="1" smtClean="0"/>
              <a:t>Yammer</a:t>
            </a:r>
            <a:endParaRPr lang="es-ES" dirty="0" smtClean="0"/>
          </a:p>
          <a:p>
            <a:r>
              <a:rPr lang="es-ES" dirty="0" smtClean="0"/>
              <a:t>Mejora Continua: Office 365 Video, </a:t>
            </a:r>
            <a:r>
              <a:rPr lang="es-ES" dirty="0" err="1" smtClean="0"/>
              <a:t>Next</a:t>
            </a:r>
            <a:r>
              <a:rPr lang="es-ES" dirty="0" smtClean="0"/>
              <a:t> </a:t>
            </a:r>
            <a:r>
              <a:rPr lang="es-ES" dirty="0" err="1" smtClean="0"/>
              <a:t>Generation</a:t>
            </a:r>
            <a:r>
              <a:rPr lang="es-ES" dirty="0" smtClean="0"/>
              <a:t> </a:t>
            </a:r>
            <a:r>
              <a:rPr lang="es-ES" dirty="0" err="1" smtClean="0"/>
              <a:t>Portals</a:t>
            </a:r>
            <a:r>
              <a:rPr lang="es-ES" dirty="0" smtClean="0"/>
              <a:t>, ODFB</a:t>
            </a:r>
          </a:p>
          <a:p>
            <a:r>
              <a:rPr lang="es-ES" dirty="0" smtClean="0"/>
              <a:t>Comunicación y Colaboración: Grupos de Office 365, </a:t>
            </a:r>
            <a:r>
              <a:rPr lang="es-ES" dirty="0" err="1" smtClean="0"/>
              <a:t>Clutter</a:t>
            </a:r>
            <a:r>
              <a:rPr lang="es-ES" dirty="0" smtClean="0"/>
              <a:t>, …</a:t>
            </a:r>
          </a:p>
          <a:p>
            <a:endParaRPr lang="en-US" dirty="0"/>
          </a:p>
        </p:txBody>
      </p:sp>
      <p:sp>
        <p:nvSpPr>
          <p:cNvPr id="4" name="Marcador de número de diapositiva 3"/>
          <p:cNvSpPr>
            <a:spLocks noGrp="1"/>
          </p:cNvSpPr>
          <p:nvPr>
            <p:ph type="sldNum" sz="quarter" idx="10"/>
          </p:nvPr>
        </p:nvSpPr>
        <p:spPr/>
        <p:txBody>
          <a:bodyPr/>
          <a:lstStyle/>
          <a:p>
            <a:fld id="{9221961B-311E-409B-8697-8C2187CC8886}" type="slidenum">
              <a:rPr lang="en-US" smtClean="0"/>
              <a:t>4</a:t>
            </a:fld>
            <a:endParaRPr lang="en-US"/>
          </a:p>
        </p:txBody>
      </p:sp>
    </p:spTree>
    <p:extLst>
      <p:ext uri="{BB962C8B-B14F-4D97-AF65-F5344CB8AC3E}">
        <p14:creationId xmlns:p14="http://schemas.microsoft.com/office/powerpoint/2010/main" val="18309685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r>
              <a:rPr lang="es-ES" dirty="0" smtClean="0"/>
              <a:t>Acceso a Delve, trabajo con</a:t>
            </a:r>
            <a:r>
              <a:rPr lang="es-ES" baseline="0" dirty="0" smtClean="0"/>
              <a:t> paneles</a:t>
            </a:r>
          </a:p>
          <a:p>
            <a:pPr marL="171450" indent="-171450">
              <a:buFont typeface="Arial" panose="020B0604020202020204" pitchFamily="34" charset="0"/>
              <a:buChar char="•"/>
            </a:pPr>
            <a:r>
              <a:rPr lang="es-ES" baseline="0" dirty="0" smtClean="0"/>
              <a:t>Últimas funcionalidades: Añadir a favoritos</a:t>
            </a:r>
          </a:p>
          <a:p>
            <a:pPr marL="171450" indent="-171450">
              <a:buFont typeface="Arial" panose="020B0604020202020204" pitchFamily="34" charset="0"/>
              <a:buChar char="•"/>
            </a:pPr>
            <a:r>
              <a:rPr lang="es-ES" baseline="0" dirty="0" smtClean="0"/>
              <a:t>Página personal: Crear contenido en blog personal</a:t>
            </a:r>
            <a:endParaRPr lang="en-US" dirty="0"/>
          </a:p>
        </p:txBody>
      </p:sp>
      <p:sp>
        <p:nvSpPr>
          <p:cNvPr id="4" name="Marcador de número de diapositiva 3"/>
          <p:cNvSpPr>
            <a:spLocks noGrp="1"/>
          </p:cNvSpPr>
          <p:nvPr>
            <p:ph type="sldNum" sz="quarter" idx="10"/>
          </p:nvPr>
        </p:nvSpPr>
        <p:spPr/>
        <p:txBody>
          <a:bodyPr/>
          <a:lstStyle/>
          <a:p>
            <a:fld id="{9221961B-311E-409B-8697-8C2187CC8886}" type="slidenum">
              <a:rPr lang="en-US" smtClean="0"/>
              <a:t>30</a:t>
            </a:fld>
            <a:endParaRPr lang="en-US"/>
          </a:p>
        </p:txBody>
      </p:sp>
    </p:spTree>
    <p:extLst>
      <p:ext uri="{BB962C8B-B14F-4D97-AF65-F5344CB8AC3E}">
        <p14:creationId xmlns:p14="http://schemas.microsoft.com/office/powerpoint/2010/main" val="1304534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9221961B-311E-409B-8697-8C2187CC8886}" type="slidenum">
              <a:rPr lang="en-US" smtClean="0"/>
              <a:t>34</a:t>
            </a:fld>
            <a:endParaRPr lang="en-US"/>
          </a:p>
        </p:txBody>
      </p:sp>
    </p:spTree>
    <p:extLst>
      <p:ext uri="{BB962C8B-B14F-4D97-AF65-F5344CB8AC3E}">
        <p14:creationId xmlns:p14="http://schemas.microsoft.com/office/powerpoint/2010/main" val="3794367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Marcador de número de diapositiva 3"/>
          <p:cNvSpPr>
            <a:spLocks noGrp="1"/>
          </p:cNvSpPr>
          <p:nvPr>
            <p:ph type="sldNum" sz="quarter" idx="10"/>
          </p:nvPr>
        </p:nvSpPr>
        <p:spPr/>
        <p:txBody>
          <a:bodyPr/>
          <a:lstStyle/>
          <a:p>
            <a:fld id="{9221961B-311E-409B-8697-8C2187CC8886}" type="slidenum">
              <a:rPr lang="en-US" smtClean="0"/>
              <a:t>35</a:t>
            </a:fld>
            <a:endParaRPr lang="en-US"/>
          </a:p>
        </p:txBody>
      </p:sp>
    </p:spTree>
    <p:extLst>
      <p:ext uri="{BB962C8B-B14F-4D97-AF65-F5344CB8AC3E}">
        <p14:creationId xmlns:p14="http://schemas.microsoft.com/office/powerpoint/2010/main" val="28811070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smtClean="0"/>
              <a:t>Product</a:t>
            </a:r>
            <a:r>
              <a:rPr lang="es-ES" baseline="0" dirty="0" smtClean="0"/>
              <a:t> </a:t>
            </a:r>
            <a:r>
              <a:rPr lang="es-ES" baseline="0" dirty="0" err="1" smtClean="0"/>
              <a:t>Experience</a:t>
            </a:r>
            <a:r>
              <a:rPr lang="es-ES" baseline="0" dirty="0" smtClean="0"/>
              <a:t> </a:t>
            </a:r>
            <a:r>
              <a:rPr lang="es-ES" baseline="0" dirty="0" err="1" smtClean="0"/>
              <a:t>roadmap</a:t>
            </a:r>
            <a:endParaRPr lang="en-US" dirty="0"/>
          </a:p>
        </p:txBody>
      </p:sp>
      <p:sp>
        <p:nvSpPr>
          <p:cNvPr id="4" name="Marcador de número de diapositiva 3"/>
          <p:cNvSpPr>
            <a:spLocks noGrp="1"/>
          </p:cNvSpPr>
          <p:nvPr>
            <p:ph type="sldNum" sz="quarter" idx="10"/>
          </p:nvPr>
        </p:nvSpPr>
        <p:spPr/>
        <p:txBody>
          <a:bodyPr/>
          <a:lstStyle/>
          <a:p>
            <a:fld id="{9221961B-311E-409B-8697-8C2187CC8886}" type="slidenum">
              <a:rPr lang="en-US" smtClean="0"/>
              <a:t>41</a:t>
            </a:fld>
            <a:endParaRPr lang="en-US"/>
          </a:p>
        </p:txBody>
      </p:sp>
    </p:spTree>
    <p:extLst>
      <p:ext uri="{BB962C8B-B14F-4D97-AF65-F5344CB8AC3E}">
        <p14:creationId xmlns:p14="http://schemas.microsoft.com/office/powerpoint/2010/main" val="1444728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Marcador de número de diapositiva 3"/>
          <p:cNvSpPr>
            <a:spLocks noGrp="1"/>
          </p:cNvSpPr>
          <p:nvPr>
            <p:ph type="sldNum" sz="quarter" idx="10"/>
          </p:nvPr>
        </p:nvSpPr>
        <p:spPr/>
        <p:txBody>
          <a:bodyPr/>
          <a:lstStyle/>
          <a:p>
            <a:fld id="{9221961B-311E-409B-8697-8C2187CC8886}" type="slidenum">
              <a:rPr lang="en-US" smtClean="0"/>
              <a:t>43</a:t>
            </a:fld>
            <a:endParaRPr lang="en-US"/>
          </a:p>
        </p:txBody>
      </p:sp>
    </p:spTree>
    <p:extLst>
      <p:ext uri="{BB962C8B-B14F-4D97-AF65-F5344CB8AC3E}">
        <p14:creationId xmlns:p14="http://schemas.microsoft.com/office/powerpoint/2010/main" val="29889305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dirty="0" smtClean="0">
                <a:ln>
                  <a:noFill/>
                </a:ln>
                <a:gradFill>
                  <a:gsLst>
                    <a:gs pos="2917">
                      <a:srgbClr val="FFFFFF"/>
                    </a:gs>
                    <a:gs pos="80000">
                      <a:srgbClr val="FFFFFF"/>
                    </a:gs>
                  </a:gsLst>
                  <a:lin ang="5400000" scaled="0"/>
                </a:gradFill>
                <a:effectLst/>
                <a:uLnTx/>
                <a:uFillTx/>
                <a:latin typeface="Segoe UI"/>
                <a:ea typeface="+mn-ea"/>
                <a:cs typeface="Segoe UI" panose="020B0502040204020203" pitchFamily="34" charset="0"/>
              </a:rPr>
              <a:t>Visit the Office 365 Roadmap to see upcoming features and releases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dirty="0" smtClean="0">
                <a:ln>
                  <a:noFill/>
                </a:ln>
                <a:gradFill>
                  <a:gsLst>
                    <a:gs pos="2917">
                      <a:srgbClr val="FFFFFF"/>
                    </a:gs>
                    <a:gs pos="80000">
                      <a:srgbClr val="FFFFFF"/>
                    </a:gs>
                  </a:gsLst>
                  <a:lin ang="5400000" scaled="0"/>
                </a:gradFill>
                <a:effectLst/>
                <a:uLnTx/>
                <a:uFillTx/>
                <a:latin typeface="Segoe UI"/>
                <a:ea typeface="+mn-ea"/>
                <a:cs typeface="Segoe UI" panose="020B0502040204020203" pitchFamily="34" charset="0"/>
              </a:rPr>
              <a:t>Visit the Office Blog to learn more about Office 365 announcements and news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dirty="0" smtClean="0">
                <a:ln>
                  <a:noFill/>
                </a:ln>
                <a:gradFill>
                  <a:gsLst>
                    <a:gs pos="2917">
                      <a:srgbClr val="FFFFFF"/>
                    </a:gs>
                    <a:gs pos="80000">
                      <a:srgbClr val="FFFFFF"/>
                    </a:gs>
                  </a:gsLst>
                  <a:lin ang="5400000" scaled="0"/>
                </a:gradFill>
                <a:effectLst/>
                <a:uLnTx/>
                <a:uFillTx/>
                <a:latin typeface="Segoe UI"/>
                <a:ea typeface="+mn-ea"/>
                <a:cs typeface="Segoe UI" panose="020B0502040204020203" pitchFamily="34" charset="0"/>
              </a:rPr>
              <a:t>Stay ahead of change with the Office 365 Message  Center </a:t>
            </a:r>
            <a:endParaRPr kumimoji="0" lang="en-US" sz="1100" b="0" i="0" u="none" strike="noStrike" kern="1200" cap="none" spc="0" normalizeH="0" baseline="0" noProof="0" dirty="0" smtClean="0">
              <a:ln>
                <a:noFill/>
              </a:ln>
              <a:gradFill>
                <a:gsLst>
                  <a:gs pos="2917">
                    <a:srgbClr val="FFFFFF"/>
                  </a:gs>
                  <a:gs pos="8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dirty="0" smtClean="0">
                <a:ln>
                  <a:noFill/>
                </a:ln>
                <a:gradFill>
                  <a:gsLst>
                    <a:gs pos="2917">
                      <a:srgbClr val="FFFFFF"/>
                    </a:gs>
                    <a:gs pos="80000">
                      <a:srgbClr val="FFFFFF"/>
                    </a:gs>
                  </a:gsLst>
                  <a:lin ang="5400000" scaled="0"/>
                </a:gradFill>
                <a:effectLst/>
                <a:uLnTx/>
                <a:uFillTx/>
                <a:latin typeface="Segoe UI"/>
                <a:ea typeface="+mn-ea"/>
                <a:cs typeface="Segoe UI" panose="020B0502040204020203" pitchFamily="34" charset="0"/>
              </a:rPr>
              <a:t>Monitor the Service Health Dashboard for information about service health</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dirty="0" smtClean="0">
                <a:ln>
                  <a:noFill/>
                </a:ln>
                <a:gradFill>
                  <a:gsLst>
                    <a:gs pos="2917">
                      <a:srgbClr val="FFFFFF"/>
                    </a:gs>
                    <a:gs pos="80000">
                      <a:srgbClr val="FFFFFF"/>
                    </a:gs>
                  </a:gsLst>
                  <a:lin ang="5400000" scaled="0"/>
                </a:gradFill>
                <a:effectLst/>
                <a:uLnTx/>
                <a:uFillTx/>
                <a:latin typeface="Segoe UI"/>
                <a:ea typeface="+mn-ea"/>
                <a:cs typeface="Segoe UI" panose="020B0502040204020203" pitchFamily="34" charset="0"/>
              </a:rPr>
              <a:t>Keep current on the go with the Office 365 Admin app</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50" b="0" i="0" u="none" strike="noStrike" kern="1200" cap="none" spc="0" normalizeH="0" baseline="0" noProof="0" dirty="0" smtClean="0">
                <a:ln>
                  <a:noFill/>
                </a:ln>
                <a:gradFill>
                  <a:gsLst>
                    <a:gs pos="2917">
                      <a:srgbClr val="FFFFFF"/>
                    </a:gs>
                    <a:gs pos="80000">
                      <a:srgbClr val="FFFFFF"/>
                    </a:gs>
                  </a:gsLst>
                  <a:lin ang="5400000" scaled="0"/>
                </a:gradFill>
                <a:effectLst/>
                <a:uLnTx/>
                <a:uFillTx/>
                <a:latin typeface="Segoe UI"/>
                <a:ea typeface="+mn-ea"/>
                <a:cs typeface="Segoe UI" panose="020B0502040204020203" pitchFamily="34" charset="0"/>
              </a:rPr>
              <a:t>Have more questions? Join the Yammer Office 365 Network</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050" b="0" i="0" u="none" strike="noStrike" kern="1200" cap="none" spc="0" normalizeH="0" baseline="0" noProof="0" dirty="0" smtClean="0">
              <a:ln>
                <a:noFill/>
              </a:ln>
              <a:gradFill>
                <a:gsLst>
                  <a:gs pos="2917">
                    <a:srgbClr val="FFFFFF"/>
                  </a:gs>
                  <a:gs pos="8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100" b="0" i="0" u="none" strike="noStrike" kern="1200" cap="none" spc="0" normalizeH="0" baseline="0" noProof="0" dirty="0" smtClean="0">
              <a:ln>
                <a:noFill/>
              </a:ln>
              <a:gradFill>
                <a:gsLst>
                  <a:gs pos="2917">
                    <a:srgbClr val="FFFFFF"/>
                  </a:gs>
                  <a:gs pos="8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200" b="0" i="0" u="none" strike="noStrike" kern="1200" cap="none" spc="0" normalizeH="0" baseline="0" noProof="0" dirty="0" smtClean="0">
              <a:ln>
                <a:noFill/>
              </a:ln>
              <a:gradFill>
                <a:gsLst>
                  <a:gs pos="2917">
                    <a:srgbClr val="FFFFFF"/>
                  </a:gs>
                  <a:gs pos="80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200" b="0" i="0" u="none" strike="noStrike" kern="1200" cap="none" spc="0" normalizeH="0" baseline="0" noProof="0" dirty="0" smtClean="0">
              <a:ln>
                <a:noFill/>
              </a:ln>
              <a:gradFill>
                <a:gsLst>
                  <a:gs pos="2917">
                    <a:srgbClr val="FFFFFF"/>
                  </a:gs>
                  <a:gs pos="80000">
                    <a:srgbClr val="FFFFFF"/>
                  </a:gs>
                </a:gsLst>
                <a:lin ang="5400000" scaled="0"/>
              </a:gradFill>
              <a:effectLst/>
              <a:uLnTx/>
              <a:uFillTx/>
              <a:latin typeface="Segoe UI"/>
              <a:ea typeface="+mn-ea"/>
              <a:cs typeface="Segoe UI" panose="020B0502040204020203" pitchFamily="34" charset="0"/>
            </a:endParaRPr>
          </a:p>
          <a:p>
            <a:pPr marL="171450" indent="-171450">
              <a:buFont typeface="Wingdings" panose="05000000000000000000" pitchFamily="2" charset="2"/>
              <a:buChar char="ü"/>
            </a:pPr>
            <a:endParaRPr lang="en-US" dirty="0"/>
          </a:p>
        </p:txBody>
      </p:sp>
      <p:sp>
        <p:nvSpPr>
          <p:cNvPr id="4" name="Marcador de número de diapositiva 3"/>
          <p:cNvSpPr>
            <a:spLocks noGrp="1"/>
          </p:cNvSpPr>
          <p:nvPr>
            <p:ph type="sldNum" sz="quarter" idx="10"/>
          </p:nvPr>
        </p:nvSpPr>
        <p:spPr/>
        <p:txBody>
          <a:bodyPr/>
          <a:lstStyle/>
          <a:p>
            <a:fld id="{9221961B-311E-409B-8697-8C2187CC8886}" type="slidenum">
              <a:rPr lang="en-US" smtClean="0"/>
              <a:t>44</a:t>
            </a:fld>
            <a:endParaRPr lang="en-US"/>
          </a:p>
        </p:txBody>
      </p:sp>
    </p:spTree>
    <p:extLst>
      <p:ext uri="{BB962C8B-B14F-4D97-AF65-F5344CB8AC3E}">
        <p14:creationId xmlns:p14="http://schemas.microsoft.com/office/powerpoint/2010/main" val="3806538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9C3F3E1-9A54-4BF8-89C0-CE2F21C4F21E}" type="slidenum">
              <a:rPr lang="en-US" smtClean="0">
                <a:solidFill>
                  <a:prstClr val="black"/>
                </a:solidFill>
              </a:rPr>
              <a:pPr>
                <a:defRPr/>
              </a:pPr>
              <a:t>6</a:t>
            </a:fld>
            <a:endParaRPr lang="en-US" dirty="0">
              <a:solidFill>
                <a:prstClr val="black"/>
              </a:solidFill>
            </a:endParaRPr>
          </a:p>
        </p:txBody>
      </p:sp>
    </p:spTree>
    <p:extLst>
      <p:ext uri="{BB962C8B-B14F-4D97-AF65-F5344CB8AC3E}">
        <p14:creationId xmlns:p14="http://schemas.microsoft.com/office/powerpoint/2010/main" val="1261758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prstClr val="white"/>
                </a:solidFill>
                <a:latin typeface="Segoe UI Light"/>
              </a:rPr>
              <a:t>Public and Private Signals Always Respect Permissions</a:t>
            </a:r>
          </a:p>
          <a:p>
            <a:endParaRPr lang="en-US" dirty="0"/>
          </a:p>
        </p:txBody>
      </p:sp>
      <p:sp>
        <p:nvSpPr>
          <p:cNvPr id="4" name="Marcador de número de diapositiva 3"/>
          <p:cNvSpPr>
            <a:spLocks noGrp="1"/>
          </p:cNvSpPr>
          <p:nvPr>
            <p:ph type="sldNum" sz="quarter" idx="10"/>
          </p:nvPr>
        </p:nvSpPr>
        <p:spPr/>
        <p:txBody>
          <a:bodyPr/>
          <a:lstStyle/>
          <a:p>
            <a:fld id="{9221961B-311E-409B-8697-8C2187CC8886}" type="slidenum">
              <a:rPr lang="en-US" smtClean="0"/>
              <a:t>12</a:t>
            </a:fld>
            <a:endParaRPr lang="en-US"/>
          </a:p>
        </p:txBody>
      </p:sp>
    </p:spTree>
    <p:extLst>
      <p:ext uri="{BB962C8B-B14F-4D97-AF65-F5344CB8AC3E}">
        <p14:creationId xmlns:p14="http://schemas.microsoft.com/office/powerpoint/2010/main" val="1913920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r>
              <a:rPr lang="es-ES" dirty="0" smtClean="0"/>
              <a:t>Acceso a Delve, trabajo con</a:t>
            </a:r>
            <a:r>
              <a:rPr lang="es-ES" baseline="0" dirty="0" smtClean="0"/>
              <a:t> paneles</a:t>
            </a:r>
          </a:p>
          <a:p>
            <a:pPr marL="171450" indent="-171450">
              <a:buFont typeface="Arial" panose="020B0604020202020204" pitchFamily="34" charset="0"/>
              <a:buChar char="•"/>
            </a:pPr>
            <a:r>
              <a:rPr lang="es-ES" baseline="0" dirty="0" smtClean="0"/>
              <a:t>Últimas funcionalidades: Añadir a favoritos</a:t>
            </a:r>
          </a:p>
          <a:p>
            <a:pPr marL="171450" indent="-171450">
              <a:buFont typeface="Arial" panose="020B0604020202020204" pitchFamily="34" charset="0"/>
              <a:buChar char="•"/>
            </a:pPr>
            <a:r>
              <a:rPr lang="es-ES" baseline="0" dirty="0" smtClean="0"/>
              <a:t>Página personal: Crear contenido en blog personal</a:t>
            </a:r>
            <a:endParaRPr lang="en-US" dirty="0"/>
          </a:p>
        </p:txBody>
      </p:sp>
      <p:sp>
        <p:nvSpPr>
          <p:cNvPr id="4" name="Marcador de número de diapositiva 3"/>
          <p:cNvSpPr>
            <a:spLocks noGrp="1"/>
          </p:cNvSpPr>
          <p:nvPr>
            <p:ph type="sldNum" sz="quarter" idx="10"/>
          </p:nvPr>
        </p:nvSpPr>
        <p:spPr/>
        <p:txBody>
          <a:bodyPr/>
          <a:lstStyle/>
          <a:p>
            <a:fld id="{9221961B-311E-409B-8697-8C2187CC8886}" type="slidenum">
              <a:rPr lang="en-US" smtClean="0"/>
              <a:t>16</a:t>
            </a:fld>
            <a:endParaRPr lang="en-US"/>
          </a:p>
        </p:txBody>
      </p:sp>
    </p:spTree>
    <p:extLst>
      <p:ext uri="{BB962C8B-B14F-4D97-AF65-F5344CB8AC3E}">
        <p14:creationId xmlns:p14="http://schemas.microsoft.com/office/powerpoint/2010/main" val="2704609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a:defRPr/>
            </a:pPr>
            <a:fld id="{E74353ED-ACB2-44BF-A903-985B0AF962B7}" type="datetime1">
              <a:rPr lang="en-US" smtClean="0">
                <a:solidFill>
                  <a:prstClr val="black"/>
                </a:solidFill>
              </a:rPr>
              <a:pPr>
                <a:defRPr/>
              </a:pPr>
              <a:t>10/24/2015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pPr>
              <a:defRPr/>
            </a:pPr>
            <a:fld id="{B4008EB6-D09E-4580-8CD6-DDB14511944F}" type="slidenum">
              <a:rPr lang="en-US" smtClean="0">
                <a:solidFill>
                  <a:prstClr val="black"/>
                </a:solidFill>
              </a:rPr>
              <a:pPr>
                <a:defRPr/>
              </a:pPr>
              <a:t>17</a:t>
            </a:fld>
            <a:endParaRPr lang="en-US" dirty="0">
              <a:solidFill>
                <a:prstClr val="black"/>
              </a:solidFill>
            </a:endParaRPr>
          </a:p>
        </p:txBody>
      </p:sp>
    </p:spTree>
    <p:extLst>
      <p:ext uri="{BB962C8B-B14F-4D97-AF65-F5344CB8AC3E}">
        <p14:creationId xmlns:p14="http://schemas.microsoft.com/office/powerpoint/2010/main" val="1588997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Tree>
    <p:extLst>
      <p:ext uri="{BB962C8B-B14F-4D97-AF65-F5344CB8AC3E}">
        <p14:creationId xmlns:p14="http://schemas.microsoft.com/office/powerpoint/2010/main" val="626413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Marcador de número de diapositiva 3"/>
          <p:cNvSpPr>
            <a:spLocks noGrp="1"/>
          </p:cNvSpPr>
          <p:nvPr>
            <p:ph type="sldNum" sz="quarter" idx="10"/>
          </p:nvPr>
        </p:nvSpPr>
        <p:spPr/>
        <p:txBody>
          <a:bodyPr/>
          <a:lstStyle/>
          <a:p>
            <a:fld id="{9221961B-311E-409B-8697-8C2187CC8886}" type="slidenum">
              <a:rPr lang="en-US" smtClean="0"/>
              <a:t>22</a:t>
            </a:fld>
            <a:endParaRPr lang="en-US"/>
          </a:p>
        </p:txBody>
      </p:sp>
    </p:spTree>
    <p:extLst>
      <p:ext uri="{BB962C8B-B14F-4D97-AF65-F5344CB8AC3E}">
        <p14:creationId xmlns:p14="http://schemas.microsoft.com/office/powerpoint/2010/main" val="3471646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pc="-49" dirty="0" smtClean="0">
                <a:gradFill>
                  <a:gsLst>
                    <a:gs pos="0">
                      <a:srgbClr val="FFFFFF"/>
                    </a:gs>
                    <a:gs pos="100000">
                      <a:srgbClr val="FFFFFF"/>
                    </a:gs>
                  </a:gsLst>
                  <a:lin ang="5400000" scaled="0"/>
                </a:gradFill>
                <a:cs typeface="Segoe UI Light" panose="020B0502040204020203" pitchFamily="34" charset="0"/>
              </a:rPr>
              <a:t>Brings together people, information, and apps across Office 365, to enable better communication and collaboration.</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smtClean="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10/24/2015 5:10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69533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32667" rtl="0" eaLnBrk="1" fontAlgn="auto" latinLnBrk="0" hangingPunct="1">
              <a:lnSpc>
                <a:spcPct val="100000"/>
              </a:lnSpc>
              <a:spcBef>
                <a:spcPts val="816"/>
              </a:spcBef>
              <a:spcAft>
                <a:spcPts val="0"/>
              </a:spcAft>
              <a:buClr>
                <a:srgbClr val="FFFFFF"/>
              </a:buClr>
              <a:buSzPct val="90000"/>
              <a:buFont typeface="Wingdings" panose="05000000000000000000" pitchFamily="2" charset="2"/>
              <a:buNone/>
              <a:tabLst/>
              <a:defRPr/>
            </a:pPr>
            <a:r>
              <a:rPr kumimoji="0" lang="en-US" sz="2400" b="1" i="0" u="none" strike="noStrike" kern="1200" cap="none" spc="0" normalizeH="0" baseline="0" noProof="0" dirty="0" smtClean="0">
                <a:ln>
                  <a:noFill/>
                </a:ln>
                <a:solidFill>
                  <a:schemeClr val="tx1"/>
                </a:solidFill>
                <a:effectLst/>
                <a:uLnTx/>
                <a:uFillTx/>
                <a:latin typeface="Segoe UI Light"/>
                <a:ea typeface="+mn-ea"/>
                <a:cs typeface="+mn-cs"/>
              </a:rPr>
              <a:t>Federated resources</a:t>
            </a:r>
          </a:p>
          <a:p>
            <a:pPr marL="0" marR="0" lvl="0" indent="0" algn="l" defTabSz="932667" rtl="0" eaLnBrk="1" fontAlgn="auto" latinLnBrk="0" hangingPunct="1">
              <a:lnSpc>
                <a:spcPct val="100000"/>
              </a:lnSpc>
              <a:spcBef>
                <a:spcPts val="816"/>
              </a:spcBef>
              <a:spcAft>
                <a:spcPts val="0"/>
              </a:spcAft>
              <a:buClr>
                <a:srgbClr val="FFFFFF"/>
              </a:buClr>
              <a:buSzPct val="90000"/>
              <a:buFont typeface="Wingdings" panose="05000000000000000000" pitchFamily="2" charset="2"/>
              <a:buNone/>
              <a:tabLst/>
              <a:defRPr/>
            </a:pPr>
            <a:r>
              <a:rPr kumimoji="0" lang="en-US" sz="1600" b="0" i="0" u="none" strike="noStrike" kern="1200" cap="none" spc="0" normalizeH="0" baseline="0" noProof="0" dirty="0" smtClean="0">
                <a:ln>
                  <a:noFill/>
                </a:ln>
                <a:solidFill>
                  <a:schemeClr val="tx1"/>
                </a:solidFill>
                <a:effectLst/>
                <a:uLnTx/>
                <a:uFillTx/>
                <a:latin typeface="Segoe UI Light"/>
                <a:ea typeface="+mn-ea"/>
                <a:cs typeface="+mn-cs"/>
              </a:rPr>
              <a:t>O365 services extend with their data. (E.g. conversations stored in Exchange mailbox &amp; documents stored in OneDrive for a group)</a:t>
            </a:r>
          </a:p>
          <a:p>
            <a:pPr marL="0" marR="0" lvl="0" indent="0" algn="l" defTabSz="932667" rtl="0" eaLnBrk="1" fontAlgn="auto" latinLnBrk="0" hangingPunct="1">
              <a:lnSpc>
                <a:spcPct val="100000"/>
              </a:lnSpc>
              <a:spcBef>
                <a:spcPts val="816"/>
              </a:spcBef>
              <a:spcAft>
                <a:spcPts val="0"/>
              </a:spcAft>
              <a:buClr>
                <a:srgbClr val="FFFFFF"/>
              </a:buClr>
              <a:buSzPct val="90000"/>
              <a:buFont typeface="Wingdings" panose="05000000000000000000" pitchFamily="2" charset="2"/>
              <a:buNone/>
              <a:tabLst/>
              <a:defRPr/>
            </a:pPr>
            <a:r>
              <a:rPr kumimoji="0" lang="es-ES" sz="1600" b="1" i="0" u="none" strike="noStrike" kern="1200" cap="none" spc="0" normalizeH="0" baseline="0" dirty="0" err="1" smtClean="0">
                <a:ln>
                  <a:noFill/>
                </a:ln>
                <a:solidFill>
                  <a:schemeClr val="tx1"/>
                </a:solidFill>
                <a:effectLst/>
                <a:uLnTx/>
                <a:uFillTx/>
                <a:latin typeface="Segoe UI Light"/>
                <a:ea typeface="+mn-ea"/>
                <a:cs typeface="+mn-cs"/>
              </a:rPr>
              <a:t>Loose</a:t>
            </a:r>
            <a:r>
              <a:rPr kumimoji="0" lang="es-ES" sz="1600" b="1" i="0" u="none" strike="noStrike" kern="1200" cap="none" spc="0" normalizeH="0" baseline="0" dirty="0" smtClean="0">
                <a:ln>
                  <a:noFill/>
                </a:ln>
                <a:solidFill>
                  <a:schemeClr val="tx1"/>
                </a:solidFill>
                <a:effectLst/>
                <a:uLnTx/>
                <a:uFillTx/>
                <a:latin typeface="Segoe UI Light"/>
                <a:ea typeface="+mn-ea"/>
                <a:cs typeface="+mn-cs"/>
              </a:rPr>
              <a:t> </a:t>
            </a:r>
            <a:r>
              <a:rPr kumimoji="0" lang="es-ES" sz="1600" b="1" i="0" u="none" strike="noStrike" kern="1200" cap="none" spc="0" normalizeH="0" baseline="0" dirty="0" err="1" smtClean="0">
                <a:ln>
                  <a:noFill/>
                </a:ln>
                <a:solidFill>
                  <a:schemeClr val="tx1"/>
                </a:solidFill>
                <a:effectLst/>
                <a:uLnTx/>
                <a:uFillTx/>
                <a:latin typeface="Segoe UI Light"/>
                <a:ea typeface="+mn-ea"/>
                <a:cs typeface="+mn-cs"/>
              </a:rPr>
              <a:t>Coupling</a:t>
            </a:r>
            <a:endParaRPr kumimoji="0" lang="es-ES" sz="1600" b="1" i="0" u="none" strike="noStrike" kern="1200" cap="none" spc="0" normalizeH="0" baseline="0" dirty="0" smtClean="0">
              <a:ln>
                <a:noFill/>
              </a:ln>
              <a:solidFill>
                <a:schemeClr val="tx1"/>
              </a:solidFill>
              <a:effectLst/>
              <a:uLnTx/>
              <a:uFillTx/>
              <a:latin typeface="Segoe UI Light"/>
              <a:ea typeface="+mn-ea"/>
              <a:cs typeface="+mn-cs"/>
            </a:endParaRPr>
          </a:p>
          <a:p>
            <a:pPr marL="0" marR="0" lvl="0" indent="0" algn="l" defTabSz="932667" rtl="0" eaLnBrk="1" fontAlgn="auto" latinLnBrk="0" hangingPunct="1">
              <a:lnSpc>
                <a:spcPct val="100000"/>
              </a:lnSpc>
              <a:spcBef>
                <a:spcPts val="816"/>
              </a:spcBef>
              <a:spcAft>
                <a:spcPts val="0"/>
              </a:spcAft>
              <a:buClr>
                <a:srgbClr val="FFFFFF"/>
              </a:buClr>
              <a:buSzPct val="90000"/>
              <a:buFont typeface="Wingdings" panose="05000000000000000000" pitchFamily="2" charset="2"/>
              <a:buNone/>
              <a:tabLst/>
              <a:defRPr/>
            </a:pPr>
            <a:r>
              <a:rPr kumimoji="0" lang="en-US" sz="1200" b="0" i="0" u="none" strike="noStrike" kern="1200" cap="none" spc="0" normalizeH="0" baseline="0" noProof="0" dirty="0" smtClean="0">
                <a:ln>
                  <a:noFill/>
                </a:ln>
                <a:solidFill>
                  <a:schemeClr val="tx1"/>
                </a:solidFill>
                <a:effectLst/>
                <a:uLnTx/>
                <a:uFillTx/>
                <a:latin typeface="Segoe UI Light"/>
                <a:ea typeface="+mn-ea"/>
                <a:cs typeface="+mn-cs"/>
              </a:rPr>
              <a:t>Services notify each other of changes to a group (e.g. creation, deletion, updates)</a:t>
            </a:r>
          </a:p>
          <a:p>
            <a:pPr marL="0" marR="0" lvl="0" indent="0" algn="l" defTabSz="932667" rtl="0" eaLnBrk="1" fontAlgn="auto" latinLnBrk="0" hangingPunct="1">
              <a:lnSpc>
                <a:spcPct val="100000"/>
              </a:lnSpc>
              <a:spcBef>
                <a:spcPts val="816"/>
              </a:spcBef>
              <a:spcAft>
                <a:spcPts val="0"/>
              </a:spcAft>
              <a:buClr>
                <a:srgbClr val="FFFFFF"/>
              </a:buClr>
              <a:buSzPct val="90000"/>
              <a:buFont typeface="Wingdings" panose="05000000000000000000" pitchFamily="2" charset="2"/>
              <a:buNone/>
              <a:tabLst/>
              <a:defRPr/>
            </a:pPr>
            <a:r>
              <a:rPr kumimoji="0" lang="en-US" sz="1200" b="0" i="0" u="none" strike="noStrike" kern="1200" cap="none" spc="0" normalizeH="0" baseline="0" noProof="0" dirty="0" smtClean="0">
                <a:ln>
                  <a:noFill/>
                </a:ln>
                <a:solidFill>
                  <a:schemeClr val="tx1"/>
                </a:solidFill>
                <a:effectLst/>
                <a:uLnTx/>
                <a:uFillTx/>
                <a:latin typeface="Segoe UI Light"/>
                <a:ea typeface="+mn-ea"/>
                <a:cs typeface="+mn-cs"/>
              </a:rPr>
              <a:t>Using sync from AAD to EXODS, &amp; SPODS they achieve reliability if they miss notifications</a:t>
            </a:r>
          </a:p>
          <a:p>
            <a:endParaRPr lang="es-ES" dirty="0" smtClean="0"/>
          </a:p>
          <a:p>
            <a:endParaRPr lang="en-US" dirty="0"/>
          </a:p>
        </p:txBody>
      </p:sp>
      <p:sp>
        <p:nvSpPr>
          <p:cNvPr id="4" name="Marcador de número de diapositiva 3"/>
          <p:cNvSpPr>
            <a:spLocks noGrp="1"/>
          </p:cNvSpPr>
          <p:nvPr>
            <p:ph type="sldNum" sz="quarter" idx="10"/>
          </p:nvPr>
        </p:nvSpPr>
        <p:spPr/>
        <p:txBody>
          <a:bodyPr/>
          <a:lstStyle/>
          <a:p>
            <a:fld id="{9221961B-311E-409B-8697-8C2187CC8886}" type="slidenum">
              <a:rPr lang="en-US" smtClean="0"/>
              <a:t>28</a:t>
            </a:fld>
            <a:endParaRPr lang="en-US"/>
          </a:p>
        </p:txBody>
      </p:sp>
    </p:spTree>
    <p:extLst>
      <p:ext uri="{BB962C8B-B14F-4D97-AF65-F5344CB8AC3E}">
        <p14:creationId xmlns:p14="http://schemas.microsoft.com/office/powerpoint/2010/main" val="2263254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583280" y="6299619"/>
            <a:ext cx="940720" cy="365125"/>
          </a:xfrm>
        </p:spPr>
        <p:txBody>
          <a:bodyPr/>
          <a:lstStyle/>
          <a:p>
            <a:fld id="{16C8B9B6-DC0E-463F-A729-F063386A2A4F}" type="datetimeFigureOut">
              <a:rPr lang="en-US" smtClean="0"/>
              <a:t>10/24/2015</a:t>
            </a:fld>
            <a:endParaRPr lang="en-US"/>
          </a:p>
        </p:txBody>
      </p:sp>
      <p:sp>
        <p:nvSpPr>
          <p:cNvPr id="5" name="Footer Placeholder 4"/>
          <p:cNvSpPr>
            <a:spLocks noGrp="1"/>
          </p:cNvSpPr>
          <p:nvPr>
            <p:ph type="ftr" sz="quarter" idx="11"/>
          </p:nvPr>
        </p:nvSpPr>
        <p:spPr>
          <a:xfrm>
            <a:off x="1599798" y="6299619"/>
            <a:ext cx="4163560" cy="365125"/>
          </a:xfrm>
        </p:spPr>
        <p:txBody>
          <a:bodyPr/>
          <a:lstStyle/>
          <a:p>
            <a:endParaRPr lang="en-US" dirty="0"/>
          </a:p>
        </p:txBody>
      </p:sp>
      <p:sp>
        <p:nvSpPr>
          <p:cNvPr id="6" name="Slide Number Placeholder 5"/>
          <p:cNvSpPr>
            <a:spLocks noGrp="1"/>
          </p:cNvSpPr>
          <p:nvPr>
            <p:ph type="sldNum" sz="quarter" idx="12"/>
          </p:nvPr>
        </p:nvSpPr>
        <p:spPr>
          <a:xfrm>
            <a:off x="5829209" y="6307283"/>
            <a:ext cx="436286" cy="365125"/>
          </a:xfrm>
        </p:spPr>
        <p:txBody>
          <a:bodyPr/>
          <a:lstStyle/>
          <a:p>
            <a:fld id="{1C0911B7-9D0F-497C-A44B-771E0C4BC7EC}" type="slidenum">
              <a:rPr lang="en-US" smtClean="0"/>
              <a:t>‹Nº›</a:t>
            </a:fld>
            <a:endParaRPr lang="en-US"/>
          </a:p>
        </p:txBody>
      </p:sp>
    </p:spTree>
    <p:extLst>
      <p:ext uri="{BB962C8B-B14F-4D97-AF65-F5344CB8AC3E}">
        <p14:creationId xmlns:p14="http://schemas.microsoft.com/office/powerpoint/2010/main" val="3213704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6015789" y="0"/>
            <a:ext cx="6176212" cy="605429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5" name="Date Placeholder 4"/>
          <p:cNvSpPr>
            <a:spLocks noGrp="1"/>
          </p:cNvSpPr>
          <p:nvPr>
            <p:ph type="dt" sz="half" idx="10"/>
          </p:nvPr>
        </p:nvSpPr>
        <p:spPr/>
        <p:txBody>
          <a:bodyPr/>
          <a:lstStyle/>
          <a:p>
            <a:fld id="{16C8B9B6-DC0E-463F-A729-F063386A2A4F}" type="datetimeFigureOut">
              <a:rPr lang="en-US" smtClean="0"/>
              <a:t>10/24/2015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0911B7-9D0F-497C-A44B-771E0C4BC7EC}" type="slidenum">
              <a:rPr lang="en-US" smtClean="0"/>
              <a:t>‹Nº›</a:t>
            </a:fld>
            <a:endParaRPr lang="en-US"/>
          </a:p>
        </p:txBody>
      </p:sp>
      <p:sp>
        <p:nvSpPr>
          <p:cNvPr id="9" name="Rectángulo 8"/>
          <p:cNvSpPr/>
          <p:nvPr userDrawn="1"/>
        </p:nvSpPr>
        <p:spPr>
          <a:xfrm>
            <a:off x="0" y="0"/>
            <a:ext cx="6015789" cy="677618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Title 1"/>
          <p:cNvSpPr>
            <a:spLocks noGrp="1"/>
          </p:cNvSpPr>
          <p:nvPr>
            <p:ph type="title"/>
          </p:nvPr>
        </p:nvSpPr>
        <p:spPr>
          <a:xfrm>
            <a:off x="839788" y="457200"/>
            <a:ext cx="4502233" cy="1600200"/>
          </a:xfrm>
        </p:spPr>
        <p:txBody>
          <a:bodyPr anchor="b"/>
          <a:lstStyle>
            <a:lvl1pPr>
              <a:defRPr sz="3200">
                <a:solidFill>
                  <a:schemeClr val="bg1">
                    <a:lumMod val="95000"/>
                  </a:schemeClr>
                </a:solidFill>
              </a:defRPr>
            </a:lvl1pPr>
          </a:lstStyle>
          <a:p>
            <a:r>
              <a:rPr lang="en-US" dirty="0" smtClean="0"/>
              <a:t>Click to edit Master title style</a:t>
            </a:r>
            <a:endParaRPr lang="en-US" dirty="0"/>
          </a:p>
        </p:txBody>
      </p:sp>
      <p:sp>
        <p:nvSpPr>
          <p:cNvPr id="11" name="Text Placeholder 3"/>
          <p:cNvSpPr>
            <a:spLocks noGrp="1"/>
          </p:cNvSpPr>
          <p:nvPr>
            <p:ph type="body" sz="half" idx="2"/>
          </p:nvPr>
        </p:nvSpPr>
        <p:spPr>
          <a:xfrm>
            <a:off x="839788" y="2057400"/>
            <a:ext cx="4502233"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Edit Master text styles</a:t>
            </a:r>
          </a:p>
        </p:txBody>
      </p:sp>
    </p:spTree>
    <p:extLst>
      <p:ext uri="{BB962C8B-B14F-4D97-AF65-F5344CB8AC3E}">
        <p14:creationId xmlns:p14="http://schemas.microsoft.com/office/powerpoint/2010/main" val="943770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6176212" cy="669571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5" name="Date Placeholder 4"/>
          <p:cNvSpPr>
            <a:spLocks noGrp="1"/>
          </p:cNvSpPr>
          <p:nvPr>
            <p:ph type="dt" sz="half" idx="10"/>
          </p:nvPr>
        </p:nvSpPr>
        <p:spPr/>
        <p:txBody>
          <a:bodyPr/>
          <a:lstStyle/>
          <a:p>
            <a:fld id="{16C8B9B6-DC0E-463F-A729-F063386A2A4F}" type="datetimeFigureOut">
              <a:rPr lang="en-US" smtClean="0"/>
              <a:t>10/24/2015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0911B7-9D0F-497C-A44B-771E0C4BC7EC}" type="slidenum">
              <a:rPr lang="en-US" smtClean="0"/>
              <a:t>‹Nº›</a:t>
            </a:fld>
            <a:endParaRPr lang="en-US"/>
          </a:p>
        </p:txBody>
      </p:sp>
      <p:sp>
        <p:nvSpPr>
          <p:cNvPr id="8" name="Rectángulo 7"/>
          <p:cNvSpPr/>
          <p:nvPr userDrawn="1"/>
        </p:nvSpPr>
        <p:spPr>
          <a:xfrm>
            <a:off x="6176212" y="-1"/>
            <a:ext cx="6015789" cy="605429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2" name="Title 1"/>
          <p:cNvSpPr>
            <a:spLocks noGrp="1"/>
          </p:cNvSpPr>
          <p:nvPr>
            <p:ph type="title"/>
          </p:nvPr>
        </p:nvSpPr>
        <p:spPr>
          <a:xfrm>
            <a:off x="6913346" y="457200"/>
            <a:ext cx="4887227" cy="1600200"/>
          </a:xfrm>
        </p:spPr>
        <p:txBody>
          <a:bodyPr anchor="b"/>
          <a:lstStyle>
            <a:lvl1pPr>
              <a:defRPr sz="3200">
                <a:solidFill>
                  <a:schemeClr val="bg1">
                    <a:lumMod val="95000"/>
                  </a:schemeClr>
                </a:solidFill>
              </a:defRPr>
            </a:lvl1pPr>
          </a:lstStyle>
          <a:p>
            <a:r>
              <a:rPr lang="en-US" dirty="0" smtClean="0"/>
              <a:t>Click to edit Master title style</a:t>
            </a:r>
            <a:endParaRPr lang="en-US" dirty="0"/>
          </a:p>
        </p:txBody>
      </p:sp>
      <p:sp>
        <p:nvSpPr>
          <p:cNvPr id="13" name="Text Placeholder 3"/>
          <p:cNvSpPr>
            <a:spLocks noGrp="1"/>
          </p:cNvSpPr>
          <p:nvPr>
            <p:ph type="body" sz="half" idx="2"/>
          </p:nvPr>
        </p:nvSpPr>
        <p:spPr>
          <a:xfrm>
            <a:off x="6913346" y="2057400"/>
            <a:ext cx="488722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Edit Master text styles</a:t>
            </a:r>
          </a:p>
        </p:txBody>
      </p:sp>
    </p:spTree>
    <p:extLst>
      <p:ext uri="{BB962C8B-B14F-4D97-AF65-F5344CB8AC3E}">
        <p14:creationId xmlns:p14="http://schemas.microsoft.com/office/powerpoint/2010/main" val="37919814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C8B9B6-DC0E-463F-A729-F063386A2A4F}" type="datetimeFigureOut">
              <a:rPr lang="en-US" smtClean="0"/>
              <a:t>10/24/2015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0911B7-9D0F-497C-A44B-771E0C4BC7EC}" type="slidenum">
              <a:rPr lang="en-US" smtClean="0"/>
              <a:t>‹Nº›</a:t>
            </a:fld>
            <a:endParaRPr lang="en-US"/>
          </a:p>
        </p:txBody>
      </p:sp>
    </p:spTree>
    <p:extLst>
      <p:ext uri="{BB962C8B-B14F-4D97-AF65-F5344CB8AC3E}">
        <p14:creationId xmlns:p14="http://schemas.microsoft.com/office/powerpoint/2010/main" val="19000751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C8B9B6-DC0E-463F-A729-F063386A2A4F}" type="datetimeFigureOut">
              <a:rPr lang="en-US" smtClean="0"/>
              <a:t>10/24/2015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0911B7-9D0F-497C-A44B-771E0C4BC7EC}" type="slidenum">
              <a:rPr lang="en-US" smtClean="0"/>
              <a:t>‹Nº›</a:t>
            </a:fld>
            <a:endParaRPr lang="en-US"/>
          </a:p>
        </p:txBody>
      </p:sp>
    </p:spTree>
    <p:extLst>
      <p:ext uri="{BB962C8B-B14F-4D97-AF65-F5344CB8AC3E}">
        <p14:creationId xmlns:p14="http://schemas.microsoft.com/office/powerpoint/2010/main" val="3618908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734451037"/>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879300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38460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marL="0" marR="0" lvl="0" indent="0" algn="r" defTabSz="1142867" rtl="0" eaLnBrk="1" fontAlgn="auto" latinLnBrk="0" hangingPunct="1">
              <a:lnSpc>
                <a:spcPct val="90000"/>
              </a:lnSpc>
              <a:spcBef>
                <a:spcPct val="0"/>
              </a:spcBef>
              <a:spcAft>
                <a:spcPts val="0"/>
              </a:spcAft>
              <a:buClrTx/>
              <a:buSzTx/>
              <a:buFontTx/>
              <a:buNone/>
              <a:tabLst/>
              <a:defRPr/>
            </a:pPr>
            <a:r>
              <a:rPr kumimoji="0" lang="en-US" sz="4902" b="0" i="0" u="none" strike="noStrike" kern="1200" cap="none" spc="-123" normalizeH="0" baseline="0" noProof="0" dirty="0" smtClean="0">
                <a:ln w="3175">
                  <a:noFill/>
                </a:ln>
                <a:gradFill>
                  <a:gsLst>
                    <a:gs pos="84066">
                      <a:srgbClr val="000000"/>
                    </a:gs>
                    <a:gs pos="57576">
                      <a:srgbClr val="000000"/>
                    </a:gs>
                  </a:gsLst>
                  <a:lin ang="5400000" scaled="0"/>
                </a:gradFill>
                <a:effectLst/>
                <a:uLnTx/>
                <a:uFillTx/>
                <a:latin typeface="Segoe UI Light"/>
                <a:ea typeface="+mn-ea"/>
                <a:cs typeface="Segoe UI" pitchFamily="34" charset="0"/>
              </a:rPr>
              <a:t>Spark the future.</a:t>
            </a:r>
            <a:endParaRPr kumimoji="0" lang="en-US" sz="4902" b="0" i="0" u="none" strike="noStrike" kern="1200" cap="none" spc="-123" normalizeH="0" baseline="0" noProof="0" dirty="0">
              <a:ln w="3175">
                <a:noFill/>
              </a:ln>
              <a:gradFill>
                <a:gsLst>
                  <a:gs pos="84066">
                    <a:srgbClr val="000000"/>
                  </a:gs>
                  <a:gs pos="57576">
                    <a:srgbClr val="000000"/>
                  </a:gs>
                </a:gsLst>
                <a:lin ang="5400000" scaled="0"/>
              </a:gradFill>
              <a:effectLst/>
              <a:uLnTx/>
              <a:uFillTx/>
              <a:latin typeface="Segoe UI Light"/>
              <a:ea typeface="+mn-ea"/>
              <a:cs typeface="Segoe UI" pitchFamily="34" charset="0"/>
            </a:endParaRPr>
          </a:p>
        </p:txBody>
      </p:sp>
      <p:sp>
        <p:nvSpPr>
          <p:cNvPr id="10" name="Rectangle 9"/>
          <p:cNvSpPr/>
          <p:nvPr userDrawn="1"/>
        </p:nvSpPr>
        <p:spPr>
          <a:xfrm>
            <a:off x="2393776" y="4527712"/>
            <a:ext cx="2142257" cy="701614"/>
          </a:xfrm>
          <a:prstGeom prst="rect">
            <a:avLst/>
          </a:prstGeom>
        </p:spPr>
        <p:txBody>
          <a:bodyPr wrap="none" anchor="ctr">
            <a:spAutoFit/>
          </a:bodyPr>
          <a:lstStyle/>
          <a:p>
            <a:pPr marL="0" marR="0" lvl="0" indent="0" algn="r" defTabSz="1142867" rtl="0" eaLnBrk="1" fontAlgn="auto" latinLnBrk="0" hangingPunct="1">
              <a:lnSpc>
                <a:spcPct val="90000"/>
              </a:lnSpc>
              <a:spcBef>
                <a:spcPct val="0"/>
              </a:spcBef>
              <a:spcAft>
                <a:spcPts val="0"/>
              </a:spcAft>
              <a:buClrTx/>
              <a:buSzTx/>
              <a:buFontTx/>
              <a:buNone/>
              <a:tabLst/>
              <a:defRPr/>
            </a:pPr>
            <a:r>
              <a:rPr kumimoji="0" lang="en-US" sz="2206" b="0" i="0" u="none" strike="noStrike" kern="1200" cap="none" spc="0" normalizeH="0" baseline="0" noProof="0" dirty="0" smtClean="0">
                <a:ln w="3175">
                  <a:noFill/>
                </a:ln>
                <a:gradFill>
                  <a:gsLst>
                    <a:gs pos="84066">
                      <a:srgbClr val="000000"/>
                    </a:gs>
                    <a:gs pos="57576">
                      <a:srgbClr val="000000"/>
                    </a:gs>
                  </a:gsLst>
                  <a:lin ang="5400000" scaled="0"/>
                </a:gradFill>
                <a:effectLst/>
                <a:uLnTx/>
                <a:uFillTx/>
                <a:latin typeface="Segoe UI"/>
                <a:ea typeface="+mn-ea"/>
                <a:cs typeface="Segoe UI" pitchFamily="34" charset="0"/>
              </a:rPr>
              <a:t>May 4 – 8, 2015</a:t>
            </a:r>
            <a:br>
              <a:rPr kumimoji="0" lang="en-US" sz="2206" b="0" i="0" u="none" strike="noStrike" kern="1200" cap="none" spc="0" normalizeH="0" baseline="0" noProof="0" dirty="0" smtClean="0">
                <a:ln w="3175">
                  <a:noFill/>
                </a:ln>
                <a:gradFill>
                  <a:gsLst>
                    <a:gs pos="84066">
                      <a:srgbClr val="000000"/>
                    </a:gs>
                    <a:gs pos="57576">
                      <a:srgbClr val="000000"/>
                    </a:gs>
                  </a:gsLst>
                  <a:lin ang="5400000" scaled="0"/>
                </a:gradFill>
                <a:effectLst/>
                <a:uLnTx/>
                <a:uFillTx/>
                <a:latin typeface="Segoe UI"/>
                <a:ea typeface="+mn-ea"/>
                <a:cs typeface="Segoe UI" pitchFamily="34" charset="0"/>
              </a:rPr>
            </a:br>
            <a:r>
              <a:rPr kumimoji="0" lang="en-US" sz="2206" b="0" i="0" u="none" strike="noStrike" kern="1200" cap="none" spc="0" normalizeH="0" baseline="0" noProof="0" dirty="0" smtClean="0">
                <a:ln w="3175">
                  <a:noFill/>
                </a:ln>
                <a:gradFill>
                  <a:gsLst>
                    <a:gs pos="84066">
                      <a:srgbClr val="000000"/>
                    </a:gs>
                    <a:gs pos="57576">
                      <a:srgbClr val="000000"/>
                    </a:gs>
                  </a:gsLst>
                  <a:lin ang="5400000" scaled="0"/>
                </a:gradFill>
                <a:effectLst/>
                <a:uLnTx/>
                <a:uFillTx/>
                <a:latin typeface="Segoe UI"/>
                <a:ea typeface="+mn-ea"/>
                <a:cs typeface="Segoe UI" pitchFamily="34" charset="0"/>
              </a:rPr>
              <a:t>Chicago, IL</a:t>
            </a:r>
            <a:endParaRPr kumimoji="0" lang="en-US" sz="2206"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endParaRP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213466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531010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4703814"/>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C8B9B6-DC0E-463F-A729-F063386A2A4F}" type="datetimeFigureOut">
              <a:rPr lang="en-US" smtClean="0"/>
              <a:t>10/24/2015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0911B7-9D0F-497C-A44B-771E0C4BC7EC}" type="slidenum">
              <a:rPr lang="en-US" smtClean="0"/>
              <a:t>‹Nº›</a:t>
            </a:fld>
            <a:endParaRPr lang="en-US"/>
          </a:p>
        </p:txBody>
      </p:sp>
      <p:pic>
        <p:nvPicPr>
          <p:cNvPr id="7" name="Imagen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0444" y="142946"/>
            <a:ext cx="416698" cy="659772"/>
          </a:xfrm>
          <a:prstGeom prst="rect">
            <a:avLst/>
          </a:prstGeom>
        </p:spPr>
      </p:pic>
    </p:spTree>
    <p:extLst>
      <p:ext uri="{BB962C8B-B14F-4D97-AF65-F5344CB8AC3E}">
        <p14:creationId xmlns:p14="http://schemas.microsoft.com/office/powerpoint/2010/main" val="21760683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31312509"/>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52945332"/>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52382076"/>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45935569"/>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517770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55385014"/>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7489579"/>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92453426"/>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4508744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7194392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6C8B9B6-DC0E-463F-A729-F063386A2A4F}" type="datetimeFigureOut">
              <a:rPr lang="en-US" smtClean="0"/>
              <a:t>10/24/2015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0911B7-9D0F-497C-A44B-771E0C4BC7EC}" type="slidenum">
              <a:rPr lang="en-US" smtClean="0"/>
              <a:t>‹Nº›</a:t>
            </a:fld>
            <a:endParaRPr lang="en-US"/>
          </a:p>
        </p:txBody>
      </p:sp>
    </p:spTree>
    <p:extLst>
      <p:ext uri="{BB962C8B-B14F-4D97-AF65-F5344CB8AC3E}">
        <p14:creationId xmlns:p14="http://schemas.microsoft.com/office/powerpoint/2010/main" val="34722762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9100525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93614053"/>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68324508"/>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27729310"/>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37925137"/>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873390065"/>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091805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5670247"/>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7490129"/>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1494631"/>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6C8B9B6-DC0E-463F-A729-F063386A2A4F}" type="datetimeFigureOut">
              <a:rPr lang="en-US" smtClean="0"/>
              <a:t>10/24/2015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0911B7-9D0F-497C-A44B-771E0C4BC7EC}" type="slidenum">
              <a:rPr lang="en-US" smtClean="0"/>
              <a:t>‹Nº›</a:t>
            </a:fld>
            <a:endParaRPr lang="en-US"/>
          </a:p>
        </p:txBody>
      </p:sp>
    </p:spTree>
    <p:extLst>
      <p:ext uri="{BB962C8B-B14F-4D97-AF65-F5344CB8AC3E}">
        <p14:creationId xmlns:p14="http://schemas.microsoft.com/office/powerpoint/2010/main" val="17180206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2206"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43730106"/>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r" defTabSz="9138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12389">
                      <a:srgbClr val="FFFFFF"/>
                    </a:gs>
                    <a:gs pos="54000">
                      <a:srgbClr val="FFFFFF"/>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12389">
                      <a:srgbClr val="FFFFFF"/>
                    </a:gs>
                    <a:gs pos="54000">
                      <a:srgbClr val="FFFFFF"/>
                    </a:gs>
                  </a:gsLst>
                  <a:lin ang="5400000" scaled="0"/>
                </a:gradFill>
                <a:effectLst/>
                <a:uLnTx/>
                <a:uFillTx/>
                <a:latin typeface="Segoe UI"/>
                <a:ea typeface="+mn-ea"/>
                <a:cs typeface="Segoe UI" pitchFamily="34" charset="0"/>
              </a:rPr>
              <a:t>2015 </a:t>
            </a:r>
            <a:r>
              <a:rPr kumimoji="0" lang="en-US" sz="686" b="0" i="0" u="none" strike="noStrike" kern="1200" cap="none" spc="0" normalizeH="0" baseline="0" noProof="0" dirty="0">
                <a:ln>
                  <a:noFill/>
                </a:ln>
                <a:gradFill>
                  <a:gsLst>
                    <a:gs pos="12389">
                      <a:srgbClr val="FFFFFF"/>
                    </a:gs>
                    <a:gs pos="54000">
                      <a:srgbClr val="FFFFFF"/>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265878305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38981034"/>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6265685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87941544"/>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A4D0619F-9357-4FAD-BC56-52A2E27A320A}" type="datetimeFigureOut">
              <a:rPr kumimoji="0" lang="en-US" sz="1765"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10/24/2015</a:t>
            </a:fld>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A07444C9-76FF-4AAF-A1AC-1B5AA60FCA6E}" type="slidenum">
              <a:rPr kumimoji="0" lang="en-US" sz="1765"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‹Nº›</a:t>
            </a:fld>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44248068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2"/>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376" indent="0">
              <a:buNone/>
              <a:defRPr sz="2700" b="1"/>
            </a:lvl2pPr>
            <a:lvl3pPr marL="1218753" indent="0">
              <a:buNone/>
              <a:defRPr sz="2400" b="1"/>
            </a:lvl3pPr>
            <a:lvl4pPr marL="1828129" indent="0">
              <a:buNone/>
              <a:defRPr sz="2100" b="1"/>
            </a:lvl4pPr>
            <a:lvl5pPr marL="2437505" indent="0">
              <a:buNone/>
              <a:defRPr sz="2100" b="1"/>
            </a:lvl5pPr>
            <a:lvl6pPr marL="3046882" indent="0">
              <a:buNone/>
              <a:defRPr sz="2100" b="1"/>
            </a:lvl6pPr>
            <a:lvl7pPr marL="3656258" indent="0">
              <a:buNone/>
              <a:defRPr sz="2100" b="1"/>
            </a:lvl7pPr>
            <a:lvl8pPr marL="4265633" indent="0">
              <a:buNone/>
              <a:defRPr sz="2100" b="1"/>
            </a:lvl8pPr>
            <a:lvl9pPr marL="4875010"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9761" y="1681906"/>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064" indent="-380860">
              <a:defRPr lang="en-US" sz="2100" kern="1200" dirty="0" smtClean="0">
                <a:solidFill>
                  <a:schemeClr val="bg2">
                    <a:lumMod val="50000"/>
                  </a:schemeClr>
                </a:solidFill>
                <a:latin typeface="+mn-lt"/>
                <a:ea typeface="+mn-ea"/>
                <a:cs typeface="Arial" pitchFamily="34" charset="0"/>
              </a:defRPr>
            </a:lvl2pPr>
            <a:lvl3pPr marL="914064" indent="-228516">
              <a:defRPr lang="en-US" sz="1900" kern="1200" dirty="0" smtClean="0">
                <a:solidFill>
                  <a:schemeClr val="bg2">
                    <a:lumMod val="50000"/>
                  </a:schemeClr>
                </a:solidFill>
                <a:latin typeface="+mn-lt"/>
                <a:ea typeface="+mn-ea"/>
                <a:cs typeface="Arial" pitchFamily="34" charset="0"/>
              </a:defRPr>
            </a:lvl3pPr>
            <a:lvl4pPr marL="1218753" indent="-228516">
              <a:defRPr lang="en-US" sz="1600" kern="1200" dirty="0" smtClean="0">
                <a:solidFill>
                  <a:schemeClr val="bg2">
                    <a:lumMod val="50000"/>
                  </a:schemeClr>
                </a:solidFill>
                <a:latin typeface="+mn-lt"/>
                <a:ea typeface="+mn-ea"/>
                <a:cs typeface="Arial" pitchFamily="34" charset="0"/>
              </a:defRPr>
            </a:lvl4pPr>
            <a:lvl5pPr marL="1447269" indent="-22851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511830326"/>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800"/>
            <a:ext cx="11151917" cy="2512982"/>
          </a:xfrm>
          <a:prstGeom prst="rect">
            <a:avLst/>
          </a:prstGeom>
        </p:spPr>
        <p:txBody>
          <a:bodyPr/>
          <a:lstStyle>
            <a:lvl1pPr marL="0" indent="0" algn="l" defTabSz="914367" rtl="0" eaLnBrk="1" latinLnBrk="0" hangingPunct="1">
              <a:lnSpc>
                <a:spcPct val="90000"/>
              </a:lnSpc>
              <a:spcBef>
                <a:spcPct val="0"/>
              </a:spcBef>
              <a:buNone/>
              <a:defRPr lang="en-US" sz="7058"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vl2pPr marL="0" indent="0">
              <a:buNone/>
              <a:defRPr sz="2000">
                <a:gradFill>
                  <a:gsLst>
                    <a:gs pos="100000">
                      <a:schemeClr val="bg2"/>
                    </a:gs>
                    <a:gs pos="6000">
                      <a:schemeClr val="bg2"/>
                    </a:gs>
                  </a:gsLst>
                  <a:lin ang="5400000" scaled="0"/>
                </a:gradFill>
              </a:defRPr>
            </a:lvl2pPr>
            <a:lvl3pPr marL="231730" indent="0">
              <a:buNone/>
              <a:defRPr sz="2000">
                <a:gradFill>
                  <a:gsLst>
                    <a:gs pos="100000">
                      <a:schemeClr val="bg2"/>
                    </a:gs>
                    <a:gs pos="6000">
                      <a:schemeClr val="bg2"/>
                    </a:gs>
                  </a:gsLst>
                  <a:lin ang="5400000" scaled="0"/>
                </a:gradFill>
              </a:defRPr>
            </a:lvl3pPr>
            <a:lvl4pPr marL="457112" indent="0">
              <a:buNone/>
              <a:defRPr sz="2000">
                <a:gradFill>
                  <a:gsLst>
                    <a:gs pos="100000">
                      <a:schemeClr val="bg2"/>
                    </a:gs>
                    <a:gs pos="6000">
                      <a:schemeClr val="bg2"/>
                    </a:gs>
                  </a:gsLst>
                  <a:lin ang="5400000" scaled="0"/>
                </a:gradFill>
              </a:defRPr>
            </a:lvl4pPr>
            <a:lvl5pPr marL="693604" indent="0">
              <a:buNone/>
              <a:defRPr sz="2000">
                <a:gradFill>
                  <a:gsLst>
                    <a:gs pos="100000">
                      <a:schemeClr val="bg2"/>
                    </a:gs>
                    <a:gs pos="6000">
                      <a:schemeClr val="bg2"/>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defRPr lang="en-US" sz="7058"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029735"/>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4" name="Text Placeholder 3"/>
          <p:cNvSpPr>
            <a:spLocks noGrp="1"/>
          </p:cNvSpPr>
          <p:nvPr>
            <p:ph type="body" sz="quarter" idx="13" hasCustomPrompt="1"/>
          </p:nvPr>
        </p:nvSpPr>
        <p:spPr>
          <a:xfrm>
            <a:off x="315927" y="353290"/>
            <a:ext cx="2614572" cy="398335"/>
          </a:xfrm>
        </p:spPr>
        <p:txBody>
          <a:bodyPr/>
          <a:lstStyle>
            <a:lvl1pPr marL="0" indent="0">
              <a:buFontTx/>
              <a:buNone/>
              <a:defRPr sz="1568" baseline="0">
                <a:latin typeface="+mn-lt"/>
              </a:defRPr>
            </a:lvl1pPr>
            <a:lvl2pPr marL="336118" indent="0">
              <a:buFontTx/>
              <a:buNone/>
              <a:defRPr sz="1568">
                <a:latin typeface="+mn-lt"/>
              </a:defRPr>
            </a:lvl2pPr>
            <a:lvl3pPr marL="560196" indent="0">
              <a:buFontTx/>
              <a:buNone/>
              <a:defRPr sz="1568">
                <a:latin typeface="+mn-lt"/>
              </a:defRPr>
            </a:lvl3pPr>
            <a:lvl4pPr marL="784275" indent="0">
              <a:buFontTx/>
              <a:buNone/>
              <a:defRPr sz="1568">
                <a:latin typeface="+mn-lt"/>
              </a:defRPr>
            </a:lvl4pPr>
            <a:lvl5pPr marL="1008353" indent="0">
              <a:buFontTx/>
              <a:buNone/>
              <a:defRPr sz="1568">
                <a:latin typeface="+mn-lt"/>
              </a:defRPr>
            </a:lvl5pPr>
          </a:lstStyle>
          <a:p>
            <a:pPr lvl="0"/>
            <a:r>
              <a:rPr lang="en-US" dirty="0" smtClean="0"/>
              <a:t>SESSION CODE</a:t>
            </a:r>
          </a:p>
        </p:txBody>
      </p:sp>
    </p:spTree>
    <p:extLst>
      <p:ext uri="{BB962C8B-B14F-4D97-AF65-F5344CB8AC3E}">
        <p14:creationId xmlns:p14="http://schemas.microsoft.com/office/powerpoint/2010/main" val="790285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marL="0" marR="0" lvl="0" indent="0" algn="r" defTabSz="1142867" rtl="0" eaLnBrk="1" fontAlgn="auto" latinLnBrk="0" hangingPunct="1">
              <a:lnSpc>
                <a:spcPct val="90000"/>
              </a:lnSpc>
              <a:spcBef>
                <a:spcPct val="0"/>
              </a:spcBef>
              <a:spcAft>
                <a:spcPts val="0"/>
              </a:spcAft>
              <a:buClrTx/>
              <a:buSzTx/>
              <a:buFontTx/>
              <a:buNone/>
              <a:tabLst/>
              <a:defRPr/>
            </a:pPr>
            <a:r>
              <a:rPr kumimoji="0" lang="en-US" sz="4902" b="0" i="0" u="none" strike="noStrike" kern="1200" cap="none" spc="-123" normalizeH="0" baseline="0" noProof="0" dirty="0" smtClean="0">
                <a:ln w="3175">
                  <a:noFill/>
                </a:ln>
                <a:gradFill>
                  <a:gsLst>
                    <a:gs pos="84066">
                      <a:srgbClr val="000000"/>
                    </a:gs>
                    <a:gs pos="57576">
                      <a:srgbClr val="000000"/>
                    </a:gs>
                  </a:gsLst>
                  <a:lin ang="5400000" scaled="0"/>
                </a:gradFill>
                <a:effectLst/>
                <a:uLnTx/>
                <a:uFillTx/>
                <a:latin typeface="Segoe UI Light"/>
                <a:ea typeface="+mn-ea"/>
                <a:cs typeface="Segoe UI" pitchFamily="34" charset="0"/>
              </a:rPr>
              <a:t>Spark the future.</a:t>
            </a:r>
            <a:endParaRPr kumimoji="0" lang="en-US" sz="4902" b="0" i="0" u="none" strike="noStrike" kern="1200" cap="none" spc="-123" normalizeH="0" baseline="0" noProof="0" dirty="0">
              <a:ln w="3175">
                <a:noFill/>
              </a:ln>
              <a:gradFill>
                <a:gsLst>
                  <a:gs pos="84066">
                    <a:srgbClr val="000000"/>
                  </a:gs>
                  <a:gs pos="57576">
                    <a:srgbClr val="000000"/>
                  </a:gs>
                </a:gsLst>
                <a:lin ang="5400000" scaled="0"/>
              </a:gradFill>
              <a:effectLst/>
              <a:uLnTx/>
              <a:uFillTx/>
              <a:latin typeface="Segoe UI Light"/>
              <a:ea typeface="+mn-ea"/>
              <a:cs typeface="Segoe UI" pitchFamily="34" charset="0"/>
            </a:endParaRPr>
          </a:p>
        </p:txBody>
      </p:sp>
      <p:sp>
        <p:nvSpPr>
          <p:cNvPr id="10" name="Rectangle 9"/>
          <p:cNvSpPr/>
          <p:nvPr userDrawn="1"/>
        </p:nvSpPr>
        <p:spPr>
          <a:xfrm>
            <a:off x="2393776" y="4527712"/>
            <a:ext cx="2142257" cy="701614"/>
          </a:xfrm>
          <a:prstGeom prst="rect">
            <a:avLst/>
          </a:prstGeom>
        </p:spPr>
        <p:txBody>
          <a:bodyPr wrap="none" anchor="ctr">
            <a:spAutoFit/>
          </a:bodyPr>
          <a:lstStyle/>
          <a:p>
            <a:pPr marL="0" marR="0" lvl="0" indent="0" algn="r" defTabSz="1142867" rtl="0" eaLnBrk="1" fontAlgn="auto" latinLnBrk="0" hangingPunct="1">
              <a:lnSpc>
                <a:spcPct val="90000"/>
              </a:lnSpc>
              <a:spcBef>
                <a:spcPct val="0"/>
              </a:spcBef>
              <a:spcAft>
                <a:spcPts val="0"/>
              </a:spcAft>
              <a:buClrTx/>
              <a:buSzTx/>
              <a:buFontTx/>
              <a:buNone/>
              <a:tabLst/>
              <a:defRPr/>
            </a:pPr>
            <a:r>
              <a:rPr kumimoji="0" lang="en-US" sz="2206" b="0" i="0" u="none" strike="noStrike" kern="1200" cap="none" spc="0" normalizeH="0" baseline="0" noProof="0" dirty="0" smtClean="0">
                <a:ln w="3175">
                  <a:noFill/>
                </a:ln>
                <a:gradFill>
                  <a:gsLst>
                    <a:gs pos="84066">
                      <a:srgbClr val="000000"/>
                    </a:gs>
                    <a:gs pos="57576">
                      <a:srgbClr val="000000"/>
                    </a:gs>
                  </a:gsLst>
                  <a:lin ang="5400000" scaled="0"/>
                </a:gradFill>
                <a:effectLst/>
                <a:uLnTx/>
                <a:uFillTx/>
                <a:latin typeface="Segoe UI"/>
                <a:ea typeface="+mn-ea"/>
                <a:cs typeface="Segoe UI" pitchFamily="34" charset="0"/>
              </a:rPr>
              <a:t>May 4 – 8, 2015</a:t>
            </a:r>
            <a:br>
              <a:rPr kumimoji="0" lang="en-US" sz="2206" b="0" i="0" u="none" strike="noStrike" kern="1200" cap="none" spc="0" normalizeH="0" baseline="0" noProof="0" dirty="0" smtClean="0">
                <a:ln w="3175">
                  <a:noFill/>
                </a:ln>
                <a:gradFill>
                  <a:gsLst>
                    <a:gs pos="84066">
                      <a:srgbClr val="000000"/>
                    </a:gs>
                    <a:gs pos="57576">
                      <a:srgbClr val="000000"/>
                    </a:gs>
                  </a:gsLst>
                  <a:lin ang="5400000" scaled="0"/>
                </a:gradFill>
                <a:effectLst/>
                <a:uLnTx/>
                <a:uFillTx/>
                <a:latin typeface="Segoe UI"/>
                <a:ea typeface="+mn-ea"/>
                <a:cs typeface="Segoe UI" pitchFamily="34" charset="0"/>
              </a:rPr>
            </a:br>
            <a:r>
              <a:rPr kumimoji="0" lang="en-US" sz="2206" b="0" i="0" u="none" strike="noStrike" kern="1200" cap="none" spc="0" normalizeH="0" baseline="0" noProof="0" dirty="0" smtClean="0">
                <a:ln w="3175">
                  <a:noFill/>
                </a:ln>
                <a:gradFill>
                  <a:gsLst>
                    <a:gs pos="84066">
                      <a:srgbClr val="000000"/>
                    </a:gs>
                    <a:gs pos="57576">
                      <a:srgbClr val="000000"/>
                    </a:gs>
                  </a:gsLst>
                  <a:lin ang="5400000" scaled="0"/>
                </a:gradFill>
                <a:effectLst/>
                <a:uLnTx/>
                <a:uFillTx/>
                <a:latin typeface="Segoe UI"/>
                <a:ea typeface="+mn-ea"/>
                <a:cs typeface="Segoe UI" pitchFamily="34" charset="0"/>
              </a:rPr>
              <a:t>Chicago, IL</a:t>
            </a:r>
            <a:endParaRPr kumimoji="0" lang="en-US" sz="2206"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endParaRP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16234095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6C8B9B6-DC0E-463F-A729-F063386A2A4F}" type="datetimeFigureOut">
              <a:rPr lang="en-US" smtClean="0"/>
              <a:t>10/24/2015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0911B7-9D0F-497C-A44B-771E0C4BC7EC}" type="slidenum">
              <a:rPr lang="en-US" smtClean="0"/>
              <a:t>‹Nº›</a:t>
            </a:fld>
            <a:endParaRPr lang="en-US"/>
          </a:p>
        </p:txBody>
      </p:sp>
    </p:spTree>
    <p:extLst>
      <p:ext uri="{BB962C8B-B14F-4D97-AF65-F5344CB8AC3E}">
        <p14:creationId xmlns:p14="http://schemas.microsoft.com/office/powerpoint/2010/main" val="105660069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27585896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5023558"/>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33596683"/>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1148961"/>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86086015"/>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512121284"/>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668918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5222371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95914491"/>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6532937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6C8B9B6-DC0E-463F-A729-F063386A2A4F}" type="datetimeFigureOut">
              <a:rPr lang="en-US" smtClean="0"/>
              <a:t>10/24/2015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0911B7-9D0F-497C-A44B-771E0C4BC7EC}" type="slidenum">
              <a:rPr lang="en-US" smtClean="0"/>
              <a:t>‹Nº›</a:t>
            </a:fld>
            <a:endParaRPr lang="en-US"/>
          </a:p>
        </p:txBody>
      </p:sp>
      <p:pic>
        <p:nvPicPr>
          <p:cNvPr id="6" name="Imagen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0444" y="142946"/>
            <a:ext cx="416698" cy="659772"/>
          </a:xfrm>
          <a:prstGeom prst="rect">
            <a:avLst/>
          </a:prstGeom>
        </p:spPr>
      </p:pic>
    </p:spTree>
    <p:extLst>
      <p:ext uri="{BB962C8B-B14F-4D97-AF65-F5344CB8AC3E}">
        <p14:creationId xmlns:p14="http://schemas.microsoft.com/office/powerpoint/2010/main" val="4250888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89554244"/>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76310598"/>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976831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r" defTabSz="9138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12389">
                      <a:srgbClr val="FFFFFF"/>
                    </a:gs>
                    <a:gs pos="54000">
                      <a:srgbClr val="FFFFFF"/>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12389">
                      <a:srgbClr val="FFFFFF"/>
                    </a:gs>
                    <a:gs pos="54000">
                      <a:srgbClr val="FFFFFF"/>
                    </a:gs>
                  </a:gsLst>
                  <a:lin ang="5400000" scaled="0"/>
                </a:gradFill>
                <a:effectLst/>
                <a:uLnTx/>
                <a:uFillTx/>
                <a:latin typeface="Segoe UI"/>
                <a:ea typeface="+mn-ea"/>
                <a:cs typeface="Segoe UI" pitchFamily="34" charset="0"/>
              </a:rPr>
              <a:t>2015 </a:t>
            </a:r>
            <a:r>
              <a:rPr kumimoji="0" lang="en-US" sz="686" b="0" i="0" u="none" strike="noStrike" kern="1200" cap="none" spc="0" normalizeH="0" baseline="0" noProof="0" dirty="0">
                <a:ln>
                  <a:noFill/>
                </a:ln>
                <a:gradFill>
                  <a:gsLst>
                    <a:gs pos="12389">
                      <a:srgbClr val="FFFFFF"/>
                    </a:gs>
                    <a:gs pos="54000">
                      <a:srgbClr val="FFFFFF"/>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409700973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6167909"/>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9315312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C8B9B6-DC0E-463F-A729-F063386A2A4F}" type="datetimeFigureOut">
              <a:rPr lang="en-US" smtClean="0"/>
              <a:t>10/24/2015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0911B7-9D0F-497C-A44B-771E0C4BC7EC}" type="slidenum">
              <a:rPr lang="en-US" smtClean="0"/>
              <a:t>‹Nº›</a:t>
            </a:fld>
            <a:endParaRPr lang="en-US"/>
          </a:p>
        </p:txBody>
      </p:sp>
    </p:spTree>
    <p:extLst>
      <p:ext uri="{BB962C8B-B14F-4D97-AF65-F5344CB8AC3E}">
        <p14:creationId xmlns:p14="http://schemas.microsoft.com/office/powerpoint/2010/main" val="3788907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6C8B9B6-DC0E-463F-A729-F063386A2A4F}" type="datetimeFigureOut">
              <a:rPr lang="en-US" smtClean="0"/>
              <a:t>10/24/2015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0911B7-9D0F-497C-A44B-771E0C4BC7EC}" type="slidenum">
              <a:rPr lang="en-US" smtClean="0"/>
              <a:t>‹Nº›</a:t>
            </a:fld>
            <a:endParaRPr lang="en-US"/>
          </a:p>
        </p:txBody>
      </p:sp>
    </p:spTree>
    <p:extLst>
      <p:ext uri="{BB962C8B-B14F-4D97-AF65-F5344CB8AC3E}">
        <p14:creationId xmlns:p14="http://schemas.microsoft.com/office/powerpoint/2010/main" val="1479627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6C8B9B6-DC0E-463F-A729-F063386A2A4F}" type="datetimeFigureOut">
              <a:rPr lang="en-US" smtClean="0"/>
              <a:t>10/24/2015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0911B7-9D0F-497C-A44B-771E0C4BC7EC}" type="slidenum">
              <a:rPr lang="en-US" smtClean="0"/>
              <a:t>‹Nº›</a:t>
            </a:fld>
            <a:endParaRPr lang="en-US"/>
          </a:p>
        </p:txBody>
      </p:sp>
    </p:spTree>
    <p:extLst>
      <p:ext uri="{BB962C8B-B14F-4D97-AF65-F5344CB8AC3E}">
        <p14:creationId xmlns:p14="http://schemas.microsoft.com/office/powerpoint/2010/main" val="1456070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6.png"/><Relationship Id="rId10" Type="http://schemas.openxmlformats.org/officeDocument/2006/relationships/slideLayout" Target="../slideLayouts/slideLayout10.xml"/><Relationship Id="rId19"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image" Target="../media/image8.png"/><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theme" Target="../theme/theme3.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image" Target="../media/image8.png"/><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509196" y="6314939"/>
            <a:ext cx="894601"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C8B9B6-DC0E-463F-A729-F063386A2A4F}" type="datetimeFigureOut">
              <a:rPr lang="en-US" smtClean="0"/>
              <a:t>10/24/2015</a:t>
            </a:fld>
            <a:endParaRPr lang="en-US"/>
          </a:p>
        </p:txBody>
      </p:sp>
      <p:sp>
        <p:nvSpPr>
          <p:cNvPr id="5" name="Footer Placeholder 4"/>
          <p:cNvSpPr>
            <a:spLocks noGrp="1"/>
          </p:cNvSpPr>
          <p:nvPr>
            <p:ph type="ftr" sz="quarter" idx="3"/>
          </p:nvPr>
        </p:nvSpPr>
        <p:spPr>
          <a:xfrm>
            <a:off x="1507084" y="6314939"/>
            <a:ext cx="429481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919249" y="6330592"/>
            <a:ext cx="41962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0911B7-9D0F-497C-A44B-771E0C4BC7EC}" type="slidenum">
              <a:rPr lang="en-US" smtClean="0"/>
              <a:t>‹Nº›</a:t>
            </a:fld>
            <a:endParaRPr lang="en-US"/>
          </a:p>
        </p:txBody>
      </p:sp>
      <p:pic>
        <p:nvPicPr>
          <p:cNvPr id="19" name="Imagen 10"/>
          <p:cNvPicPr>
            <a:picLocks noChangeAspect="1"/>
          </p:cNvPicPr>
          <p:nvPr userDrawn="1"/>
        </p:nvPicPr>
        <p:blipFill>
          <a:blip r:embed="rId18"/>
          <a:stretch>
            <a:fillRect/>
          </a:stretch>
        </p:blipFill>
        <p:spPr>
          <a:xfrm>
            <a:off x="0" y="6450020"/>
            <a:ext cx="9144000" cy="415636"/>
          </a:xfrm>
          <a:prstGeom prst="rect">
            <a:avLst/>
          </a:prstGeom>
        </p:spPr>
      </p:pic>
      <p:pic>
        <p:nvPicPr>
          <p:cNvPr id="20" name="Imagen 14"/>
          <p:cNvPicPr>
            <a:picLocks noChangeAspect="1"/>
          </p:cNvPicPr>
          <p:nvPr userDrawn="1"/>
        </p:nvPicPr>
        <p:blipFill>
          <a:blip r:embed="rId19"/>
          <a:stretch>
            <a:fillRect/>
          </a:stretch>
        </p:blipFill>
        <p:spPr>
          <a:xfrm>
            <a:off x="11790330" y="73417"/>
            <a:ext cx="330200" cy="292100"/>
          </a:xfrm>
          <a:prstGeom prst="rect">
            <a:avLst/>
          </a:prstGeom>
        </p:spPr>
      </p:pic>
      <p:pic>
        <p:nvPicPr>
          <p:cNvPr id="22" name="Imagen 5"/>
          <p:cNvPicPr>
            <a:picLocks noChangeAspect="1"/>
          </p:cNvPicPr>
          <p:nvPr userDrawn="1"/>
        </p:nvPicPr>
        <p:blipFill>
          <a:blip r:embed="rId20"/>
          <a:stretch>
            <a:fillRect/>
          </a:stretch>
        </p:blipFill>
        <p:spPr>
          <a:xfrm>
            <a:off x="6511523" y="6162200"/>
            <a:ext cx="546100" cy="482600"/>
          </a:xfrm>
          <a:prstGeom prst="rect">
            <a:avLst/>
          </a:prstGeom>
        </p:spPr>
      </p:pic>
      <p:pic>
        <p:nvPicPr>
          <p:cNvPr id="23" name="Picture 1"/>
          <p:cNvPicPr>
            <a:picLocks noChangeAspect="1" noChangeArrowheads="1"/>
          </p:cNvPicPr>
          <p:nvPr userDrawn="1"/>
        </p:nvPicPr>
        <p:blipFill rotWithShape="1">
          <a:blip r:embed="rId21" cstate="screen">
            <a:extLst>
              <a:ext uri="{28A0092B-C50C-407E-A947-70E740481C1C}">
                <a14:useLocalDpi xmlns:a14="http://schemas.microsoft.com/office/drawing/2010/main"/>
              </a:ext>
            </a:extLst>
          </a:blip>
          <a:srcRect l="8469" t="12387" r="5512" b="16524"/>
          <a:stretch/>
        </p:blipFill>
        <p:spPr bwMode="auto">
          <a:xfrm>
            <a:off x="10099654" y="6097814"/>
            <a:ext cx="1881739" cy="611373"/>
          </a:xfrm>
          <a:prstGeom prst="rect">
            <a:avLst/>
          </a:prstGeom>
          <a:noFill/>
          <a:extLst>
            <a:ext uri="{909E8E84-426E-40DD-AFC4-6F175D3DCCD1}">
              <a14:hiddenFill xmlns:a14="http://schemas.microsoft.com/office/drawing/2010/main">
                <a:solidFill>
                  <a:srgbClr val="FFFFFF"/>
                </a:solidFill>
              </a14:hiddenFill>
            </a:ext>
          </a:extLst>
        </p:spPr>
      </p:pic>
      <p:pic>
        <p:nvPicPr>
          <p:cNvPr id="24" name="Imagen 7"/>
          <p:cNvPicPr>
            <a:picLocks noChangeAspect="1" noChangeArrowheads="1"/>
          </p:cNvPicPr>
          <p:nvPr userDrawn="1"/>
        </p:nvPicPr>
        <p:blipFill>
          <a:blip r:embed="rId22" cstate="screen">
            <a:extLst>
              <a:ext uri="{28A0092B-C50C-407E-A947-70E740481C1C}">
                <a14:useLocalDpi xmlns:a14="http://schemas.microsoft.com/office/drawing/2010/main"/>
              </a:ext>
            </a:extLst>
          </a:blip>
          <a:srcRect/>
          <a:stretch>
            <a:fillRect/>
          </a:stretch>
        </p:blipFill>
        <p:spPr bwMode="auto">
          <a:xfrm>
            <a:off x="8009451" y="6208587"/>
            <a:ext cx="1844174" cy="389826"/>
          </a:xfrm>
          <a:prstGeom prst="rect">
            <a:avLst/>
          </a:prstGeom>
          <a:noFill/>
          <a:extLst>
            <a:ext uri="{909E8E84-426E-40DD-AFC4-6F175D3DCCD1}">
              <a14:hiddenFill xmlns:a14="http://schemas.microsoft.com/office/drawing/2010/main">
                <a:solidFill>
                  <a:srgbClr val="FFFFFF"/>
                </a:solidFill>
              </a14:hiddenFill>
            </a:ext>
          </a:extLst>
        </p:spPr>
      </p:pic>
      <p:pic>
        <p:nvPicPr>
          <p:cNvPr id="25" name="Marcador de contenido 3"/>
          <p:cNvPicPr>
            <a:picLocks noChangeAspect="1"/>
          </p:cNvPicPr>
          <p:nvPr userDrawn="1"/>
        </p:nvPicPr>
        <p:blipFill rotWithShape="1">
          <a:blip r:embed="rId23" cstate="screen">
            <a:extLst>
              <a:ext uri="{28A0092B-C50C-407E-A947-70E740481C1C}">
                <a14:useLocalDpi xmlns:a14="http://schemas.microsoft.com/office/drawing/2010/main"/>
              </a:ext>
            </a:extLst>
          </a:blip>
          <a:srcRect/>
          <a:stretch/>
        </p:blipFill>
        <p:spPr>
          <a:xfrm>
            <a:off x="7228320" y="6185393"/>
            <a:ext cx="606609" cy="436214"/>
          </a:xfrm>
          <a:prstGeom prst="rect">
            <a:avLst/>
          </a:prstGeom>
        </p:spPr>
      </p:pic>
    </p:spTree>
    <p:extLst>
      <p:ext uri="{BB962C8B-B14F-4D97-AF65-F5344CB8AC3E}">
        <p14:creationId xmlns:p14="http://schemas.microsoft.com/office/powerpoint/2010/main" val="39534723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58" r:id="rId12"/>
    <p:sldLayoutId id="2147483659"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rgbClr val="92D050"/>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78726079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688" r:id="rId23"/>
    <p:sldLayoutId id="2147483689" r:id="rId24"/>
    <p:sldLayoutId id="2147483690" r:id="rId25"/>
    <p:sldLayoutId id="2147483691" r:id="rId26"/>
    <p:sldLayoutId id="2147483692" r:id="rId27"/>
    <p:sldLayoutId id="2147483693" r:id="rId28"/>
    <p:sldLayoutId id="2147483694" r:id="rId29"/>
    <p:sldLayoutId id="2147483695" r:id="rId30"/>
    <p:sldLayoutId id="2147483696" r:id="rId31"/>
    <p:sldLayoutId id="2147483697" r:id="rId32"/>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44854813"/>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50.png"/><Relationship Id="rId7" Type="http://schemas.openxmlformats.org/officeDocument/2006/relationships/image" Target="../media/image42.png"/><Relationship Id="rId12" Type="http://schemas.openxmlformats.org/officeDocument/2006/relationships/image" Target="../media/image58.png"/><Relationship Id="rId2" Type="http://schemas.openxmlformats.org/officeDocument/2006/relationships/image" Target="../media/image49.emf"/><Relationship Id="rId1" Type="http://schemas.openxmlformats.org/officeDocument/2006/relationships/slideLayout" Target="../slideLayouts/slideLayout10.xml"/><Relationship Id="rId6" Type="http://schemas.openxmlformats.org/officeDocument/2006/relationships/image" Target="../media/image53.png"/><Relationship Id="rId11" Type="http://schemas.openxmlformats.org/officeDocument/2006/relationships/image" Target="../media/image57.pn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image" Target="../media/image51.png"/><Relationship Id="rId9" Type="http://schemas.openxmlformats.org/officeDocument/2006/relationships/image" Target="../media/image55.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1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5.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18" Type="http://schemas.openxmlformats.org/officeDocument/2006/relationships/image" Target="../media/image92.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17" Type="http://schemas.openxmlformats.org/officeDocument/2006/relationships/image" Target="../media/image91.png"/><Relationship Id="rId2" Type="http://schemas.openxmlformats.org/officeDocument/2006/relationships/image" Target="../media/image76.png"/><Relationship Id="rId16"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5" Type="http://schemas.openxmlformats.org/officeDocument/2006/relationships/image" Target="../media/image89.png"/><Relationship Id="rId10" Type="http://schemas.openxmlformats.org/officeDocument/2006/relationships/image" Target="../media/image84.png"/><Relationship Id="rId19" Type="http://schemas.openxmlformats.org/officeDocument/2006/relationships/image" Target="../media/image93.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8.jp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4.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42.png"/><Relationship Id="rId1" Type="http://schemas.openxmlformats.org/officeDocument/2006/relationships/slideLayout" Target="../slideLayouts/slideLayout11.xml"/><Relationship Id="rId5" Type="http://schemas.openxmlformats.org/officeDocument/2006/relationships/image" Target="../media/image97.png"/><Relationship Id="rId4" Type="http://schemas.openxmlformats.org/officeDocument/2006/relationships/image" Target="../media/image96.png"/></Relationships>
</file>

<file path=ppt/slides/_rels/slide19.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WMF"/><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2.xml.rels><?xml version="1.0" encoding="UTF-8" standalone="yes"?>
<Relationships xmlns="http://schemas.openxmlformats.org/package/2006/relationships"><Relationship Id="rId3" Type="http://schemas.openxmlformats.org/officeDocument/2006/relationships/hyperlink" Target="mailto:jcgonzalezmartin1978@hotmail.com" TargetMode="External"/><Relationship Id="rId2" Type="http://schemas.openxmlformats.org/officeDocument/2006/relationships/hyperlink" Target="http://www.mvpcluster.com/" TargetMode="External"/><Relationship Id="rId1" Type="http://schemas.openxmlformats.org/officeDocument/2006/relationships/slideLayout" Target="../slideLayouts/slideLayout1.xml"/><Relationship Id="rId4" Type="http://schemas.openxmlformats.org/officeDocument/2006/relationships/hyperlink" Target="mailto:juancarlos.gonzalez@fiveshareit.es"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42.png"/><Relationship Id="rId1" Type="http://schemas.openxmlformats.org/officeDocument/2006/relationships/slideLayout" Target="../slideLayouts/slideLayout11.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 Id="rId9" Type="http://schemas.openxmlformats.org/officeDocument/2006/relationships/image" Target="../media/image10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4.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2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8.xml"/><Relationship Id="rId1" Type="http://schemas.openxmlformats.org/officeDocument/2006/relationships/slideLayout" Target="../slideLayouts/slideLayout55.xml"/><Relationship Id="rId4" Type="http://schemas.openxmlformats.org/officeDocument/2006/relationships/image" Target="../media/image116.png"/></Relationships>
</file>

<file path=ppt/slides/_rels/slide2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6.xml"/><Relationship Id="rId6" Type="http://schemas.openxmlformats.org/officeDocument/2006/relationships/image" Target="../media/image116.png"/><Relationship Id="rId5" Type="http://schemas.openxmlformats.org/officeDocument/2006/relationships/image" Target="../media/image120.png"/><Relationship Id="rId4" Type="http://schemas.openxmlformats.org/officeDocument/2006/relationships/image" Target="../media/image11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6.jpeg"/><Relationship Id="rId2" Type="http://schemas.openxmlformats.org/officeDocument/2006/relationships/image" Target="../media/image121.JPG"/><Relationship Id="rId1" Type="http://schemas.openxmlformats.org/officeDocument/2006/relationships/slideLayout" Target="../slideLayouts/slideLayout2.xml"/><Relationship Id="rId6" Type="http://schemas.openxmlformats.org/officeDocument/2006/relationships/image" Target="../media/image125.jpeg"/><Relationship Id="rId5" Type="http://schemas.openxmlformats.org/officeDocument/2006/relationships/image" Target="../media/image124.jpeg"/><Relationship Id="rId4" Type="http://schemas.openxmlformats.org/officeDocument/2006/relationships/image" Target="../media/image123.JPG"/></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20.png"/><Relationship Id="rId7" Type="http://schemas.openxmlformats.org/officeDocument/2006/relationships/hyperlink" Target="mailto:jcgonzalezmartin1978@hotmail.com" TargetMode="External"/><Relationship Id="rId12"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hyperlink" Target="http://twitter.com/jcgm1978" TargetMode="External"/><Relationship Id="rId11" Type="http://schemas.openxmlformats.org/officeDocument/2006/relationships/image" Target="../media/image24.jpeg"/><Relationship Id="rId5" Type="http://schemas.openxmlformats.org/officeDocument/2006/relationships/hyperlink" Target="https://nl.linkedin.com/in/juagon" TargetMode="External"/><Relationship Id="rId15" Type="http://schemas.openxmlformats.org/officeDocument/2006/relationships/image" Target="../media/image28.png"/><Relationship Id="rId10" Type="http://schemas.openxmlformats.org/officeDocument/2006/relationships/image" Target="../media/image23.jpg"/><Relationship Id="rId4" Type="http://schemas.openxmlformats.org/officeDocument/2006/relationships/hyperlink" Target="https://jcgonzalezmartin.wordpress.com/" TargetMode="External"/><Relationship Id="rId9" Type="http://schemas.openxmlformats.org/officeDocument/2006/relationships/image" Target="../media/image22.pn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4.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28.jpeg"/><Relationship Id="rId7" Type="http://schemas.openxmlformats.org/officeDocument/2006/relationships/image" Target="../media/image132.png"/><Relationship Id="rId2" Type="http://schemas.openxmlformats.org/officeDocument/2006/relationships/image" Target="../media/image127.png"/><Relationship Id="rId1" Type="http://schemas.openxmlformats.org/officeDocument/2006/relationships/slideLayout" Target="../slideLayouts/slideLayout6.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3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6.xml"/><Relationship Id="rId4" Type="http://schemas.openxmlformats.org/officeDocument/2006/relationships/image" Target="../media/image135.png"/></Relationships>
</file>

<file path=ppt/slides/_rels/slide3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38.png"/><Relationship Id="rId4" Type="http://schemas.openxmlformats.org/officeDocument/2006/relationships/image" Target="../media/image137.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4.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43.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5.emf"/><Relationship Id="rId7" Type="http://schemas.openxmlformats.org/officeDocument/2006/relationships/image" Target="../media/image149.emf"/><Relationship Id="rId2" Type="http://schemas.openxmlformats.org/officeDocument/2006/relationships/image" Target="../media/image144.emf"/><Relationship Id="rId1" Type="http://schemas.openxmlformats.org/officeDocument/2006/relationships/slideLayout" Target="../slideLayouts/slideLayout2.xml"/><Relationship Id="rId6" Type="http://schemas.openxmlformats.org/officeDocument/2006/relationships/image" Target="../media/image148.emf"/><Relationship Id="rId5" Type="http://schemas.openxmlformats.org/officeDocument/2006/relationships/image" Target="../media/image147.emf"/><Relationship Id="rId4" Type="http://schemas.openxmlformats.org/officeDocument/2006/relationships/image" Target="../media/image146.emf"/></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4.jpe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4.xml.rels><?xml version="1.0" encoding="UTF-8" standalone="yes"?>
<Relationships xmlns="http://schemas.openxmlformats.org/package/2006/relationships"><Relationship Id="rId8" Type="http://schemas.openxmlformats.org/officeDocument/2006/relationships/image" Target="../media/image155.emf"/><Relationship Id="rId13" Type="http://schemas.openxmlformats.org/officeDocument/2006/relationships/image" Target="../media/image160.emf"/><Relationship Id="rId3" Type="http://schemas.openxmlformats.org/officeDocument/2006/relationships/image" Target="../media/image150.emf"/><Relationship Id="rId7" Type="http://schemas.openxmlformats.org/officeDocument/2006/relationships/image" Target="../media/image154.emf"/><Relationship Id="rId12" Type="http://schemas.openxmlformats.org/officeDocument/2006/relationships/image" Target="../media/image159.emf"/><Relationship Id="rId2" Type="http://schemas.openxmlformats.org/officeDocument/2006/relationships/notesSlide" Target="../notesSlides/notesSlide15.xml"/><Relationship Id="rId1" Type="http://schemas.openxmlformats.org/officeDocument/2006/relationships/slideLayout" Target="../slideLayouts/slideLayout45.xml"/><Relationship Id="rId6" Type="http://schemas.openxmlformats.org/officeDocument/2006/relationships/image" Target="../media/image153.emf"/><Relationship Id="rId11" Type="http://schemas.openxmlformats.org/officeDocument/2006/relationships/image" Target="../media/image158.emf"/><Relationship Id="rId5" Type="http://schemas.openxmlformats.org/officeDocument/2006/relationships/image" Target="../media/image152.emf"/><Relationship Id="rId10" Type="http://schemas.openxmlformats.org/officeDocument/2006/relationships/image" Target="../media/image157.emf"/><Relationship Id="rId4" Type="http://schemas.openxmlformats.org/officeDocument/2006/relationships/image" Target="../media/image151.emf"/><Relationship Id="rId9" Type="http://schemas.openxmlformats.org/officeDocument/2006/relationships/image" Target="../media/image156.emf"/><Relationship Id="rId14" Type="http://schemas.openxmlformats.org/officeDocument/2006/relationships/image" Target="../media/image161.emf"/></Relationships>
</file>

<file path=ppt/slides/_rels/slide4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jpg"/><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4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20.png"/><Relationship Id="rId7" Type="http://schemas.openxmlformats.org/officeDocument/2006/relationships/hyperlink" Target="mailto:jcgonzalezmartin1978@hotmail.com" TargetMode="External"/><Relationship Id="rId12"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hyperlink" Target="http://twitter.com/jcgm1978" TargetMode="External"/><Relationship Id="rId11" Type="http://schemas.openxmlformats.org/officeDocument/2006/relationships/image" Target="../media/image24.jpeg"/><Relationship Id="rId5" Type="http://schemas.openxmlformats.org/officeDocument/2006/relationships/hyperlink" Target="https://nl.linkedin.com/in/juagon" TargetMode="External"/><Relationship Id="rId15" Type="http://schemas.openxmlformats.org/officeDocument/2006/relationships/image" Target="../media/image28.png"/><Relationship Id="rId10" Type="http://schemas.openxmlformats.org/officeDocument/2006/relationships/image" Target="../media/image23.jpg"/><Relationship Id="rId4" Type="http://schemas.openxmlformats.org/officeDocument/2006/relationships/hyperlink" Target="https://jcgonzalezmartin.wordpress.com/" TargetMode="External"/><Relationship Id="rId9" Type="http://schemas.openxmlformats.org/officeDocument/2006/relationships/image" Target="../media/image22.png"/><Relationship Id="rId1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jpe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37.png"/><Relationship Id="rId5" Type="http://schemas.microsoft.com/office/2007/relationships/hdphoto" Target="../media/hdphoto1.wdp"/><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2.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
          <p:cNvPicPr>
            <a:picLocks noChangeAspect="1" noChangeArrowheads="1"/>
          </p:cNvPicPr>
          <p:nvPr/>
        </p:nvPicPr>
        <p:blipFill>
          <a:blip r:embed="rId2" cstate="screen">
            <a:extLst>
              <a:ext uri="{28A0092B-C50C-407E-A947-70E740481C1C}">
                <a14:useLocalDpi xmlns:a14="http://schemas.microsoft.com/office/drawing/2010/main"/>
              </a:ext>
            </a:extLst>
          </a:blip>
          <a:srcRect t="7837" b="9576"/>
          <a:stretch>
            <a:fillRect/>
          </a:stretch>
        </p:blipFill>
        <p:spPr bwMode="auto">
          <a:xfrm>
            <a:off x="3124200" y="2047584"/>
            <a:ext cx="5943600" cy="192405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3500846" y="3971634"/>
            <a:ext cx="5566954" cy="646331"/>
          </a:xfrm>
          <a:prstGeom prst="rect">
            <a:avLst/>
          </a:prstGeom>
          <a:noFill/>
        </p:spPr>
        <p:txBody>
          <a:bodyPr wrap="square" rtlCol="0">
            <a:spAutoFit/>
          </a:bodyPr>
          <a:lstStyle/>
          <a:p>
            <a:pPr algn="ctr"/>
            <a:r>
              <a:rPr lang="en-US" sz="3600" dirty="0" smtClean="0">
                <a:latin typeface="Segoe UI Light" panose="020B0502040204020203" pitchFamily="34" charset="0"/>
                <a:cs typeface="Segoe UI Light" panose="020B0502040204020203" pitchFamily="34" charset="0"/>
              </a:rPr>
              <a:t>BIENVENIDOS</a:t>
            </a:r>
            <a:endParaRPr lang="en-US" sz="3600" dirty="0">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3803" y="391282"/>
            <a:ext cx="1407601" cy="1241505"/>
          </a:xfrm>
          <a:prstGeom prst="rect">
            <a:avLst/>
          </a:prstGeom>
        </p:spPr>
      </p:pic>
      <p:pic>
        <p:nvPicPr>
          <p:cNvPr id="5" name="Imagen 7"/>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948059" y="722319"/>
            <a:ext cx="2907326" cy="614557"/>
          </a:xfrm>
          <a:prstGeom prst="rect">
            <a:avLst/>
          </a:prstGeom>
          <a:noFill/>
          <a:extLst>
            <a:ext uri="{909E8E84-426E-40DD-AFC4-6F175D3DCCD1}">
              <a14:hiddenFill xmlns:a14="http://schemas.microsoft.com/office/drawing/2010/main">
                <a:solidFill>
                  <a:srgbClr val="FFFFFF"/>
                </a:solidFill>
              </a14:hiddenFill>
            </a:ext>
          </a:extLst>
        </p:spPr>
      </p:pic>
      <p:pic>
        <p:nvPicPr>
          <p:cNvPr id="6" name="Marcador de contenido 3"/>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392199" y="523492"/>
            <a:ext cx="1407601" cy="1012209"/>
          </a:xfrm>
          <a:prstGeom prst="rect">
            <a:avLst/>
          </a:prstGeom>
        </p:spPr>
      </p:pic>
      <p:sp>
        <p:nvSpPr>
          <p:cNvPr id="7" name="Rectangle 6"/>
          <p:cNvSpPr/>
          <p:nvPr/>
        </p:nvSpPr>
        <p:spPr>
          <a:xfrm>
            <a:off x="6296297" y="5969726"/>
            <a:ext cx="5895703" cy="7837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500846" y="4902908"/>
            <a:ext cx="5566954" cy="1200329"/>
          </a:xfrm>
          <a:prstGeom prst="rect">
            <a:avLst/>
          </a:prstGeom>
          <a:noFill/>
        </p:spPr>
        <p:txBody>
          <a:bodyPr wrap="square" rtlCol="0">
            <a:spAutoFit/>
          </a:bodyPr>
          <a:lstStyle/>
          <a:p>
            <a:pPr algn="ctr"/>
            <a:r>
              <a:rPr lang="en-US" sz="2400" dirty="0" smtClean="0">
                <a:latin typeface="Segoe UI Light" panose="020B0502040204020203" pitchFamily="34" charset="0"/>
                <a:cs typeface="Segoe UI Light" panose="020B0502040204020203" pitchFamily="34" charset="0"/>
              </a:rPr>
              <a:t>24 de Octubre de 2015</a:t>
            </a:r>
          </a:p>
          <a:p>
            <a:pPr algn="ctr"/>
            <a:r>
              <a:rPr lang="en-US" sz="2400" dirty="0" smtClean="0">
                <a:latin typeface="Segoe UI Light" panose="020B0502040204020203" pitchFamily="34" charset="0"/>
                <a:cs typeface="Segoe UI Light" panose="020B0502040204020203" pitchFamily="34" charset="0"/>
              </a:rPr>
              <a:t>Universidad EAN, Sede El Nogal</a:t>
            </a:r>
          </a:p>
          <a:p>
            <a:pPr algn="ctr"/>
            <a:r>
              <a:rPr lang="en-US" sz="2400" dirty="0" smtClean="0">
                <a:latin typeface="Segoe UI Light" panose="020B0502040204020203" pitchFamily="34" charset="0"/>
                <a:cs typeface="Segoe UI Light" panose="020B0502040204020203" pitchFamily="34" charset="0"/>
              </a:rPr>
              <a:t>Bogotá, Colombia</a:t>
            </a:r>
            <a:endParaRPr lang="en-US" sz="2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953352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posición de imagen 5"/>
          <p:cNvSpPr>
            <a:spLocks noGrp="1"/>
          </p:cNvSpPr>
          <p:nvPr>
            <p:ph type="pic" idx="1"/>
          </p:nvPr>
        </p:nvSpPr>
        <p:spPr/>
      </p:sp>
      <p:sp>
        <p:nvSpPr>
          <p:cNvPr id="5" name="Título 4"/>
          <p:cNvSpPr>
            <a:spLocks noGrp="1"/>
          </p:cNvSpPr>
          <p:nvPr>
            <p:ph type="title"/>
          </p:nvPr>
        </p:nvSpPr>
        <p:spPr/>
        <p:txBody>
          <a:bodyPr/>
          <a:lstStyle/>
          <a:p>
            <a:r>
              <a:rPr lang="es-ES" b="1" dirty="0" smtClean="0"/>
              <a:t>Delve</a:t>
            </a:r>
            <a:r>
              <a:rPr lang="es-ES" dirty="0" smtClean="0"/>
              <a:t/>
            </a:r>
            <a:br>
              <a:rPr lang="es-ES" dirty="0" smtClean="0"/>
            </a:br>
            <a:endParaRPr lang="en-US" dirty="0"/>
          </a:p>
        </p:txBody>
      </p:sp>
      <p:sp>
        <p:nvSpPr>
          <p:cNvPr id="7" name="Marcador de texto 6"/>
          <p:cNvSpPr>
            <a:spLocks noGrp="1"/>
          </p:cNvSpPr>
          <p:nvPr>
            <p:ph type="body" sz="half" idx="2"/>
          </p:nvPr>
        </p:nvSpPr>
        <p:spPr/>
        <p:txBody>
          <a:bodyPr/>
          <a:lstStyle/>
          <a:p>
            <a:pPr marL="285750" lvl="0" indent="-285750" algn="just">
              <a:buFont typeface="Wingdings" panose="05000000000000000000" pitchFamily="2" charset="2"/>
              <a:buChar char="ü"/>
            </a:pPr>
            <a:r>
              <a:rPr lang="es-ES" dirty="0"/>
              <a:t>Primera App en usar el poder de Office </a:t>
            </a:r>
            <a:r>
              <a:rPr lang="es-ES" dirty="0" err="1"/>
              <a:t>Graph</a:t>
            </a:r>
            <a:endParaRPr lang="es-ES" dirty="0"/>
          </a:p>
          <a:p>
            <a:pPr marL="285750" lvl="0" indent="-285750" algn="just">
              <a:buFont typeface="Wingdings" panose="05000000000000000000" pitchFamily="2" charset="2"/>
              <a:buChar char="ü"/>
            </a:pPr>
            <a:r>
              <a:rPr lang="es-ES" dirty="0"/>
              <a:t>Office </a:t>
            </a:r>
            <a:r>
              <a:rPr lang="es-ES" dirty="0" err="1"/>
              <a:t>Graph</a:t>
            </a:r>
            <a:r>
              <a:rPr lang="es-ES" dirty="0"/>
              <a:t>: proporciona la capacidad de buscar y descubrir contenido a lo largo de Office 365 a partir de “señales”</a:t>
            </a:r>
          </a:p>
          <a:p>
            <a:pPr marL="285750" lvl="0" indent="-285750" algn="just">
              <a:buFont typeface="Wingdings" panose="05000000000000000000" pitchFamily="2" charset="2"/>
              <a:buChar char="ü"/>
            </a:pPr>
            <a:r>
              <a:rPr lang="es-ES" dirty="0"/>
              <a:t>Señales procedentes de: SharePoint, Exchange , Skype, </a:t>
            </a:r>
            <a:r>
              <a:rPr lang="es-ES" dirty="0" err="1"/>
              <a:t>Yammer</a:t>
            </a:r>
            <a:r>
              <a:rPr lang="es-ES" dirty="0"/>
              <a:t>, Fuentes </a:t>
            </a:r>
            <a:r>
              <a:rPr lang="es-ES" dirty="0" err="1"/>
              <a:t>OnPremises</a:t>
            </a:r>
            <a:endParaRPr lang="es-ES" dirty="0"/>
          </a:p>
          <a:p>
            <a:pPr algn="just"/>
            <a:endParaRPr lang="en-US" dirty="0"/>
          </a:p>
        </p:txBody>
      </p:sp>
      <p:sp>
        <p:nvSpPr>
          <p:cNvPr id="8" name="TextBox 78"/>
          <p:cNvSpPr txBox="1"/>
          <p:nvPr/>
        </p:nvSpPr>
        <p:spPr>
          <a:xfrm>
            <a:off x="2249836" y="5277217"/>
            <a:ext cx="2829654" cy="670512"/>
          </a:xfrm>
          <a:prstGeom prst="rect">
            <a:avLst/>
          </a:prstGeom>
          <a:noFill/>
        </p:spPr>
        <p:txBody>
          <a:bodyPr wrap="square" rtlCol="0">
            <a:spAutoFit/>
          </a:bodyPr>
          <a:lstStyle/>
          <a:p>
            <a:pPr defTabSz="932563"/>
            <a:r>
              <a:rPr lang="en-US" sz="3672" dirty="0">
                <a:solidFill>
                  <a:prstClr val="white"/>
                </a:solidFill>
                <a:latin typeface="Segoe UI Light"/>
              </a:rPr>
              <a:t>Office Graph</a:t>
            </a:r>
          </a:p>
        </p:txBody>
      </p:sp>
      <p:pic>
        <p:nvPicPr>
          <p:cNvPr id="9" name="Picture 140"/>
          <p:cNvPicPr>
            <a:picLocks noChangeAspect="1"/>
          </p:cNvPicPr>
          <p:nvPr/>
        </p:nvPicPr>
        <p:blipFill>
          <a:blip r:embed="rId2"/>
          <a:stretch>
            <a:fillRect/>
          </a:stretch>
        </p:blipFill>
        <p:spPr>
          <a:xfrm>
            <a:off x="976195" y="4894549"/>
            <a:ext cx="1310949" cy="1424944"/>
          </a:xfrm>
          <a:prstGeom prst="rect">
            <a:avLst/>
          </a:prstGeom>
        </p:spPr>
      </p:pic>
      <p:grpSp>
        <p:nvGrpSpPr>
          <p:cNvPr id="10" name="Group 9"/>
          <p:cNvGrpSpPr/>
          <p:nvPr/>
        </p:nvGrpSpPr>
        <p:grpSpPr>
          <a:xfrm>
            <a:off x="259343" y="4199502"/>
            <a:ext cx="5534477" cy="901469"/>
            <a:chOff x="1028966" y="1210241"/>
            <a:chExt cx="8658834" cy="1544895"/>
          </a:xfrm>
        </p:grpSpPr>
        <p:grpSp>
          <p:nvGrpSpPr>
            <p:cNvPr id="11" name="Group 79"/>
            <p:cNvGrpSpPr/>
            <p:nvPr/>
          </p:nvGrpSpPr>
          <p:grpSpPr>
            <a:xfrm>
              <a:off x="2776339" y="1213310"/>
              <a:ext cx="1623051" cy="1483362"/>
              <a:chOff x="2063970" y="582791"/>
              <a:chExt cx="1591597" cy="1454615"/>
            </a:xfrm>
          </p:grpSpPr>
          <p:sp>
            <p:nvSpPr>
              <p:cNvPr id="32" name="Rectangle 5"/>
              <p:cNvSpPr/>
              <p:nvPr/>
            </p:nvSpPr>
            <p:spPr>
              <a:xfrm>
                <a:off x="2063970" y="582791"/>
                <a:ext cx="1591597" cy="1142849"/>
              </a:xfrm>
              <a:prstGeom prst="rect">
                <a:avLst/>
              </a:prstGeom>
              <a:solidFill>
                <a:srgbClr val="0070C0"/>
              </a:solidFill>
              <a:ln w="25400" cap="flat" cmpd="sng" algn="ctr">
                <a:noFill/>
                <a:prstDash val="solid"/>
              </a:ln>
              <a:effectLst/>
            </p:spPr>
            <p:txBody>
              <a:bodyPr lIns="186494" bIns="93247" rtlCol="0" anchor="b"/>
              <a:lstStyle/>
              <a:p>
                <a:pPr defTabSz="932563">
                  <a:defRPr/>
                </a:pPr>
                <a:r>
                  <a:rPr lang="en-US" sz="1071" kern="0" dirty="0">
                    <a:solidFill>
                      <a:srgbClr val="FFFFFF">
                        <a:alpha val="99000"/>
                      </a:srgbClr>
                    </a:solidFill>
                    <a:latin typeface="Segoe UI Light"/>
                  </a:rPr>
                  <a:t/>
                </a:r>
                <a:br>
                  <a:rPr lang="en-US" sz="1071" kern="0" dirty="0">
                    <a:solidFill>
                      <a:srgbClr val="FFFFFF">
                        <a:alpha val="99000"/>
                      </a:srgbClr>
                    </a:solidFill>
                    <a:latin typeface="Segoe UI Light"/>
                  </a:rPr>
                </a:br>
                <a:r>
                  <a:rPr lang="en-US" sz="1071" kern="0" dirty="0">
                    <a:solidFill>
                      <a:srgbClr val="FFFFFF">
                        <a:alpha val="99000"/>
                      </a:srgbClr>
                    </a:solidFill>
                    <a:latin typeface="Segoe UI Light"/>
                  </a:rPr>
                  <a:t/>
                </a:r>
                <a:br>
                  <a:rPr lang="en-US" sz="1071" kern="0" dirty="0">
                    <a:solidFill>
                      <a:srgbClr val="FFFFFF">
                        <a:alpha val="99000"/>
                      </a:srgbClr>
                    </a:solidFill>
                    <a:latin typeface="Segoe UI Light"/>
                  </a:rPr>
                </a:br>
                <a:r>
                  <a:rPr lang="en-US" sz="1071" kern="0" dirty="0">
                    <a:solidFill>
                      <a:srgbClr val="FFFFFF">
                        <a:alpha val="99000"/>
                      </a:srgbClr>
                    </a:solidFill>
                    <a:latin typeface="Segoe UI Light"/>
                  </a:rPr>
                  <a:t/>
                </a:r>
                <a:br>
                  <a:rPr lang="en-US" sz="1071" kern="0" dirty="0">
                    <a:solidFill>
                      <a:srgbClr val="FFFFFF">
                        <a:alpha val="99000"/>
                      </a:srgbClr>
                    </a:solidFill>
                    <a:latin typeface="Segoe UI Light"/>
                  </a:rPr>
                </a:br>
                <a:endParaRPr lang="en-US" sz="1071" kern="0" dirty="0">
                  <a:solidFill>
                    <a:srgbClr val="FFFFFF">
                      <a:alpha val="99000"/>
                    </a:srgbClr>
                  </a:solidFill>
                  <a:latin typeface="Segoe UI Light"/>
                </a:endParaRPr>
              </a:p>
            </p:txBody>
          </p:sp>
          <p:sp>
            <p:nvSpPr>
              <p:cNvPr id="33" name="Isosceles Triangle 81"/>
              <p:cNvSpPr/>
              <p:nvPr/>
            </p:nvSpPr>
            <p:spPr bwMode="auto">
              <a:xfrm rot="10800000">
                <a:off x="2255042" y="1725126"/>
                <a:ext cx="1199252" cy="312280"/>
              </a:xfrm>
              <a:prstGeom prst="triangl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5" tIns="46616" rIns="46616" bIns="93235" numCol="1" spcCol="0" rtlCol="0" fromWordArt="0" anchor="b" anchorCtr="0" forceAA="0" compatLnSpc="1">
                <a:prstTxWarp prst="textNoShape">
                  <a:avLst/>
                </a:prstTxWarp>
                <a:noAutofit/>
              </a:bodyPr>
              <a:lstStyle/>
              <a:p>
                <a:pPr algn="ctr" defTabSz="931935" fontAlgn="base">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2" name="Picture 8" descr="C:\Users\Nicole\Documents\Work\MS Resource\Logos\Outlook.com_rgb_Wht.pn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3117168" y="1396675"/>
              <a:ext cx="921067" cy="798181"/>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1028966" y="1213310"/>
              <a:ext cx="2021918" cy="1541826"/>
              <a:chOff x="651173" y="967670"/>
              <a:chExt cx="2021918" cy="1541826"/>
            </a:xfrm>
          </p:grpSpPr>
          <p:sp>
            <p:nvSpPr>
              <p:cNvPr id="28" name="Rectangle 93"/>
              <p:cNvSpPr/>
              <p:nvPr/>
            </p:nvSpPr>
            <p:spPr>
              <a:xfrm>
                <a:off x="651173" y="967670"/>
                <a:ext cx="1628752" cy="1166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nb-NO" sz="1836" dirty="0">
                  <a:solidFill>
                    <a:prstClr val="white"/>
                  </a:solidFill>
                </a:endParaRPr>
              </a:p>
            </p:txBody>
          </p:sp>
          <p:sp>
            <p:nvSpPr>
              <p:cNvPr id="29" name="Isosceles Triangle 100"/>
              <p:cNvSpPr/>
              <p:nvPr/>
            </p:nvSpPr>
            <p:spPr bwMode="auto">
              <a:xfrm rot="10800000">
                <a:off x="864057" y="2123584"/>
                <a:ext cx="1222953" cy="318452"/>
              </a:xfrm>
              <a:prstGeom prst="triangl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5" tIns="46616" rIns="46616" bIns="93235" numCol="1" spcCol="0" rtlCol="0" fromWordArt="0" anchor="b" anchorCtr="0" forceAA="0" compatLnSpc="1">
                <a:prstTxWarp prst="textNoShape">
                  <a:avLst/>
                </a:prstTxWarp>
                <a:noAutofit/>
              </a:bodyPr>
              <a:lstStyle/>
              <a:p>
                <a:pPr algn="ctr" defTabSz="931935" fontAlgn="base">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 descr="\\MAGNUM\Projects\Microsoft\Cloud Power FY12\Design\ICONS_PNG\Next_Gen_Application.png"/>
              <p:cNvPicPr>
                <a:picLocks noChangeAspect="1" noChangeArrowheads="1"/>
              </p:cNvPicPr>
              <p:nvPr/>
            </p:nvPicPr>
            <p:blipFill>
              <a:blip r:embed="rId4" cstate="screen">
                <a:lum bright="100000"/>
                <a:extLst>
                  <a:ext uri="{28A0092B-C50C-407E-A947-70E740481C1C}">
                    <a14:useLocalDpi xmlns:a14="http://schemas.microsoft.com/office/drawing/2010/main"/>
                  </a:ext>
                </a:extLst>
              </a:blip>
              <a:srcRect/>
              <a:stretch>
                <a:fillRect/>
              </a:stretch>
            </p:blipFill>
            <p:spPr bwMode="auto">
              <a:xfrm>
                <a:off x="930385" y="1061995"/>
                <a:ext cx="864171" cy="863946"/>
              </a:xfrm>
              <a:prstGeom prst="rect">
                <a:avLst/>
              </a:prstGeom>
              <a:noFill/>
            </p:spPr>
          </p:pic>
          <p:sp>
            <p:nvSpPr>
              <p:cNvPr id="31" name="TextBox 1"/>
              <p:cNvSpPr txBox="1"/>
              <p:nvPr/>
            </p:nvSpPr>
            <p:spPr>
              <a:xfrm>
                <a:off x="827138" y="1708234"/>
                <a:ext cx="1845953" cy="801262"/>
              </a:xfrm>
              <a:prstGeom prst="rect">
                <a:avLst/>
              </a:prstGeom>
              <a:noFill/>
            </p:spPr>
            <p:txBody>
              <a:bodyPr wrap="square" lIns="186521" tIns="149217" rIns="186521" bIns="149217" rtlCol="0">
                <a:spAutoFit/>
              </a:bodyPr>
              <a:lstStyle/>
              <a:p>
                <a:pPr>
                  <a:lnSpc>
                    <a:spcPct val="90000"/>
                  </a:lnSpc>
                  <a:spcAft>
                    <a:spcPts val="612"/>
                  </a:spcAft>
                </a:pPr>
                <a:r>
                  <a:rPr lang="en-US" sz="1200" dirty="0">
                    <a:gradFill>
                      <a:gsLst>
                        <a:gs pos="2917">
                          <a:srgbClr val="FFFFFF"/>
                        </a:gs>
                        <a:gs pos="30000">
                          <a:srgbClr val="FFFFFF"/>
                        </a:gs>
                      </a:gsLst>
                      <a:lin ang="5400000" scaled="0"/>
                    </a:gradFill>
                    <a:latin typeface="Segoe UI Light"/>
                  </a:rPr>
                  <a:t>External</a:t>
                </a:r>
              </a:p>
            </p:txBody>
          </p:sp>
        </p:grpSp>
        <p:grpSp>
          <p:nvGrpSpPr>
            <p:cNvPr id="14" name="Group 56"/>
            <p:cNvGrpSpPr/>
            <p:nvPr/>
          </p:nvGrpSpPr>
          <p:grpSpPr>
            <a:xfrm>
              <a:off x="4507607" y="1210241"/>
              <a:ext cx="1623051" cy="1483362"/>
              <a:chOff x="2063970" y="582791"/>
              <a:chExt cx="1591597" cy="1454615"/>
            </a:xfrm>
          </p:grpSpPr>
          <p:sp>
            <p:nvSpPr>
              <p:cNvPr id="26" name="Rectangle 5"/>
              <p:cNvSpPr/>
              <p:nvPr/>
            </p:nvSpPr>
            <p:spPr>
              <a:xfrm>
                <a:off x="2063970" y="582791"/>
                <a:ext cx="1591597" cy="1142849"/>
              </a:xfrm>
              <a:prstGeom prst="rect">
                <a:avLst/>
              </a:prstGeom>
              <a:solidFill>
                <a:srgbClr val="0070C0"/>
              </a:solidFill>
              <a:ln w="25400" cap="flat" cmpd="sng" algn="ctr">
                <a:noFill/>
                <a:prstDash val="solid"/>
              </a:ln>
              <a:effectLst/>
            </p:spPr>
            <p:txBody>
              <a:bodyPr lIns="186494" bIns="93247" rtlCol="0" anchor="b"/>
              <a:lstStyle/>
              <a:p>
                <a:pPr defTabSz="932563">
                  <a:defRPr/>
                </a:pPr>
                <a:r>
                  <a:rPr lang="en-US" sz="1071" kern="0" dirty="0">
                    <a:solidFill>
                      <a:srgbClr val="FFFFFF">
                        <a:alpha val="99000"/>
                      </a:srgbClr>
                    </a:solidFill>
                    <a:latin typeface="Segoe UI Light"/>
                  </a:rPr>
                  <a:t/>
                </a:r>
                <a:br>
                  <a:rPr lang="en-US" sz="1071" kern="0" dirty="0">
                    <a:solidFill>
                      <a:srgbClr val="FFFFFF">
                        <a:alpha val="99000"/>
                      </a:srgbClr>
                    </a:solidFill>
                    <a:latin typeface="Segoe UI Light"/>
                  </a:rPr>
                </a:br>
                <a:r>
                  <a:rPr lang="en-US" sz="1071" kern="0" dirty="0">
                    <a:solidFill>
                      <a:srgbClr val="FFFFFF">
                        <a:alpha val="99000"/>
                      </a:srgbClr>
                    </a:solidFill>
                    <a:latin typeface="Segoe UI Light"/>
                  </a:rPr>
                  <a:t/>
                </a:r>
                <a:br>
                  <a:rPr lang="en-US" sz="1071" kern="0" dirty="0">
                    <a:solidFill>
                      <a:srgbClr val="FFFFFF">
                        <a:alpha val="99000"/>
                      </a:srgbClr>
                    </a:solidFill>
                    <a:latin typeface="Segoe UI Light"/>
                  </a:rPr>
                </a:br>
                <a:r>
                  <a:rPr lang="en-US" sz="1071" kern="0" dirty="0">
                    <a:solidFill>
                      <a:srgbClr val="FFFFFF">
                        <a:alpha val="99000"/>
                      </a:srgbClr>
                    </a:solidFill>
                    <a:latin typeface="Segoe UI Light"/>
                  </a:rPr>
                  <a:t/>
                </a:r>
                <a:br>
                  <a:rPr lang="en-US" sz="1071" kern="0" dirty="0">
                    <a:solidFill>
                      <a:srgbClr val="FFFFFF">
                        <a:alpha val="99000"/>
                      </a:srgbClr>
                    </a:solidFill>
                    <a:latin typeface="Segoe UI Light"/>
                  </a:rPr>
                </a:br>
                <a:endParaRPr lang="en-US" sz="1071" kern="0" dirty="0">
                  <a:solidFill>
                    <a:srgbClr val="FFFFFF">
                      <a:alpha val="99000"/>
                    </a:srgbClr>
                  </a:solidFill>
                  <a:latin typeface="Segoe UI Light"/>
                </a:endParaRPr>
              </a:p>
            </p:txBody>
          </p:sp>
          <p:sp>
            <p:nvSpPr>
              <p:cNvPr id="27" name="Isosceles Triangle 59"/>
              <p:cNvSpPr/>
              <p:nvPr/>
            </p:nvSpPr>
            <p:spPr bwMode="auto">
              <a:xfrm rot="10800000">
                <a:off x="2255042" y="1725126"/>
                <a:ext cx="1199252" cy="312280"/>
              </a:xfrm>
              <a:prstGeom prst="triangl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5" tIns="46616" rIns="46616" bIns="93235" numCol="1" spcCol="0" rtlCol="0" fromWordArt="0" anchor="b" anchorCtr="0" forceAA="0" compatLnSpc="1">
                <a:prstTxWarp prst="textNoShape">
                  <a:avLst/>
                </a:prstTxWarp>
                <a:noAutofit/>
              </a:bodyPr>
              <a:lstStyle/>
              <a:p>
                <a:pPr algn="ctr" defTabSz="931935" fontAlgn="base">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 name="Group 64"/>
            <p:cNvGrpSpPr/>
            <p:nvPr/>
          </p:nvGrpSpPr>
          <p:grpSpPr>
            <a:xfrm>
              <a:off x="6286178" y="1217727"/>
              <a:ext cx="1623051" cy="1483362"/>
              <a:chOff x="2063970" y="582791"/>
              <a:chExt cx="1591597" cy="1454615"/>
            </a:xfrm>
          </p:grpSpPr>
          <p:sp>
            <p:nvSpPr>
              <p:cNvPr id="24" name="Rectangle 5"/>
              <p:cNvSpPr/>
              <p:nvPr/>
            </p:nvSpPr>
            <p:spPr>
              <a:xfrm>
                <a:off x="2063970" y="582791"/>
                <a:ext cx="1591597" cy="1142849"/>
              </a:xfrm>
              <a:prstGeom prst="rect">
                <a:avLst/>
              </a:prstGeom>
              <a:solidFill>
                <a:srgbClr val="0070C0"/>
              </a:solidFill>
              <a:ln w="25400" cap="flat" cmpd="sng" algn="ctr">
                <a:noFill/>
                <a:prstDash val="solid"/>
              </a:ln>
              <a:effectLst/>
            </p:spPr>
            <p:txBody>
              <a:bodyPr lIns="186494" bIns="93247" rtlCol="0" anchor="b"/>
              <a:lstStyle/>
              <a:p>
                <a:pPr defTabSz="932563">
                  <a:defRPr/>
                </a:pPr>
                <a:r>
                  <a:rPr lang="en-US" sz="1071" kern="0" dirty="0">
                    <a:solidFill>
                      <a:srgbClr val="FFFFFF">
                        <a:alpha val="99000"/>
                      </a:srgbClr>
                    </a:solidFill>
                    <a:latin typeface="Segoe UI Light"/>
                  </a:rPr>
                  <a:t/>
                </a:r>
                <a:br>
                  <a:rPr lang="en-US" sz="1071" kern="0" dirty="0">
                    <a:solidFill>
                      <a:srgbClr val="FFFFFF">
                        <a:alpha val="99000"/>
                      </a:srgbClr>
                    </a:solidFill>
                    <a:latin typeface="Segoe UI Light"/>
                  </a:rPr>
                </a:br>
                <a:r>
                  <a:rPr lang="en-US" sz="1071" kern="0" dirty="0">
                    <a:solidFill>
                      <a:srgbClr val="FFFFFF">
                        <a:alpha val="99000"/>
                      </a:srgbClr>
                    </a:solidFill>
                    <a:latin typeface="Segoe UI Light"/>
                  </a:rPr>
                  <a:t/>
                </a:r>
                <a:br>
                  <a:rPr lang="en-US" sz="1071" kern="0" dirty="0">
                    <a:solidFill>
                      <a:srgbClr val="FFFFFF">
                        <a:alpha val="99000"/>
                      </a:srgbClr>
                    </a:solidFill>
                    <a:latin typeface="Segoe UI Light"/>
                  </a:rPr>
                </a:br>
                <a:r>
                  <a:rPr lang="en-US" sz="1071" kern="0" dirty="0">
                    <a:solidFill>
                      <a:srgbClr val="FFFFFF">
                        <a:alpha val="99000"/>
                      </a:srgbClr>
                    </a:solidFill>
                    <a:latin typeface="Segoe UI Light"/>
                  </a:rPr>
                  <a:t/>
                </a:r>
                <a:br>
                  <a:rPr lang="en-US" sz="1071" kern="0" dirty="0">
                    <a:solidFill>
                      <a:srgbClr val="FFFFFF">
                        <a:alpha val="99000"/>
                      </a:srgbClr>
                    </a:solidFill>
                    <a:latin typeface="Segoe UI Light"/>
                  </a:rPr>
                </a:br>
                <a:endParaRPr lang="en-US" sz="1071" kern="0" dirty="0">
                  <a:solidFill>
                    <a:srgbClr val="FFFFFF">
                      <a:alpha val="99000"/>
                    </a:srgbClr>
                  </a:solidFill>
                  <a:latin typeface="Segoe UI Light"/>
                </a:endParaRPr>
              </a:p>
            </p:txBody>
          </p:sp>
          <p:sp>
            <p:nvSpPr>
              <p:cNvPr id="25" name="Isosceles Triangle 66"/>
              <p:cNvSpPr/>
              <p:nvPr/>
            </p:nvSpPr>
            <p:spPr bwMode="auto">
              <a:xfrm rot="10800000">
                <a:off x="2255042" y="1725126"/>
                <a:ext cx="1199252" cy="312280"/>
              </a:xfrm>
              <a:prstGeom prst="triangl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5" tIns="46616" rIns="46616" bIns="93235" numCol="1" spcCol="0" rtlCol="0" fromWordArt="0" anchor="b" anchorCtr="0" forceAA="0" compatLnSpc="1">
                <a:prstTxWarp prst="textNoShape">
                  <a:avLst/>
                </a:prstTxWarp>
                <a:noAutofit/>
              </a:bodyPr>
              <a:lstStyle/>
              <a:p>
                <a:pPr algn="ctr" defTabSz="931935" fontAlgn="base">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67"/>
            <p:cNvGrpSpPr/>
            <p:nvPr/>
          </p:nvGrpSpPr>
          <p:grpSpPr>
            <a:xfrm>
              <a:off x="8064749" y="1227503"/>
              <a:ext cx="1623051" cy="1483362"/>
              <a:chOff x="2063970" y="582791"/>
              <a:chExt cx="1591597" cy="1454615"/>
            </a:xfrm>
          </p:grpSpPr>
          <p:sp>
            <p:nvSpPr>
              <p:cNvPr id="22" name="Rectangle 5"/>
              <p:cNvSpPr/>
              <p:nvPr/>
            </p:nvSpPr>
            <p:spPr>
              <a:xfrm>
                <a:off x="2063970" y="582791"/>
                <a:ext cx="1591597" cy="1142849"/>
              </a:xfrm>
              <a:prstGeom prst="rect">
                <a:avLst/>
              </a:prstGeom>
              <a:solidFill>
                <a:srgbClr val="0070C0"/>
              </a:solidFill>
              <a:ln w="25400" cap="flat" cmpd="sng" algn="ctr">
                <a:noFill/>
                <a:prstDash val="solid"/>
              </a:ln>
              <a:effectLst/>
            </p:spPr>
            <p:txBody>
              <a:bodyPr lIns="186494" bIns="93247" rtlCol="0" anchor="b"/>
              <a:lstStyle/>
              <a:p>
                <a:pPr defTabSz="932563">
                  <a:defRPr/>
                </a:pPr>
                <a:r>
                  <a:rPr lang="en-US" sz="1071" kern="0" dirty="0">
                    <a:solidFill>
                      <a:srgbClr val="FFFFFF">
                        <a:alpha val="99000"/>
                      </a:srgbClr>
                    </a:solidFill>
                    <a:latin typeface="Segoe UI Light"/>
                  </a:rPr>
                  <a:t/>
                </a:r>
                <a:br>
                  <a:rPr lang="en-US" sz="1071" kern="0" dirty="0">
                    <a:solidFill>
                      <a:srgbClr val="FFFFFF">
                        <a:alpha val="99000"/>
                      </a:srgbClr>
                    </a:solidFill>
                    <a:latin typeface="Segoe UI Light"/>
                  </a:rPr>
                </a:br>
                <a:r>
                  <a:rPr lang="en-US" sz="1071" kern="0" dirty="0">
                    <a:solidFill>
                      <a:srgbClr val="FFFFFF">
                        <a:alpha val="99000"/>
                      </a:srgbClr>
                    </a:solidFill>
                    <a:latin typeface="Segoe UI Light"/>
                  </a:rPr>
                  <a:t/>
                </a:r>
                <a:br>
                  <a:rPr lang="en-US" sz="1071" kern="0" dirty="0">
                    <a:solidFill>
                      <a:srgbClr val="FFFFFF">
                        <a:alpha val="99000"/>
                      </a:srgbClr>
                    </a:solidFill>
                    <a:latin typeface="Segoe UI Light"/>
                  </a:rPr>
                </a:br>
                <a:r>
                  <a:rPr lang="en-US" sz="1071" kern="0" dirty="0">
                    <a:solidFill>
                      <a:srgbClr val="FFFFFF">
                        <a:alpha val="99000"/>
                      </a:srgbClr>
                    </a:solidFill>
                    <a:latin typeface="Segoe UI Light"/>
                  </a:rPr>
                  <a:t/>
                </a:r>
                <a:br>
                  <a:rPr lang="en-US" sz="1071" kern="0" dirty="0">
                    <a:solidFill>
                      <a:srgbClr val="FFFFFF">
                        <a:alpha val="99000"/>
                      </a:srgbClr>
                    </a:solidFill>
                    <a:latin typeface="Segoe UI Light"/>
                  </a:rPr>
                </a:br>
                <a:endParaRPr lang="en-US" sz="1071" kern="0" dirty="0">
                  <a:solidFill>
                    <a:srgbClr val="FFFFFF">
                      <a:alpha val="99000"/>
                    </a:srgbClr>
                  </a:solidFill>
                  <a:latin typeface="Segoe UI Light"/>
                </a:endParaRPr>
              </a:p>
            </p:txBody>
          </p:sp>
          <p:sp>
            <p:nvSpPr>
              <p:cNvPr id="23" name="Isosceles Triangle 69"/>
              <p:cNvSpPr/>
              <p:nvPr/>
            </p:nvSpPr>
            <p:spPr bwMode="auto">
              <a:xfrm rot="10800000">
                <a:off x="2255042" y="1725126"/>
                <a:ext cx="1199252" cy="312280"/>
              </a:xfrm>
              <a:prstGeom prst="triangl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5" tIns="46616" rIns="46616" bIns="93235" numCol="1" spcCol="0" rtlCol="0" fromWordArt="0" anchor="b" anchorCtr="0" forceAA="0" compatLnSpc="1">
                <a:prstTxWarp prst="textNoShape">
                  <a:avLst/>
                </a:prstTxWarp>
                <a:noAutofit/>
              </a:bodyPr>
              <a:lstStyle/>
              <a:p>
                <a:pPr algn="ctr" defTabSz="931935" fontAlgn="base">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7" name="Group 70"/>
            <p:cNvGrpSpPr/>
            <p:nvPr/>
          </p:nvGrpSpPr>
          <p:grpSpPr>
            <a:xfrm>
              <a:off x="4996826" y="1517613"/>
              <a:ext cx="655100" cy="644469"/>
              <a:chOff x="5412866" y="1766700"/>
              <a:chExt cx="504173" cy="497714"/>
            </a:xfrm>
          </p:grpSpPr>
          <p:sp>
            <p:nvSpPr>
              <p:cNvPr id="20" name="Freeform 17"/>
              <p:cNvSpPr>
                <a:spLocks noEditPoints="1"/>
              </p:cNvSpPr>
              <p:nvPr/>
            </p:nvSpPr>
            <p:spPr bwMode="auto">
              <a:xfrm>
                <a:off x="5412866" y="1766700"/>
                <a:ext cx="311167" cy="497714"/>
              </a:xfrm>
              <a:custGeom>
                <a:avLst/>
                <a:gdLst>
                  <a:gd name="T0" fmla="*/ 0 w 454"/>
                  <a:gd name="T1" fmla="*/ 78 h 764"/>
                  <a:gd name="T2" fmla="*/ 0 w 454"/>
                  <a:gd name="T3" fmla="*/ 686 h 764"/>
                  <a:gd name="T4" fmla="*/ 454 w 454"/>
                  <a:gd name="T5" fmla="*/ 764 h 764"/>
                  <a:gd name="T6" fmla="*/ 454 w 454"/>
                  <a:gd name="T7" fmla="*/ 0 h 764"/>
                  <a:gd name="T8" fmla="*/ 0 w 454"/>
                  <a:gd name="T9" fmla="*/ 78 h 764"/>
                  <a:gd name="T10" fmla="*/ 292 w 454"/>
                  <a:gd name="T11" fmla="*/ 487 h 764"/>
                  <a:gd name="T12" fmla="*/ 203 w 454"/>
                  <a:gd name="T13" fmla="*/ 515 h 764"/>
                  <a:gd name="T14" fmla="*/ 128 w 454"/>
                  <a:gd name="T15" fmla="*/ 498 h 764"/>
                  <a:gd name="T16" fmla="*/ 128 w 454"/>
                  <a:gd name="T17" fmla="*/ 434 h 764"/>
                  <a:gd name="T18" fmla="*/ 205 w 454"/>
                  <a:gd name="T19" fmla="*/ 463 h 764"/>
                  <a:gd name="T20" fmla="*/ 238 w 454"/>
                  <a:gd name="T21" fmla="*/ 454 h 764"/>
                  <a:gd name="T22" fmla="*/ 247 w 454"/>
                  <a:gd name="T23" fmla="*/ 434 h 764"/>
                  <a:gd name="T24" fmla="*/ 233 w 454"/>
                  <a:gd name="T25" fmla="*/ 408 h 764"/>
                  <a:gd name="T26" fmla="*/ 193 w 454"/>
                  <a:gd name="T27" fmla="*/ 386 h 764"/>
                  <a:gd name="T28" fmla="*/ 127 w 454"/>
                  <a:gd name="T29" fmla="*/ 301 h 764"/>
                  <a:gd name="T30" fmla="*/ 156 w 454"/>
                  <a:gd name="T31" fmla="*/ 239 h 764"/>
                  <a:gd name="T32" fmla="*/ 233 w 454"/>
                  <a:gd name="T33" fmla="*/ 215 h 764"/>
                  <a:gd name="T34" fmla="*/ 303 w 454"/>
                  <a:gd name="T35" fmla="*/ 226 h 764"/>
                  <a:gd name="T36" fmla="*/ 303 w 454"/>
                  <a:gd name="T37" fmla="*/ 287 h 764"/>
                  <a:gd name="T38" fmla="*/ 237 w 454"/>
                  <a:gd name="T39" fmla="*/ 266 h 764"/>
                  <a:gd name="T40" fmla="*/ 207 w 454"/>
                  <a:gd name="T41" fmla="*/ 274 h 764"/>
                  <a:gd name="T42" fmla="*/ 196 w 454"/>
                  <a:gd name="T43" fmla="*/ 296 h 764"/>
                  <a:gd name="T44" fmla="*/ 206 w 454"/>
                  <a:gd name="T45" fmla="*/ 319 h 764"/>
                  <a:gd name="T46" fmla="*/ 241 w 454"/>
                  <a:gd name="T47" fmla="*/ 340 h 764"/>
                  <a:gd name="T48" fmla="*/ 296 w 454"/>
                  <a:gd name="T49" fmla="*/ 376 h 764"/>
                  <a:gd name="T50" fmla="*/ 316 w 454"/>
                  <a:gd name="T51" fmla="*/ 428 h 764"/>
                  <a:gd name="T52" fmla="*/ 292 w 454"/>
                  <a:gd name="T53" fmla="*/ 487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4" h="764">
                    <a:moveTo>
                      <a:pt x="0" y="78"/>
                    </a:moveTo>
                    <a:cubicBezTo>
                      <a:pt x="0" y="686"/>
                      <a:pt x="0" y="686"/>
                      <a:pt x="0" y="686"/>
                    </a:cubicBezTo>
                    <a:cubicBezTo>
                      <a:pt x="454" y="764"/>
                      <a:pt x="454" y="764"/>
                      <a:pt x="454" y="764"/>
                    </a:cubicBezTo>
                    <a:cubicBezTo>
                      <a:pt x="454" y="0"/>
                      <a:pt x="454" y="0"/>
                      <a:pt x="454" y="0"/>
                    </a:cubicBezTo>
                    <a:lnTo>
                      <a:pt x="0" y="78"/>
                    </a:lnTo>
                    <a:close/>
                    <a:moveTo>
                      <a:pt x="292" y="487"/>
                    </a:moveTo>
                    <a:cubicBezTo>
                      <a:pt x="273" y="505"/>
                      <a:pt x="243" y="515"/>
                      <a:pt x="203" y="515"/>
                    </a:cubicBezTo>
                    <a:cubicBezTo>
                      <a:pt x="173" y="515"/>
                      <a:pt x="148" y="509"/>
                      <a:pt x="128" y="498"/>
                    </a:cubicBezTo>
                    <a:cubicBezTo>
                      <a:pt x="128" y="434"/>
                      <a:pt x="128" y="434"/>
                      <a:pt x="128" y="434"/>
                    </a:cubicBezTo>
                    <a:cubicBezTo>
                      <a:pt x="151" y="453"/>
                      <a:pt x="177" y="463"/>
                      <a:pt x="205" y="463"/>
                    </a:cubicBezTo>
                    <a:cubicBezTo>
                      <a:pt x="220" y="463"/>
                      <a:pt x="231" y="460"/>
                      <a:pt x="238" y="454"/>
                    </a:cubicBezTo>
                    <a:cubicBezTo>
                      <a:pt x="244" y="448"/>
                      <a:pt x="247" y="442"/>
                      <a:pt x="247" y="434"/>
                    </a:cubicBezTo>
                    <a:cubicBezTo>
                      <a:pt x="247" y="424"/>
                      <a:pt x="243" y="416"/>
                      <a:pt x="233" y="408"/>
                    </a:cubicBezTo>
                    <a:cubicBezTo>
                      <a:pt x="226" y="402"/>
                      <a:pt x="213" y="395"/>
                      <a:pt x="193" y="386"/>
                    </a:cubicBezTo>
                    <a:cubicBezTo>
                      <a:pt x="149" y="365"/>
                      <a:pt x="127" y="337"/>
                      <a:pt x="127" y="301"/>
                    </a:cubicBezTo>
                    <a:cubicBezTo>
                      <a:pt x="127" y="275"/>
                      <a:pt x="137" y="254"/>
                      <a:pt x="156" y="239"/>
                    </a:cubicBezTo>
                    <a:cubicBezTo>
                      <a:pt x="175" y="223"/>
                      <a:pt x="201" y="215"/>
                      <a:pt x="233" y="215"/>
                    </a:cubicBezTo>
                    <a:cubicBezTo>
                      <a:pt x="261" y="215"/>
                      <a:pt x="284" y="219"/>
                      <a:pt x="303" y="226"/>
                    </a:cubicBezTo>
                    <a:cubicBezTo>
                      <a:pt x="303" y="287"/>
                      <a:pt x="303" y="287"/>
                      <a:pt x="303" y="287"/>
                    </a:cubicBezTo>
                    <a:cubicBezTo>
                      <a:pt x="284" y="273"/>
                      <a:pt x="261" y="266"/>
                      <a:pt x="237" y="266"/>
                    </a:cubicBezTo>
                    <a:cubicBezTo>
                      <a:pt x="224" y="266"/>
                      <a:pt x="214" y="269"/>
                      <a:pt x="207" y="274"/>
                    </a:cubicBezTo>
                    <a:cubicBezTo>
                      <a:pt x="200" y="280"/>
                      <a:pt x="196" y="287"/>
                      <a:pt x="196" y="296"/>
                    </a:cubicBezTo>
                    <a:cubicBezTo>
                      <a:pt x="196" y="305"/>
                      <a:pt x="199" y="313"/>
                      <a:pt x="206" y="319"/>
                    </a:cubicBezTo>
                    <a:cubicBezTo>
                      <a:pt x="212" y="325"/>
                      <a:pt x="223" y="332"/>
                      <a:pt x="241" y="340"/>
                    </a:cubicBezTo>
                    <a:cubicBezTo>
                      <a:pt x="266" y="352"/>
                      <a:pt x="285" y="364"/>
                      <a:pt x="296" y="376"/>
                    </a:cubicBezTo>
                    <a:cubicBezTo>
                      <a:pt x="309" y="390"/>
                      <a:pt x="316" y="408"/>
                      <a:pt x="316" y="428"/>
                    </a:cubicBezTo>
                    <a:cubicBezTo>
                      <a:pt x="316" y="452"/>
                      <a:pt x="308" y="472"/>
                      <a:pt x="292" y="4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8" tIns="46600" rIns="93198" bIns="46600" numCol="1" anchor="t" anchorCtr="0" compatLnSpc="1">
                <a:prstTxWarp prst="textNoShape">
                  <a:avLst/>
                </a:prstTxWarp>
              </a:bodyPr>
              <a:lstStyle/>
              <a:p>
                <a:pPr defTabSz="949962">
                  <a:defRPr/>
                </a:pPr>
                <a:endParaRPr lang="en-US" sz="1834" kern="0" dirty="0">
                  <a:solidFill>
                    <a:srgbClr val="FFFFFF"/>
                  </a:solidFill>
                </a:endParaRPr>
              </a:p>
            </p:txBody>
          </p:sp>
          <p:sp>
            <p:nvSpPr>
              <p:cNvPr id="21" name="Freeform 18"/>
              <p:cNvSpPr>
                <a:spLocks/>
              </p:cNvSpPr>
              <p:nvPr/>
            </p:nvSpPr>
            <p:spPr bwMode="auto">
              <a:xfrm>
                <a:off x="5721871" y="1858670"/>
                <a:ext cx="195168" cy="339163"/>
              </a:xfrm>
              <a:custGeom>
                <a:avLst/>
                <a:gdLst>
                  <a:gd name="T0" fmla="*/ 207 w 285"/>
                  <a:gd name="T1" fmla="*/ 181 h 521"/>
                  <a:gd name="T2" fmla="*/ 104 w 285"/>
                  <a:gd name="T3" fmla="*/ 78 h 521"/>
                  <a:gd name="T4" fmla="*/ 25 w 285"/>
                  <a:gd name="T5" fmla="*/ 0 h 521"/>
                  <a:gd name="T6" fmla="*/ 0 w 285"/>
                  <a:gd name="T7" fmla="*/ 5 h 521"/>
                  <a:gd name="T8" fmla="*/ 0 w 285"/>
                  <a:gd name="T9" fmla="*/ 156 h 521"/>
                  <a:gd name="T10" fmla="*/ 25 w 285"/>
                  <a:gd name="T11" fmla="*/ 161 h 521"/>
                  <a:gd name="T12" fmla="*/ 96 w 285"/>
                  <a:gd name="T13" fmla="*/ 117 h 521"/>
                  <a:gd name="T14" fmla="*/ 169 w 285"/>
                  <a:gd name="T15" fmla="*/ 190 h 521"/>
                  <a:gd name="T16" fmla="*/ 125 w 285"/>
                  <a:gd name="T17" fmla="*/ 261 h 521"/>
                  <a:gd name="T18" fmla="*/ 169 w 285"/>
                  <a:gd name="T19" fmla="*/ 332 h 521"/>
                  <a:gd name="T20" fmla="*/ 96 w 285"/>
                  <a:gd name="T21" fmla="*/ 405 h 521"/>
                  <a:gd name="T22" fmla="*/ 25 w 285"/>
                  <a:gd name="T23" fmla="*/ 361 h 521"/>
                  <a:gd name="T24" fmla="*/ 0 w 285"/>
                  <a:gd name="T25" fmla="*/ 365 h 521"/>
                  <a:gd name="T26" fmla="*/ 0 w 285"/>
                  <a:gd name="T27" fmla="*/ 517 h 521"/>
                  <a:gd name="T28" fmla="*/ 25 w 285"/>
                  <a:gd name="T29" fmla="*/ 521 h 521"/>
                  <a:gd name="T30" fmla="*/ 104 w 285"/>
                  <a:gd name="T31" fmla="*/ 443 h 521"/>
                  <a:gd name="T32" fmla="*/ 207 w 285"/>
                  <a:gd name="T33" fmla="*/ 341 h 521"/>
                  <a:gd name="T34" fmla="*/ 285 w 285"/>
                  <a:gd name="T35" fmla="*/ 261 h 521"/>
                  <a:gd name="T36" fmla="*/ 207 w 285"/>
                  <a:gd name="T37" fmla="*/ 181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5" h="521">
                    <a:moveTo>
                      <a:pt x="207" y="181"/>
                    </a:moveTo>
                    <a:cubicBezTo>
                      <a:pt x="187" y="135"/>
                      <a:pt x="150" y="98"/>
                      <a:pt x="104" y="78"/>
                    </a:cubicBezTo>
                    <a:cubicBezTo>
                      <a:pt x="103" y="35"/>
                      <a:pt x="68" y="0"/>
                      <a:pt x="25" y="0"/>
                    </a:cubicBezTo>
                    <a:cubicBezTo>
                      <a:pt x="16" y="0"/>
                      <a:pt x="8" y="2"/>
                      <a:pt x="0" y="5"/>
                    </a:cubicBezTo>
                    <a:cubicBezTo>
                      <a:pt x="0" y="156"/>
                      <a:pt x="0" y="156"/>
                      <a:pt x="0" y="156"/>
                    </a:cubicBezTo>
                    <a:cubicBezTo>
                      <a:pt x="8" y="159"/>
                      <a:pt x="16" y="161"/>
                      <a:pt x="25" y="161"/>
                    </a:cubicBezTo>
                    <a:cubicBezTo>
                      <a:pt x="56" y="161"/>
                      <a:pt x="82" y="143"/>
                      <a:pt x="96" y="117"/>
                    </a:cubicBezTo>
                    <a:cubicBezTo>
                      <a:pt x="127" y="132"/>
                      <a:pt x="153" y="158"/>
                      <a:pt x="169" y="190"/>
                    </a:cubicBezTo>
                    <a:cubicBezTo>
                      <a:pt x="143" y="203"/>
                      <a:pt x="125" y="230"/>
                      <a:pt x="125" y="261"/>
                    </a:cubicBezTo>
                    <a:cubicBezTo>
                      <a:pt x="125" y="292"/>
                      <a:pt x="143" y="318"/>
                      <a:pt x="169" y="332"/>
                    </a:cubicBezTo>
                    <a:cubicBezTo>
                      <a:pt x="153" y="363"/>
                      <a:pt x="127" y="389"/>
                      <a:pt x="96" y="405"/>
                    </a:cubicBezTo>
                    <a:cubicBezTo>
                      <a:pt x="82" y="379"/>
                      <a:pt x="56" y="361"/>
                      <a:pt x="25" y="361"/>
                    </a:cubicBezTo>
                    <a:cubicBezTo>
                      <a:pt x="16" y="361"/>
                      <a:pt x="8" y="363"/>
                      <a:pt x="0" y="365"/>
                    </a:cubicBezTo>
                    <a:cubicBezTo>
                      <a:pt x="0" y="517"/>
                      <a:pt x="0" y="517"/>
                      <a:pt x="0" y="517"/>
                    </a:cubicBezTo>
                    <a:cubicBezTo>
                      <a:pt x="8" y="519"/>
                      <a:pt x="16" y="521"/>
                      <a:pt x="25" y="521"/>
                    </a:cubicBezTo>
                    <a:cubicBezTo>
                      <a:pt x="68" y="521"/>
                      <a:pt x="103" y="486"/>
                      <a:pt x="104" y="443"/>
                    </a:cubicBezTo>
                    <a:cubicBezTo>
                      <a:pt x="150" y="423"/>
                      <a:pt x="187" y="386"/>
                      <a:pt x="207" y="341"/>
                    </a:cubicBezTo>
                    <a:cubicBezTo>
                      <a:pt x="250" y="339"/>
                      <a:pt x="285" y="304"/>
                      <a:pt x="285" y="261"/>
                    </a:cubicBezTo>
                    <a:cubicBezTo>
                      <a:pt x="285" y="217"/>
                      <a:pt x="250" y="182"/>
                      <a:pt x="207"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8" tIns="46600" rIns="93198" bIns="46600" numCol="1" anchor="t" anchorCtr="0" compatLnSpc="1">
                <a:prstTxWarp prst="textNoShape">
                  <a:avLst/>
                </a:prstTxWarp>
              </a:bodyPr>
              <a:lstStyle/>
              <a:p>
                <a:pPr defTabSz="949962">
                  <a:defRPr/>
                </a:pPr>
                <a:endParaRPr lang="en-US" sz="1834" kern="0" dirty="0">
                  <a:solidFill>
                    <a:srgbClr val="FFFFFF"/>
                  </a:solidFill>
                </a:endParaRPr>
              </a:p>
            </p:txBody>
          </p:sp>
        </p:grpSp>
        <p:pic>
          <p:nvPicPr>
            <p:cNvPr id="18" name="Picture 2" descr="http://socialsilk.com/wp-content/uploads/2011/02/YammerLogoCroppedSmall.png"/>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6843705" y="1578781"/>
              <a:ext cx="639713" cy="52087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9" name="Picture 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01958" y="1431569"/>
              <a:ext cx="779654" cy="829069"/>
            </a:xfrm>
            <a:prstGeom prst="rect">
              <a:avLst/>
            </a:prstGeom>
          </p:spPr>
        </p:pic>
      </p:grpSp>
      <p:grpSp>
        <p:nvGrpSpPr>
          <p:cNvPr id="34" name="Group 25"/>
          <p:cNvGrpSpPr/>
          <p:nvPr/>
        </p:nvGrpSpPr>
        <p:grpSpPr>
          <a:xfrm>
            <a:off x="2379732" y="1171239"/>
            <a:ext cx="668268" cy="405834"/>
            <a:chOff x="205187" y="4748102"/>
            <a:chExt cx="1076201" cy="516710"/>
          </a:xfrm>
        </p:grpSpPr>
        <p:pic>
          <p:nvPicPr>
            <p:cNvPr id="35" name="Picture 6"/>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05169" y="4748102"/>
              <a:ext cx="470873" cy="419505"/>
            </a:xfrm>
            <a:prstGeom prst="rect">
              <a:avLst/>
            </a:prstGeom>
          </p:spPr>
        </p:pic>
        <p:grpSp>
          <p:nvGrpSpPr>
            <p:cNvPr id="36" name="Group 24"/>
            <p:cNvGrpSpPr/>
            <p:nvPr/>
          </p:nvGrpSpPr>
          <p:grpSpPr>
            <a:xfrm>
              <a:off x="205187" y="4748102"/>
              <a:ext cx="305346" cy="516710"/>
              <a:chOff x="1532979" y="5298659"/>
              <a:chExt cx="457746" cy="774603"/>
            </a:xfrm>
          </p:grpSpPr>
          <p:sp>
            <p:nvSpPr>
              <p:cNvPr id="40" name="Rounded Rectangle 17"/>
              <p:cNvSpPr/>
              <p:nvPr/>
            </p:nvSpPr>
            <p:spPr bwMode="auto">
              <a:xfrm>
                <a:off x="1532979" y="5619750"/>
                <a:ext cx="457746" cy="453512"/>
              </a:xfrm>
              <a:custGeom>
                <a:avLst/>
                <a:gdLst>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142968 w 457746"/>
                  <a:gd name="connsiteY6" fmla="*/ 561975 h 561975"/>
                  <a:gd name="connsiteX7" fmla="*/ 0 w 457746"/>
                  <a:gd name="connsiteY7" fmla="*/ 419007 h 561975"/>
                  <a:gd name="connsiteX8" fmla="*/ 0 w 457746"/>
                  <a:gd name="connsiteY8" fmla="*/ 142968 h 561975"/>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0 w 457746"/>
                  <a:gd name="connsiteY6" fmla="*/ 419007 h 561975"/>
                  <a:gd name="connsiteX7" fmla="*/ 0 w 457746"/>
                  <a:gd name="connsiteY7" fmla="*/ 142968 h 561975"/>
                  <a:gd name="connsiteX0" fmla="*/ 0 w 457746"/>
                  <a:gd name="connsiteY0" fmla="*/ 142968 h 453512"/>
                  <a:gd name="connsiteX1" fmla="*/ 142968 w 457746"/>
                  <a:gd name="connsiteY1" fmla="*/ 0 h 453512"/>
                  <a:gd name="connsiteX2" fmla="*/ 314778 w 457746"/>
                  <a:gd name="connsiteY2" fmla="*/ 0 h 453512"/>
                  <a:gd name="connsiteX3" fmla="*/ 457746 w 457746"/>
                  <a:gd name="connsiteY3" fmla="*/ 142968 h 453512"/>
                  <a:gd name="connsiteX4" fmla="*/ 457746 w 457746"/>
                  <a:gd name="connsiteY4" fmla="*/ 419007 h 453512"/>
                  <a:gd name="connsiteX5" fmla="*/ 0 w 457746"/>
                  <a:gd name="connsiteY5" fmla="*/ 419007 h 453512"/>
                  <a:gd name="connsiteX6" fmla="*/ 0 w 457746"/>
                  <a:gd name="connsiteY6" fmla="*/ 142968 h 4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746" h="453512">
                    <a:moveTo>
                      <a:pt x="0" y="142968"/>
                    </a:moveTo>
                    <a:cubicBezTo>
                      <a:pt x="0" y="64009"/>
                      <a:pt x="64009" y="0"/>
                      <a:pt x="142968" y="0"/>
                    </a:cubicBezTo>
                    <a:lnTo>
                      <a:pt x="314778" y="0"/>
                    </a:lnTo>
                    <a:cubicBezTo>
                      <a:pt x="393737" y="0"/>
                      <a:pt x="457746" y="64009"/>
                      <a:pt x="457746" y="142968"/>
                    </a:cubicBezTo>
                    <a:lnTo>
                      <a:pt x="457746" y="419007"/>
                    </a:lnTo>
                    <a:cubicBezTo>
                      <a:pt x="381455" y="465014"/>
                      <a:pt x="76291" y="465014"/>
                      <a:pt x="0" y="419007"/>
                    </a:cubicBezTo>
                    <a:lnTo>
                      <a:pt x="0" y="142968"/>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Oval 23"/>
              <p:cNvSpPr/>
              <p:nvPr/>
            </p:nvSpPr>
            <p:spPr bwMode="auto">
              <a:xfrm>
                <a:off x="1615594" y="5298659"/>
                <a:ext cx="292516" cy="292516"/>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7" name="Group 34"/>
            <p:cNvGrpSpPr/>
            <p:nvPr/>
          </p:nvGrpSpPr>
          <p:grpSpPr>
            <a:xfrm>
              <a:off x="976042" y="4748102"/>
              <a:ext cx="305346" cy="516710"/>
              <a:chOff x="1532979" y="5298659"/>
              <a:chExt cx="457746" cy="774603"/>
            </a:xfrm>
          </p:grpSpPr>
          <p:sp>
            <p:nvSpPr>
              <p:cNvPr id="38" name="Rounded Rectangle 17"/>
              <p:cNvSpPr/>
              <p:nvPr/>
            </p:nvSpPr>
            <p:spPr bwMode="auto">
              <a:xfrm>
                <a:off x="1532979" y="5619750"/>
                <a:ext cx="457746" cy="453512"/>
              </a:xfrm>
              <a:custGeom>
                <a:avLst/>
                <a:gdLst>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142968 w 457746"/>
                  <a:gd name="connsiteY6" fmla="*/ 561975 h 561975"/>
                  <a:gd name="connsiteX7" fmla="*/ 0 w 457746"/>
                  <a:gd name="connsiteY7" fmla="*/ 419007 h 561975"/>
                  <a:gd name="connsiteX8" fmla="*/ 0 w 457746"/>
                  <a:gd name="connsiteY8" fmla="*/ 142968 h 561975"/>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0 w 457746"/>
                  <a:gd name="connsiteY6" fmla="*/ 419007 h 561975"/>
                  <a:gd name="connsiteX7" fmla="*/ 0 w 457746"/>
                  <a:gd name="connsiteY7" fmla="*/ 142968 h 561975"/>
                  <a:gd name="connsiteX0" fmla="*/ 0 w 457746"/>
                  <a:gd name="connsiteY0" fmla="*/ 142968 h 453512"/>
                  <a:gd name="connsiteX1" fmla="*/ 142968 w 457746"/>
                  <a:gd name="connsiteY1" fmla="*/ 0 h 453512"/>
                  <a:gd name="connsiteX2" fmla="*/ 314778 w 457746"/>
                  <a:gd name="connsiteY2" fmla="*/ 0 h 453512"/>
                  <a:gd name="connsiteX3" fmla="*/ 457746 w 457746"/>
                  <a:gd name="connsiteY3" fmla="*/ 142968 h 453512"/>
                  <a:gd name="connsiteX4" fmla="*/ 457746 w 457746"/>
                  <a:gd name="connsiteY4" fmla="*/ 419007 h 453512"/>
                  <a:gd name="connsiteX5" fmla="*/ 0 w 457746"/>
                  <a:gd name="connsiteY5" fmla="*/ 419007 h 453512"/>
                  <a:gd name="connsiteX6" fmla="*/ 0 w 457746"/>
                  <a:gd name="connsiteY6" fmla="*/ 142968 h 4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746" h="453512">
                    <a:moveTo>
                      <a:pt x="0" y="142968"/>
                    </a:moveTo>
                    <a:cubicBezTo>
                      <a:pt x="0" y="64009"/>
                      <a:pt x="64009" y="0"/>
                      <a:pt x="142968" y="0"/>
                    </a:cubicBezTo>
                    <a:lnTo>
                      <a:pt x="314778" y="0"/>
                    </a:lnTo>
                    <a:cubicBezTo>
                      <a:pt x="393737" y="0"/>
                      <a:pt x="457746" y="64009"/>
                      <a:pt x="457746" y="142968"/>
                    </a:cubicBezTo>
                    <a:lnTo>
                      <a:pt x="457746" y="419007"/>
                    </a:lnTo>
                    <a:cubicBezTo>
                      <a:pt x="381455" y="465014"/>
                      <a:pt x="76291" y="465014"/>
                      <a:pt x="0" y="419007"/>
                    </a:cubicBezTo>
                    <a:lnTo>
                      <a:pt x="0" y="142968"/>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Oval 36"/>
              <p:cNvSpPr/>
              <p:nvPr/>
            </p:nvSpPr>
            <p:spPr bwMode="auto">
              <a:xfrm>
                <a:off x="1615594" y="5298659"/>
                <a:ext cx="292516" cy="292516"/>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2" name="Group 11"/>
          <p:cNvGrpSpPr/>
          <p:nvPr/>
        </p:nvGrpSpPr>
        <p:grpSpPr>
          <a:xfrm>
            <a:off x="6114005" y="0"/>
            <a:ext cx="2826843" cy="2542336"/>
            <a:chOff x="4136524" y="4458071"/>
            <a:chExt cx="2495550" cy="2192991"/>
          </a:xfrm>
        </p:grpSpPr>
        <p:pic>
          <p:nvPicPr>
            <p:cNvPr id="43" name="Picture 6"/>
            <p:cNvPicPr>
              <a:picLocks noChangeAspect="1"/>
            </p:cNvPicPr>
            <p:nvPr/>
          </p:nvPicPr>
          <p:blipFill>
            <a:blip r:embed="rId8"/>
            <a:stretch>
              <a:fillRect/>
            </a:stretch>
          </p:blipFill>
          <p:spPr>
            <a:xfrm>
              <a:off x="4136524" y="4458071"/>
              <a:ext cx="2495550" cy="1552575"/>
            </a:xfrm>
            <a:prstGeom prst="rect">
              <a:avLst/>
            </a:prstGeom>
          </p:spPr>
        </p:pic>
        <p:sp>
          <p:nvSpPr>
            <p:cNvPr id="44" name="TextBox 60"/>
            <p:cNvSpPr txBox="1"/>
            <p:nvPr/>
          </p:nvSpPr>
          <p:spPr>
            <a:xfrm>
              <a:off x="4541741" y="6010646"/>
              <a:ext cx="1629319" cy="640416"/>
            </a:xfrm>
            <a:prstGeom prst="rect">
              <a:avLst/>
            </a:prstGeom>
            <a:noFill/>
          </p:spPr>
          <p:txBody>
            <a:bodyPr wrap="square" lIns="186521" tIns="149217" rIns="186521" bIns="149217" rtlCol="0">
              <a:spAutoFit/>
            </a:bodyPr>
            <a:lstStyle/>
            <a:p>
              <a:pPr algn="ctr">
                <a:lnSpc>
                  <a:spcPct val="90000"/>
                </a:lnSpc>
                <a:spcAft>
                  <a:spcPts val="612"/>
                </a:spcAft>
              </a:pPr>
              <a:r>
                <a:rPr lang="en-US" sz="2448" dirty="0" smtClean="0">
                  <a:solidFill>
                    <a:srgbClr val="000000"/>
                  </a:solidFill>
                  <a:latin typeface="Segoe UI Light"/>
                </a:rPr>
                <a:t>Personas</a:t>
              </a:r>
              <a:endParaRPr lang="en-US" sz="2448" dirty="0">
                <a:solidFill>
                  <a:srgbClr val="000000"/>
                </a:solidFill>
                <a:latin typeface="Segoe UI Light"/>
              </a:endParaRPr>
            </a:p>
          </p:txBody>
        </p:sp>
      </p:grpSp>
      <p:grpSp>
        <p:nvGrpSpPr>
          <p:cNvPr id="45" name="Group 16"/>
          <p:cNvGrpSpPr/>
          <p:nvPr/>
        </p:nvGrpSpPr>
        <p:grpSpPr>
          <a:xfrm>
            <a:off x="9097968" y="56180"/>
            <a:ext cx="2826000" cy="2422431"/>
            <a:chOff x="6638978" y="4467595"/>
            <a:chExt cx="2457450" cy="2042384"/>
          </a:xfrm>
        </p:grpSpPr>
        <p:pic>
          <p:nvPicPr>
            <p:cNvPr id="46" name="Picture 13"/>
            <p:cNvPicPr>
              <a:picLocks noChangeAspect="1"/>
            </p:cNvPicPr>
            <p:nvPr/>
          </p:nvPicPr>
          <p:blipFill>
            <a:blip r:embed="rId9"/>
            <a:stretch>
              <a:fillRect/>
            </a:stretch>
          </p:blipFill>
          <p:spPr>
            <a:xfrm>
              <a:off x="6638978" y="4467595"/>
              <a:ext cx="2457450" cy="1533525"/>
            </a:xfrm>
            <a:prstGeom prst="rect">
              <a:avLst/>
            </a:prstGeom>
          </p:spPr>
        </p:pic>
        <p:sp>
          <p:nvSpPr>
            <p:cNvPr id="47" name="TextBox 61"/>
            <p:cNvSpPr txBox="1"/>
            <p:nvPr/>
          </p:nvSpPr>
          <p:spPr>
            <a:xfrm>
              <a:off x="7152967" y="5970036"/>
              <a:ext cx="1429472" cy="539943"/>
            </a:xfrm>
            <a:prstGeom prst="rect">
              <a:avLst/>
            </a:prstGeom>
            <a:noFill/>
          </p:spPr>
          <p:txBody>
            <a:bodyPr wrap="square" lIns="186521" tIns="149217" rIns="186521" bIns="149217" rtlCol="0">
              <a:spAutoFit/>
            </a:bodyPr>
            <a:lstStyle/>
            <a:p>
              <a:pPr algn="ctr">
                <a:lnSpc>
                  <a:spcPct val="90000"/>
                </a:lnSpc>
                <a:spcAft>
                  <a:spcPts val="612"/>
                </a:spcAft>
              </a:pPr>
              <a:r>
                <a:rPr lang="es-ES" sz="2448" dirty="0" smtClean="0">
                  <a:solidFill>
                    <a:srgbClr val="000000"/>
                  </a:solidFill>
                  <a:latin typeface="Segoe UI Light"/>
                </a:rPr>
                <a:t>Grupos</a:t>
              </a:r>
              <a:endParaRPr lang="es-ES" sz="2448" dirty="0">
                <a:solidFill>
                  <a:srgbClr val="000000"/>
                </a:solidFill>
                <a:latin typeface="Segoe UI Light"/>
              </a:endParaRPr>
            </a:p>
          </p:txBody>
        </p:sp>
      </p:grpSp>
      <p:grpSp>
        <p:nvGrpSpPr>
          <p:cNvPr id="48" name="Group 15"/>
          <p:cNvGrpSpPr/>
          <p:nvPr/>
        </p:nvGrpSpPr>
        <p:grpSpPr>
          <a:xfrm>
            <a:off x="6227837" y="2404767"/>
            <a:ext cx="2826000" cy="2417686"/>
            <a:chOff x="9144654" y="4445783"/>
            <a:chExt cx="2457450" cy="2025726"/>
          </a:xfrm>
        </p:grpSpPr>
        <p:pic>
          <p:nvPicPr>
            <p:cNvPr id="49" name="Picture 62"/>
            <p:cNvPicPr>
              <a:picLocks noChangeAspect="1"/>
            </p:cNvPicPr>
            <p:nvPr/>
          </p:nvPicPr>
          <p:blipFill>
            <a:blip r:embed="rId9"/>
            <a:stretch>
              <a:fillRect/>
            </a:stretch>
          </p:blipFill>
          <p:spPr>
            <a:xfrm>
              <a:off x="9144654" y="4445783"/>
              <a:ext cx="2457450" cy="1533525"/>
            </a:xfrm>
            <a:prstGeom prst="rect">
              <a:avLst/>
            </a:prstGeom>
          </p:spPr>
        </p:pic>
        <p:sp>
          <p:nvSpPr>
            <p:cNvPr id="50" name="TextBox 63"/>
            <p:cNvSpPr txBox="1"/>
            <p:nvPr/>
          </p:nvSpPr>
          <p:spPr>
            <a:xfrm>
              <a:off x="9292395" y="5934918"/>
              <a:ext cx="2161967" cy="536591"/>
            </a:xfrm>
            <a:prstGeom prst="rect">
              <a:avLst/>
            </a:prstGeom>
            <a:noFill/>
          </p:spPr>
          <p:txBody>
            <a:bodyPr wrap="square" lIns="186521" tIns="149217" rIns="186521" bIns="149217" rtlCol="0">
              <a:spAutoFit/>
            </a:bodyPr>
            <a:lstStyle/>
            <a:p>
              <a:pPr algn="ctr">
                <a:lnSpc>
                  <a:spcPct val="90000"/>
                </a:lnSpc>
                <a:spcAft>
                  <a:spcPts val="612"/>
                </a:spcAft>
              </a:pPr>
              <a:r>
                <a:rPr lang="es-ES" sz="2448" dirty="0" smtClean="0">
                  <a:solidFill>
                    <a:srgbClr val="000000"/>
                  </a:solidFill>
                  <a:latin typeface="Segoe UI Light"/>
                </a:rPr>
                <a:t>Organización</a:t>
              </a:r>
              <a:endParaRPr lang="es-ES" sz="2448" dirty="0">
                <a:solidFill>
                  <a:srgbClr val="000000"/>
                </a:solidFill>
                <a:latin typeface="Segoe UI Light"/>
              </a:endParaRPr>
            </a:p>
          </p:txBody>
        </p:sp>
        <p:pic>
          <p:nvPicPr>
            <p:cNvPr id="51" name="Picture 14"/>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288195" y="4562872"/>
              <a:ext cx="2111642" cy="1237403"/>
            </a:xfrm>
            <a:prstGeom prst="rect">
              <a:avLst/>
            </a:prstGeom>
          </p:spPr>
        </p:pic>
      </p:grpSp>
      <p:grpSp>
        <p:nvGrpSpPr>
          <p:cNvPr id="52" name="Grupo 51"/>
          <p:cNvGrpSpPr/>
          <p:nvPr/>
        </p:nvGrpSpPr>
        <p:grpSpPr>
          <a:xfrm>
            <a:off x="8916423" y="2293261"/>
            <a:ext cx="3094740" cy="3759233"/>
            <a:chOff x="8985039" y="2708354"/>
            <a:chExt cx="3094740" cy="3759233"/>
          </a:xfrm>
        </p:grpSpPr>
        <p:pic>
          <p:nvPicPr>
            <p:cNvPr id="53" name="Imagen 52"/>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1138766" y="2708354"/>
              <a:ext cx="941013" cy="16699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4" name="Imagen 53"/>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073376" y="3695394"/>
              <a:ext cx="941013" cy="16859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5" name="Imagen 54"/>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8985039" y="4793951"/>
              <a:ext cx="949703" cy="16736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6" name="TextBox 63"/>
            <p:cNvSpPr txBox="1"/>
            <p:nvPr/>
          </p:nvSpPr>
          <p:spPr>
            <a:xfrm>
              <a:off x="10422734" y="5516345"/>
              <a:ext cx="1432064" cy="640417"/>
            </a:xfrm>
            <a:prstGeom prst="rect">
              <a:avLst/>
            </a:prstGeom>
            <a:noFill/>
          </p:spPr>
          <p:txBody>
            <a:bodyPr wrap="square" lIns="186521" tIns="149217" rIns="186521" bIns="149217" rtlCol="0">
              <a:spAutoFit/>
            </a:bodyPr>
            <a:lstStyle/>
            <a:p>
              <a:pPr algn="ctr">
                <a:lnSpc>
                  <a:spcPct val="90000"/>
                </a:lnSpc>
                <a:spcAft>
                  <a:spcPts val="612"/>
                </a:spcAft>
              </a:pPr>
              <a:r>
                <a:rPr lang="es-ES" sz="2448" dirty="0" smtClean="0">
                  <a:solidFill>
                    <a:srgbClr val="000000"/>
                  </a:solidFill>
                  <a:latin typeface="Segoe UI Light"/>
                </a:rPr>
                <a:t>Móvil</a:t>
              </a:r>
              <a:endParaRPr lang="es-ES" sz="2448" dirty="0">
                <a:solidFill>
                  <a:srgbClr val="000000"/>
                </a:solidFill>
                <a:latin typeface="Segoe UI Light"/>
              </a:endParaRPr>
            </a:p>
          </p:txBody>
        </p:sp>
      </p:grpSp>
    </p:spTree>
    <p:extLst>
      <p:ext uri="{BB962C8B-B14F-4D97-AF65-F5344CB8AC3E}">
        <p14:creationId xmlns:p14="http://schemas.microsoft.com/office/powerpoint/2010/main" val="403386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600"/>
                                  </p:stCondLst>
                                  <p:childTnLst>
                                    <p:set>
                                      <p:cBhvr>
                                        <p:cTn id="6" dur="1" fill="hold">
                                          <p:stCondLst>
                                            <p:cond delay="0"/>
                                          </p:stCondLst>
                                        </p:cTn>
                                        <p:tgtEl>
                                          <p:spTgt spid="42"/>
                                        </p:tgtEl>
                                        <p:attrNameLst>
                                          <p:attrName>style.visibility</p:attrName>
                                        </p:attrNameLst>
                                      </p:cBhvr>
                                      <p:to>
                                        <p:strVal val="visible"/>
                                      </p:to>
                                    </p:set>
                                  </p:childTnLst>
                                </p:cTn>
                              </p:par>
                            </p:childTnLst>
                          </p:cTn>
                        </p:par>
                        <p:par>
                          <p:cTn id="7" fill="hold">
                            <p:stCondLst>
                              <p:cond delay="600"/>
                            </p:stCondLst>
                            <p:childTnLst>
                              <p:par>
                                <p:cTn id="8" presetID="1" presetClass="entr" presetSubtype="0" fill="hold" nodeType="afterEffect">
                                  <p:stCondLst>
                                    <p:cond delay="700"/>
                                  </p:stCondLst>
                                  <p:childTnLst>
                                    <p:set>
                                      <p:cBhvr>
                                        <p:cTn id="9" dur="1" fill="hold">
                                          <p:stCondLst>
                                            <p:cond delay="0"/>
                                          </p:stCondLst>
                                        </p:cTn>
                                        <p:tgtEl>
                                          <p:spTgt spid="45"/>
                                        </p:tgtEl>
                                        <p:attrNameLst>
                                          <p:attrName>style.visibility</p:attrName>
                                        </p:attrNameLst>
                                      </p:cBhvr>
                                      <p:to>
                                        <p:strVal val="visible"/>
                                      </p:to>
                                    </p:set>
                                  </p:childTnLst>
                                </p:cTn>
                              </p:par>
                            </p:childTnLst>
                          </p:cTn>
                        </p:par>
                        <p:par>
                          <p:cTn id="10" fill="hold">
                            <p:stCondLst>
                              <p:cond delay="1300"/>
                            </p:stCondLst>
                            <p:childTnLst>
                              <p:par>
                                <p:cTn id="11" presetID="1" presetClass="entr" presetSubtype="0" fill="hold" nodeType="afterEffect">
                                  <p:stCondLst>
                                    <p:cond delay="700"/>
                                  </p:stCondLst>
                                  <p:childTnLst>
                                    <p:set>
                                      <p:cBhvr>
                                        <p:cTn id="12" dur="1" fill="hold">
                                          <p:stCondLst>
                                            <p:cond delay="0"/>
                                          </p:stCondLst>
                                        </p:cTn>
                                        <p:tgtEl>
                                          <p:spTgt spid="48"/>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0"/>
                                  </p:stCondLst>
                                  <p:childTnLst>
                                    <p:set>
                                      <p:cBhvr>
                                        <p:cTn id="15"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1"/>
          <p:cNvSpPr>
            <a:spLocks noGrp="1"/>
          </p:cNvSpPr>
          <p:nvPr>
            <p:ph type="pic" idx="1"/>
          </p:nvPr>
        </p:nvSpPr>
        <p:spPr/>
      </p:sp>
      <p:sp>
        <p:nvSpPr>
          <p:cNvPr id="3" name="Título 2"/>
          <p:cNvSpPr>
            <a:spLocks noGrp="1"/>
          </p:cNvSpPr>
          <p:nvPr>
            <p:ph type="title"/>
          </p:nvPr>
        </p:nvSpPr>
        <p:spPr/>
        <p:txBody>
          <a:bodyPr/>
          <a:lstStyle/>
          <a:p>
            <a:r>
              <a:rPr lang="es-ES" b="1" dirty="0" smtClean="0"/>
              <a:t>Delve</a:t>
            </a:r>
            <a:r>
              <a:rPr lang="es-ES" dirty="0" smtClean="0"/>
              <a:t/>
            </a:r>
            <a:br>
              <a:rPr lang="es-ES" dirty="0" smtClean="0"/>
            </a:br>
            <a:endParaRPr lang="en-US" dirty="0"/>
          </a:p>
        </p:txBody>
      </p:sp>
      <p:sp>
        <p:nvSpPr>
          <p:cNvPr id="4" name="Marcador de texto 3"/>
          <p:cNvSpPr>
            <a:spLocks noGrp="1"/>
          </p:cNvSpPr>
          <p:nvPr>
            <p:ph type="body" sz="half" idx="2"/>
          </p:nvPr>
        </p:nvSpPr>
        <p:spPr/>
        <p:txBody>
          <a:bodyPr/>
          <a:lstStyle/>
          <a:p>
            <a:pPr marL="285750" lvl="0" indent="-285750" algn="just">
              <a:buFont typeface="Wingdings" panose="05000000000000000000" pitchFamily="2" charset="2"/>
              <a:buChar char="ü"/>
            </a:pPr>
            <a:r>
              <a:rPr lang="es-ES" dirty="0"/>
              <a:t>Delve y Office </a:t>
            </a:r>
            <a:r>
              <a:rPr lang="es-ES" dirty="0" err="1"/>
              <a:t>Graph</a:t>
            </a:r>
            <a:r>
              <a:rPr lang="es-ES" dirty="0"/>
              <a:t> suponen la transición de un escenario en el que tenemos herramientas que requieren que aprendamos cómo funcionan a </a:t>
            </a:r>
            <a:r>
              <a:rPr lang="es-ES" b="1" dirty="0"/>
              <a:t>herramientas que aprenden de nosotros para trabajar a nuestra manera </a:t>
            </a:r>
            <a:endParaRPr lang="es-ES" b="1" dirty="0" smtClean="0"/>
          </a:p>
          <a:p>
            <a:pPr algn="just"/>
            <a:endParaRPr lang="en-US" dirty="0"/>
          </a:p>
        </p:txBody>
      </p:sp>
      <p:grpSp>
        <p:nvGrpSpPr>
          <p:cNvPr id="5" name="Group 22"/>
          <p:cNvGrpSpPr/>
          <p:nvPr/>
        </p:nvGrpSpPr>
        <p:grpSpPr>
          <a:xfrm>
            <a:off x="6564646" y="504691"/>
            <a:ext cx="5385600" cy="5385600"/>
            <a:chOff x="7770955" y="1632815"/>
            <a:chExt cx="3657600" cy="3657600"/>
          </a:xfrm>
        </p:grpSpPr>
        <p:pic>
          <p:nvPicPr>
            <p:cNvPr id="6" name="Picture 8"/>
            <p:cNvPicPr>
              <a:picLocks noChangeAspect="1"/>
            </p:cNvPicPr>
            <p:nvPr/>
          </p:nvPicPr>
          <p:blipFill rotWithShape="1">
            <a:blip r:embed="rId2" cstate="screen">
              <a:lum/>
              <a:extLst>
                <a:ext uri="{28A0092B-C50C-407E-A947-70E740481C1C}">
                  <a14:useLocalDpi xmlns:a14="http://schemas.microsoft.com/office/drawing/2010/main"/>
                </a:ext>
              </a:extLst>
            </a:blip>
            <a:srcRect/>
            <a:stretch/>
          </p:blipFill>
          <p:spPr>
            <a:xfrm>
              <a:off x="7770955" y="1632815"/>
              <a:ext cx="3657600" cy="3657600"/>
            </a:xfrm>
            <a:prstGeom prst="ellipse">
              <a:avLst/>
            </a:prstGeom>
          </p:spPr>
        </p:pic>
        <p:grpSp>
          <p:nvGrpSpPr>
            <p:cNvPr id="7" name="Group 20"/>
            <p:cNvGrpSpPr/>
            <p:nvPr/>
          </p:nvGrpSpPr>
          <p:grpSpPr>
            <a:xfrm>
              <a:off x="8964992" y="3548842"/>
              <a:ext cx="2384350" cy="1544851"/>
              <a:chOff x="9169252" y="3942904"/>
              <a:chExt cx="2012191" cy="1303724"/>
            </a:xfrm>
          </p:grpSpPr>
          <p:sp>
            <p:nvSpPr>
              <p:cNvPr id="8" name="Freeform 18"/>
              <p:cNvSpPr/>
              <p:nvPr/>
            </p:nvSpPr>
            <p:spPr bwMode="auto">
              <a:xfrm rot="401389">
                <a:off x="9867114" y="3942904"/>
                <a:ext cx="1314329" cy="1303724"/>
              </a:xfrm>
              <a:custGeom>
                <a:avLst/>
                <a:gdLst>
                  <a:gd name="connsiteX0" fmla="*/ 1022270 w 2140258"/>
                  <a:gd name="connsiteY0" fmla="*/ 126 h 2122990"/>
                  <a:gd name="connsiteX1" fmla="*/ 1288470 w 2140258"/>
                  <a:gd name="connsiteY1" fmla="*/ 16420 h 2122990"/>
                  <a:gd name="connsiteX2" fmla="*/ 1350948 w 2140258"/>
                  <a:gd name="connsiteY2" fmla="*/ 87046 h 2122990"/>
                  <a:gd name="connsiteX3" fmla="*/ 1335394 w 2140258"/>
                  <a:gd name="connsiteY3" fmla="*/ 341147 h 2122990"/>
                  <a:gd name="connsiteX4" fmla="*/ 1375865 w 2140258"/>
                  <a:gd name="connsiteY4" fmla="*/ 355959 h 2122990"/>
                  <a:gd name="connsiteX5" fmla="*/ 1455131 w 2140258"/>
                  <a:gd name="connsiteY5" fmla="*/ 398983 h 2122990"/>
                  <a:gd name="connsiteX6" fmla="*/ 1673824 w 2140258"/>
                  <a:gd name="connsiteY6" fmla="*/ 226953 h 2122990"/>
                  <a:gd name="connsiteX7" fmla="*/ 1722954 w 2140258"/>
                  <a:gd name="connsiteY7" fmla="*/ 213152 h 2122990"/>
                  <a:gd name="connsiteX8" fmla="*/ 1767452 w 2140258"/>
                  <a:gd name="connsiteY8" fmla="*/ 238134 h 2122990"/>
                  <a:gd name="connsiteX9" fmla="*/ 1932342 w 2140258"/>
                  <a:gd name="connsiteY9" fmla="*/ 447752 h 2122990"/>
                  <a:gd name="connsiteX10" fmla="*/ 1921161 w 2140258"/>
                  <a:gd name="connsiteY10" fmla="*/ 541380 h 2122990"/>
                  <a:gd name="connsiteX11" fmla="*/ 1746891 w 2140258"/>
                  <a:gd name="connsiteY11" fmla="*/ 678466 h 2122990"/>
                  <a:gd name="connsiteX12" fmla="*/ 1804490 w 2140258"/>
                  <a:gd name="connsiteY12" fmla="*/ 784585 h 2122990"/>
                  <a:gd name="connsiteX13" fmla="*/ 1827081 w 2140258"/>
                  <a:gd name="connsiteY13" fmla="*/ 846309 h 2122990"/>
                  <a:gd name="connsiteX14" fmla="*/ 2055246 w 2140258"/>
                  <a:gd name="connsiteY14" fmla="*/ 833741 h 2122990"/>
                  <a:gd name="connsiteX15" fmla="*/ 2125488 w 2140258"/>
                  <a:gd name="connsiteY15" fmla="*/ 896649 h 2122990"/>
                  <a:gd name="connsiteX16" fmla="*/ 2140156 w 2140258"/>
                  <a:gd name="connsiteY16" fmla="*/ 1162944 h 2122990"/>
                  <a:gd name="connsiteX17" fmla="*/ 2077247 w 2140258"/>
                  <a:gd name="connsiteY17" fmla="*/ 1233185 h 2122990"/>
                  <a:gd name="connsiteX18" fmla="*/ 1853698 w 2140258"/>
                  <a:gd name="connsiteY18" fmla="*/ 1245498 h 2122990"/>
                  <a:gd name="connsiteX19" fmla="*/ 1851421 w 2140258"/>
                  <a:gd name="connsiteY19" fmla="*/ 1260417 h 2122990"/>
                  <a:gd name="connsiteX20" fmla="*/ 1831575 w 2140258"/>
                  <a:gd name="connsiteY20" fmla="*/ 1337605 h 2122990"/>
                  <a:gd name="connsiteX21" fmla="*/ 1815184 w 2140258"/>
                  <a:gd name="connsiteY21" fmla="*/ 1382388 h 2122990"/>
                  <a:gd name="connsiteX22" fmla="*/ 1973457 w 2140258"/>
                  <a:gd name="connsiteY22" fmla="*/ 1525524 h 2122990"/>
                  <a:gd name="connsiteX23" fmla="*/ 1978187 w 2140258"/>
                  <a:gd name="connsiteY23" fmla="*/ 1619699 h 2122990"/>
                  <a:gd name="connsiteX24" fmla="*/ 1799299 w 2140258"/>
                  <a:gd name="connsiteY24" fmla="*/ 1817505 h 2122990"/>
                  <a:gd name="connsiteX25" fmla="*/ 1705124 w 2140258"/>
                  <a:gd name="connsiteY25" fmla="*/ 1822235 h 2122990"/>
                  <a:gd name="connsiteX26" fmla="*/ 1580779 w 2140258"/>
                  <a:gd name="connsiteY26" fmla="*/ 1709782 h 2122990"/>
                  <a:gd name="connsiteX27" fmla="*/ 1512678 w 2140258"/>
                  <a:gd name="connsiteY27" fmla="*/ 1765970 h 2122990"/>
                  <a:gd name="connsiteX28" fmla="*/ 1496551 w 2140258"/>
                  <a:gd name="connsiteY28" fmla="*/ 1774724 h 2122990"/>
                  <a:gd name="connsiteX29" fmla="*/ 1539476 w 2140258"/>
                  <a:gd name="connsiteY29" fmla="*/ 1991567 h 2122990"/>
                  <a:gd name="connsiteX30" fmla="*/ 1487016 w 2140258"/>
                  <a:gd name="connsiteY30" fmla="*/ 2069921 h 2122990"/>
                  <a:gd name="connsiteX31" fmla="*/ 1225395 w 2140258"/>
                  <a:gd name="connsiteY31" fmla="*/ 2121709 h 2122990"/>
                  <a:gd name="connsiteX32" fmla="*/ 1147041 w 2140258"/>
                  <a:gd name="connsiteY32" fmla="*/ 2069250 h 2122990"/>
                  <a:gd name="connsiteX33" fmla="*/ 1113722 w 2140258"/>
                  <a:gd name="connsiteY33" fmla="*/ 1900931 h 2122990"/>
                  <a:gd name="connsiteX34" fmla="*/ 1062355 w 2140258"/>
                  <a:gd name="connsiteY34" fmla="*/ 1903525 h 2122990"/>
                  <a:gd name="connsiteX35" fmla="*/ 980004 w 2140258"/>
                  <a:gd name="connsiteY35" fmla="*/ 1899367 h 2122990"/>
                  <a:gd name="connsiteX36" fmla="*/ 978220 w 2140258"/>
                  <a:gd name="connsiteY36" fmla="*/ 1899094 h 2122990"/>
                  <a:gd name="connsiteX37" fmla="*/ 896779 w 2140258"/>
                  <a:gd name="connsiteY37" fmla="*/ 2079449 h 2122990"/>
                  <a:gd name="connsiteX38" fmla="*/ 808571 w 2140258"/>
                  <a:gd name="connsiteY38" fmla="*/ 2112776 h 2122990"/>
                  <a:gd name="connsiteX39" fmla="*/ 565505 w 2140258"/>
                  <a:gd name="connsiteY39" fmla="*/ 2003018 h 2122990"/>
                  <a:gd name="connsiteX40" fmla="*/ 532177 w 2140258"/>
                  <a:gd name="connsiteY40" fmla="*/ 1914810 h 2122990"/>
                  <a:gd name="connsiteX41" fmla="*/ 602819 w 2140258"/>
                  <a:gd name="connsiteY41" fmla="*/ 1758370 h 2122990"/>
                  <a:gd name="connsiteX42" fmla="*/ 492829 w 2140258"/>
                  <a:gd name="connsiteY42" fmla="*/ 1667620 h 2122990"/>
                  <a:gd name="connsiteX43" fmla="*/ 465959 w 2140258"/>
                  <a:gd name="connsiteY43" fmla="*/ 1635053 h 2122990"/>
                  <a:gd name="connsiteX44" fmla="*/ 293347 w 2140258"/>
                  <a:gd name="connsiteY44" fmla="*/ 1712353 h 2122990"/>
                  <a:gd name="connsiteX45" fmla="*/ 205244 w 2140258"/>
                  <a:gd name="connsiteY45" fmla="*/ 1678752 h 2122990"/>
                  <a:gd name="connsiteX46" fmla="*/ 96241 w 2140258"/>
                  <a:gd name="connsiteY46" fmla="*/ 1435346 h 2122990"/>
                  <a:gd name="connsiteX47" fmla="*/ 129842 w 2140258"/>
                  <a:gd name="connsiteY47" fmla="*/ 1347242 h 2122990"/>
                  <a:gd name="connsiteX48" fmla="*/ 278495 w 2140258"/>
                  <a:gd name="connsiteY48" fmla="*/ 1280671 h 2122990"/>
                  <a:gd name="connsiteX49" fmla="*/ 273289 w 2140258"/>
                  <a:gd name="connsiteY49" fmla="*/ 1260417 h 2122990"/>
                  <a:gd name="connsiteX50" fmla="*/ 256925 w 2140258"/>
                  <a:gd name="connsiteY50" fmla="*/ 1098095 h 2122990"/>
                  <a:gd name="connsiteX51" fmla="*/ 257032 w 2140258"/>
                  <a:gd name="connsiteY51" fmla="*/ 1095954 h 2122990"/>
                  <a:gd name="connsiteX52" fmla="*/ 46899 w 2140258"/>
                  <a:gd name="connsiteY52" fmla="*/ 1030624 h 2122990"/>
                  <a:gd name="connsiteX53" fmla="*/ 3024 w 2140258"/>
                  <a:gd name="connsiteY53" fmla="*/ 947159 h 2122990"/>
                  <a:gd name="connsiteX54" fmla="*/ 82201 w 2140258"/>
                  <a:gd name="connsiteY54" fmla="*/ 692486 h 2122990"/>
                  <a:gd name="connsiteX55" fmla="*/ 139327 w 2140258"/>
                  <a:gd name="connsiteY55" fmla="*/ 645909 h 2122990"/>
                  <a:gd name="connsiteX56" fmla="*/ 165665 w 2140258"/>
                  <a:gd name="connsiteY56" fmla="*/ 648610 h 2122990"/>
                  <a:gd name="connsiteX57" fmla="*/ 361053 w 2140258"/>
                  <a:gd name="connsiteY57" fmla="*/ 709356 h 2122990"/>
                  <a:gd name="connsiteX58" fmla="*/ 394480 w 2140258"/>
                  <a:gd name="connsiteY58" fmla="*/ 647771 h 2122990"/>
                  <a:gd name="connsiteX59" fmla="*/ 471672 w 2140258"/>
                  <a:gd name="connsiteY59" fmla="*/ 554213 h 2122990"/>
                  <a:gd name="connsiteX60" fmla="*/ 335982 w 2140258"/>
                  <a:gd name="connsiteY60" fmla="*/ 390213 h 2122990"/>
                  <a:gd name="connsiteX61" fmla="*/ 344851 w 2140258"/>
                  <a:gd name="connsiteY61" fmla="*/ 296337 h 2122990"/>
                  <a:gd name="connsiteX62" fmla="*/ 550335 w 2140258"/>
                  <a:gd name="connsiteY62" fmla="*/ 126325 h 2122990"/>
                  <a:gd name="connsiteX63" fmla="*/ 599109 w 2140258"/>
                  <a:gd name="connsiteY63" fmla="*/ 111316 h 2122990"/>
                  <a:gd name="connsiteX64" fmla="*/ 644211 w 2140258"/>
                  <a:gd name="connsiteY64" fmla="*/ 135192 h 2122990"/>
                  <a:gd name="connsiteX65" fmla="*/ 808732 w 2140258"/>
                  <a:gd name="connsiteY65" fmla="*/ 334040 h 2122990"/>
                  <a:gd name="connsiteX66" fmla="*/ 822845 w 2140258"/>
                  <a:gd name="connsiteY66" fmla="*/ 328875 h 2122990"/>
                  <a:gd name="connsiteX67" fmla="*/ 900033 w 2140258"/>
                  <a:gd name="connsiteY67" fmla="*/ 309028 h 2122990"/>
                  <a:gd name="connsiteX68" fmla="*/ 936905 w 2140258"/>
                  <a:gd name="connsiteY68" fmla="*/ 303401 h 2122990"/>
                  <a:gd name="connsiteX69" fmla="*/ 951644 w 2140258"/>
                  <a:gd name="connsiteY69" fmla="*/ 62603 h 2122990"/>
                  <a:gd name="connsiteX70" fmla="*/ 1022270 w 2140258"/>
                  <a:gd name="connsiteY70" fmla="*/ 126 h 2122990"/>
                  <a:gd name="connsiteX71" fmla="*/ 1074875 w 2140258"/>
                  <a:gd name="connsiteY71" fmla="*/ 775923 h 2122990"/>
                  <a:gd name="connsiteX72" fmla="*/ 782198 w 2140258"/>
                  <a:gd name="connsiteY72" fmla="*/ 1068600 h 2122990"/>
                  <a:gd name="connsiteX73" fmla="*/ 1074875 w 2140258"/>
                  <a:gd name="connsiteY73" fmla="*/ 1361277 h 2122990"/>
                  <a:gd name="connsiteX74" fmla="*/ 1367552 w 2140258"/>
                  <a:gd name="connsiteY74" fmla="*/ 1068600 h 2122990"/>
                  <a:gd name="connsiteX75" fmla="*/ 1074875 w 2140258"/>
                  <a:gd name="connsiteY75" fmla="*/ 775923 h 212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140258" h="2122990">
                    <a:moveTo>
                      <a:pt x="1022270" y="126"/>
                    </a:moveTo>
                    <a:lnTo>
                      <a:pt x="1288470" y="16420"/>
                    </a:lnTo>
                    <a:cubicBezTo>
                      <a:pt x="1325224" y="18670"/>
                      <a:pt x="1353197" y="50290"/>
                      <a:pt x="1350948" y="87046"/>
                    </a:cubicBezTo>
                    <a:lnTo>
                      <a:pt x="1335394" y="341147"/>
                    </a:lnTo>
                    <a:lnTo>
                      <a:pt x="1375865" y="355959"/>
                    </a:lnTo>
                    <a:lnTo>
                      <a:pt x="1455131" y="398983"/>
                    </a:lnTo>
                    <a:lnTo>
                      <a:pt x="1673824" y="226953"/>
                    </a:lnTo>
                    <a:cubicBezTo>
                      <a:pt x="1688295" y="215570"/>
                      <a:pt x="1706011" y="211129"/>
                      <a:pt x="1722954" y="213152"/>
                    </a:cubicBezTo>
                    <a:cubicBezTo>
                      <a:pt x="1739898" y="215177"/>
                      <a:pt x="1756069" y="223664"/>
                      <a:pt x="1767452" y="238134"/>
                    </a:cubicBezTo>
                    <a:lnTo>
                      <a:pt x="1932342" y="447752"/>
                    </a:lnTo>
                    <a:cubicBezTo>
                      <a:pt x="1955110" y="476694"/>
                      <a:pt x="1950104" y="518613"/>
                      <a:pt x="1921161" y="541380"/>
                    </a:cubicBezTo>
                    <a:lnTo>
                      <a:pt x="1746891" y="678466"/>
                    </a:lnTo>
                    <a:lnTo>
                      <a:pt x="1804490" y="784585"/>
                    </a:lnTo>
                    <a:lnTo>
                      <a:pt x="1827081" y="846309"/>
                    </a:lnTo>
                    <a:lnTo>
                      <a:pt x="2055246" y="833741"/>
                    </a:lnTo>
                    <a:cubicBezTo>
                      <a:pt x="2092014" y="831716"/>
                      <a:pt x="2123462" y="859880"/>
                      <a:pt x="2125488" y="896649"/>
                    </a:cubicBezTo>
                    <a:lnTo>
                      <a:pt x="2140156" y="1162944"/>
                    </a:lnTo>
                    <a:cubicBezTo>
                      <a:pt x="2142180" y="1199711"/>
                      <a:pt x="2114016" y="1231160"/>
                      <a:pt x="2077247" y="1233185"/>
                    </a:cubicBezTo>
                    <a:lnTo>
                      <a:pt x="1853698" y="1245498"/>
                    </a:lnTo>
                    <a:lnTo>
                      <a:pt x="1851421" y="1260417"/>
                    </a:lnTo>
                    <a:cubicBezTo>
                      <a:pt x="1846056" y="1286633"/>
                      <a:pt x="1839419" y="1312385"/>
                      <a:pt x="1831575" y="1337605"/>
                    </a:cubicBezTo>
                    <a:lnTo>
                      <a:pt x="1815184" y="1382388"/>
                    </a:lnTo>
                    <a:lnTo>
                      <a:pt x="1973457" y="1525524"/>
                    </a:lnTo>
                    <a:cubicBezTo>
                      <a:pt x="2000769" y="1550224"/>
                      <a:pt x="2002886" y="1592388"/>
                      <a:pt x="1978187" y="1619699"/>
                    </a:cubicBezTo>
                    <a:lnTo>
                      <a:pt x="1799299" y="1817505"/>
                    </a:lnTo>
                    <a:cubicBezTo>
                      <a:pt x="1774599" y="1844817"/>
                      <a:pt x="1732435" y="1846935"/>
                      <a:pt x="1705124" y="1822235"/>
                    </a:cubicBezTo>
                    <a:lnTo>
                      <a:pt x="1580779" y="1709782"/>
                    </a:lnTo>
                    <a:lnTo>
                      <a:pt x="1512678" y="1765970"/>
                    </a:lnTo>
                    <a:lnTo>
                      <a:pt x="1496551" y="1774724"/>
                    </a:lnTo>
                    <a:lnTo>
                      <a:pt x="1539476" y="1991567"/>
                    </a:lnTo>
                    <a:cubicBezTo>
                      <a:pt x="1546627" y="2027689"/>
                      <a:pt x="1523140" y="2062770"/>
                      <a:pt x="1487016" y="2069921"/>
                    </a:cubicBezTo>
                    <a:lnTo>
                      <a:pt x="1225395" y="2121709"/>
                    </a:lnTo>
                    <a:cubicBezTo>
                      <a:pt x="1189272" y="2128860"/>
                      <a:pt x="1154192" y="2105373"/>
                      <a:pt x="1147041" y="2069250"/>
                    </a:cubicBezTo>
                    <a:lnTo>
                      <a:pt x="1113722" y="1900931"/>
                    </a:lnTo>
                    <a:lnTo>
                      <a:pt x="1062355" y="1903525"/>
                    </a:lnTo>
                    <a:cubicBezTo>
                      <a:pt x="1034553" y="1903525"/>
                      <a:pt x="1007080" y="1902116"/>
                      <a:pt x="980004" y="1899367"/>
                    </a:cubicBezTo>
                    <a:lnTo>
                      <a:pt x="978220" y="1899094"/>
                    </a:lnTo>
                    <a:lnTo>
                      <a:pt x="896779" y="2079449"/>
                    </a:lnTo>
                    <a:cubicBezTo>
                      <a:pt x="881624" y="2113010"/>
                      <a:pt x="842132" y="2127931"/>
                      <a:pt x="808571" y="2112776"/>
                    </a:cubicBezTo>
                    <a:lnTo>
                      <a:pt x="565505" y="2003018"/>
                    </a:lnTo>
                    <a:cubicBezTo>
                      <a:pt x="531944" y="1987864"/>
                      <a:pt x="517023" y="1948371"/>
                      <a:pt x="532177" y="1914810"/>
                    </a:cubicBezTo>
                    <a:lnTo>
                      <a:pt x="602819" y="1758370"/>
                    </a:lnTo>
                    <a:lnTo>
                      <a:pt x="492829" y="1667620"/>
                    </a:lnTo>
                    <a:lnTo>
                      <a:pt x="465959" y="1635053"/>
                    </a:lnTo>
                    <a:lnTo>
                      <a:pt x="293347" y="1712353"/>
                    </a:lnTo>
                    <a:cubicBezTo>
                      <a:pt x="259740" y="1727403"/>
                      <a:pt x="220294" y="1712359"/>
                      <a:pt x="205244" y="1678752"/>
                    </a:cubicBezTo>
                    <a:lnTo>
                      <a:pt x="96241" y="1435346"/>
                    </a:lnTo>
                    <a:cubicBezTo>
                      <a:pt x="81190" y="1401738"/>
                      <a:pt x="96234" y="1362292"/>
                      <a:pt x="129842" y="1347242"/>
                    </a:cubicBezTo>
                    <a:lnTo>
                      <a:pt x="278495" y="1280671"/>
                    </a:lnTo>
                    <a:lnTo>
                      <a:pt x="273289" y="1260417"/>
                    </a:lnTo>
                    <a:cubicBezTo>
                      <a:pt x="262559" y="1207986"/>
                      <a:pt x="256924" y="1153698"/>
                      <a:pt x="256925" y="1098095"/>
                    </a:cubicBezTo>
                    <a:lnTo>
                      <a:pt x="257032" y="1095954"/>
                    </a:lnTo>
                    <a:lnTo>
                      <a:pt x="46899" y="1030624"/>
                    </a:lnTo>
                    <a:cubicBezTo>
                      <a:pt x="11735" y="1019692"/>
                      <a:pt x="-7909" y="982323"/>
                      <a:pt x="3024" y="947159"/>
                    </a:cubicBezTo>
                    <a:lnTo>
                      <a:pt x="82201" y="692486"/>
                    </a:lnTo>
                    <a:cubicBezTo>
                      <a:pt x="90400" y="666113"/>
                      <a:pt x="113470" y="648470"/>
                      <a:pt x="139327" y="645909"/>
                    </a:cubicBezTo>
                    <a:cubicBezTo>
                      <a:pt x="147946" y="645056"/>
                      <a:pt x="156875" y="645877"/>
                      <a:pt x="165665" y="648610"/>
                    </a:cubicBezTo>
                    <a:lnTo>
                      <a:pt x="361053" y="709356"/>
                    </a:lnTo>
                    <a:lnTo>
                      <a:pt x="394480" y="647771"/>
                    </a:lnTo>
                    <a:lnTo>
                      <a:pt x="471672" y="554213"/>
                    </a:lnTo>
                    <a:lnTo>
                      <a:pt x="335982" y="390213"/>
                    </a:lnTo>
                    <a:cubicBezTo>
                      <a:pt x="312508" y="361841"/>
                      <a:pt x="316479" y="319811"/>
                      <a:pt x="344851" y="296337"/>
                    </a:cubicBezTo>
                    <a:lnTo>
                      <a:pt x="550335" y="126325"/>
                    </a:lnTo>
                    <a:cubicBezTo>
                      <a:pt x="564521" y="114587"/>
                      <a:pt x="582122" y="109712"/>
                      <a:pt x="599109" y="111316"/>
                    </a:cubicBezTo>
                    <a:cubicBezTo>
                      <a:pt x="616098" y="112921"/>
                      <a:pt x="632473" y="121007"/>
                      <a:pt x="644211" y="135192"/>
                    </a:cubicBezTo>
                    <a:lnTo>
                      <a:pt x="808732" y="334040"/>
                    </a:lnTo>
                    <a:lnTo>
                      <a:pt x="822845" y="328875"/>
                    </a:lnTo>
                    <a:cubicBezTo>
                      <a:pt x="848064" y="321031"/>
                      <a:pt x="873816" y="314393"/>
                      <a:pt x="900033" y="309028"/>
                    </a:cubicBezTo>
                    <a:lnTo>
                      <a:pt x="936905" y="303401"/>
                    </a:lnTo>
                    <a:lnTo>
                      <a:pt x="951644" y="62603"/>
                    </a:lnTo>
                    <a:cubicBezTo>
                      <a:pt x="953895" y="25848"/>
                      <a:pt x="985514" y="-2123"/>
                      <a:pt x="1022270" y="126"/>
                    </a:cubicBezTo>
                    <a:close/>
                    <a:moveTo>
                      <a:pt x="1074875" y="775923"/>
                    </a:moveTo>
                    <a:cubicBezTo>
                      <a:pt x="913234" y="775923"/>
                      <a:pt x="782198" y="906959"/>
                      <a:pt x="782198" y="1068600"/>
                    </a:cubicBezTo>
                    <a:cubicBezTo>
                      <a:pt x="782198" y="1230241"/>
                      <a:pt x="913234" y="1361277"/>
                      <a:pt x="1074875" y="1361277"/>
                    </a:cubicBezTo>
                    <a:cubicBezTo>
                      <a:pt x="1236516" y="1361277"/>
                      <a:pt x="1367552" y="1230241"/>
                      <a:pt x="1367552" y="1068600"/>
                    </a:cubicBezTo>
                    <a:cubicBezTo>
                      <a:pt x="1367552" y="906959"/>
                      <a:pt x="1236516" y="775923"/>
                      <a:pt x="1074875" y="775923"/>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smtClea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19"/>
              <p:cNvSpPr/>
              <p:nvPr/>
            </p:nvSpPr>
            <p:spPr bwMode="auto">
              <a:xfrm rot="792667">
                <a:off x="9169252" y="4224220"/>
                <a:ext cx="672312" cy="666887"/>
              </a:xfrm>
              <a:custGeom>
                <a:avLst/>
                <a:gdLst>
                  <a:gd name="connsiteX0" fmla="*/ 1022270 w 2140258"/>
                  <a:gd name="connsiteY0" fmla="*/ 126 h 2122990"/>
                  <a:gd name="connsiteX1" fmla="*/ 1288470 w 2140258"/>
                  <a:gd name="connsiteY1" fmla="*/ 16420 h 2122990"/>
                  <a:gd name="connsiteX2" fmla="*/ 1350948 w 2140258"/>
                  <a:gd name="connsiteY2" fmla="*/ 87046 h 2122990"/>
                  <a:gd name="connsiteX3" fmla="*/ 1335394 w 2140258"/>
                  <a:gd name="connsiteY3" fmla="*/ 341147 h 2122990"/>
                  <a:gd name="connsiteX4" fmla="*/ 1375865 w 2140258"/>
                  <a:gd name="connsiteY4" fmla="*/ 355959 h 2122990"/>
                  <a:gd name="connsiteX5" fmla="*/ 1455131 w 2140258"/>
                  <a:gd name="connsiteY5" fmla="*/ 398983 h 2122990"/>
                  <a:gd name="connsiteX6" fmla="*/ 1673824 w 2140258"/>
                  <a:gd name="connsiteY6" fmla="*/ 226953 h 2122990"/>
                  <a:gd name="connsiteX7" fmla="*/ 1722954 w 2140258"/>
                  <a:gd name="connsiteY7" fmla="*/ 213152 h 2122990"/>
                  <a:gd name="connsiteX8" fmla="*/ 1767452 w 2140258"/>
                  <a:gd name="connsiteY8" fmla="*/ 238134 h 2122990"/>
                  <a:gd name="connsiteX9" fmla="*/ 1932342 w 2140258"/>
                  <a:gd name="connsiteY9" fmla="*/ 447752 h 2122990"/>
                  <a:gd name="connsiteX10" fmla="*/ 1921161 w 2140258"/>
                  <a:gd name="connsiteY10" fmla="*/ 541380 h 2122990"/>
                  <a:gd name="connsiteX11" fmla="*/ 1746891 w 2140258"/>
                  <a:gd name="connsiteY11" fmla="*/ 678466 h 2122990"/>
                  <a:gd name="connsiteX12" fmla="*/ 1804490 w 2140258"/>
                  <a:gd name="connsiteY12" fmla="*/ 784585 h 2122990"/>
                  <a:gd name="connsiteX13" fmla="*/ 1827081 w 2140258"/>
                  <a:gd name="connsiteY13" fmla="*/ 846309 h 2122990"/>
                  <a:gd name="connsiteX14" fmla="*/ 2055246 w 2140258"/>
                  <a:gd name="connsiteY14" fmla="*/ 833741 h 2122990"/>
                  <a:gd name="connsiteX15" fmla="*/ 2125488 w 2140258"/>
                  <a:gd name="connsiteY15" fmla="*/ 896649 h 2122990"/>
                  <a:gd name="connsiteX16" fmla="*/ 2140156 w 2140258"/>
                  <a:gd name="connsiteY16" fmla="*/ 1162944 h 2122990"/>
                  <a:gd name="connsiteX17" fmla="*/ 2077247 w 2140258"/>
                  <a:gd name="connsiteY17" fmla="*/ 1233185 h 2122990"/>
                  <a:gd name="connsiteX18" fmla="*/ 1853698 w 2140258"/>
                  <a:gd name="connsiteY18" fmla="*/ 1245498 h 2122990"/>
                  <a:gd name="connsiteX19" fmla="*/ 1851421 w 2140258"/>
                  <a:gd name="connsiteY19" fmla="*/ 1260417 h 2122990"/>
                  <a:gd name="connsiteX20" fmla="*/ 1831575 w 2140258"/>
                  <a:gd name="connsiteY20" fmla="*/ 1337605 h 2122990"/>
                  <a:gd name="connsiteX21" fmla="*/ 1815184 w 2140258"/>
                  <a:gd name="connsiteY21" fmla="*/ 1382388 h 2122990"/>
                  <a:gd name="connsiteX22" fmla="*/ 1973457 w 2140258"/>
                  <a:gd name="connsiteY22" fmla="*/ 1525524 h 2122990"/>
                  <a:gd name="connsiteX23" fmla="*/ 1978187 w 2140258"/>
                  <a:gd name="connsiteY23" fmla="*/ 1619699 h 2122990"/>
                  <a:gd name="connsiteX24" fmla="*/ 1799299 w 2140258"/>
                  <a:gd name="connsiteY24" fmla="*/ 1817505 h 2122990"/>
                  <a:gd name="connsiteX25" fmla="*/ 1705124 w 2140258"/>
                  <a:gd name="connsiteY25" fmla="*/ 1822235 h 2122990"/>
                  <a:gd name="connsiteX26" fmla="*/ 1580779 w 2140258"/>
                  <a:gd name="connsiteY26" fmla="*/ 1709782 h 2122990"/>
                  <a:gd name="connsiteX27" fmla="*/ 1512678 w 2140258"/>
                  <a:gd name="connsiteY27" fmla="*/ 1765970 h 2122990"/>
                  <a:gd name="connsiteX28" fmla="*/ 1496551 w 2140258"/>
                  <a:gd name="connsiteY28" fmla="*/ 1774724 h 2122990"/>
                  <a:gd name="connsiteX29" fmla="*/ 1539476 w 2140258"/>
                  <a:gd name="connsiteY29" fmla="*/ 1991567 h 2122990"/>
                  <a:gd name="connsiteX30" fmla="*/ 1487016 w 2140258"/>
                  <a:gd name="connsiteY30" fmla="*/ 2069921 h 2122990"/>
                  <a:gd name="connsiteX31" fmla="*/ 1225395 w 2140258"/>
                  <a:gd name="connsiteY31" fmla="*/ 2121709 h 2122990"/>
                  <a:gd name="connsiteX32" fmla="*/ 1147041 w 2140258"/>
                  <a:gd name="connsiteY32" fmla="*/ 2069250 h 2122990"/>
                  <a:gd name="connsiteX33" fmla="*/ 1113722 w 2140258"/>
                  <a:gd name="connsiteY33" fmla="*/ 1900931 h 2122990"/>
                  <a:gd name="connsiteX34" fmla="*/ 1062355 w 2140258"/>
                  <a:gd name="connsiteY34" fmla="*/ 1903525 h 2122990"/>
                  <a:gd name="connsiteX35" fmla="*/ 980004 w 2140258"/>
                  <a:gd name="connsiteY35" fmla="*/ 1899367 h 2122990"/>
                  <a:gd name="connsiteX36" fmla="*/ 978220 w 2140258"/>
                  <a:gd name="connsiteY36" fmla="*/ 1899094 h 2122990"/>
                  <a:gd name="connsiteX37" fmla="*/ 896779 w 2140258"/>
                  <a:gd name="connsiteY37" fmla="*/ 2079449 h 2122990"/>
                  <a:gd name="connsiteX38" fmla="*/ 808571 w 2140258"/>
                  <a:gd name="connsiteY38" fmla="*/ 2112776 h 2122990"/>
                  <a:gd name="connsiteX39" fmla="*/ 565505 w 2140258"/>
                  <a:gd name="connsiteY39" fmla="*/ 2003018 h 2122990"/>
                  <a:gd name="connsiteX40" fmla="*/ 532177 w 2140258"/>
                  <a:gd name="connsiteY40" fmla="*/ 1914810 h 2122990"/>
                  <a:gd name="connsiteX41" fmla="*/ 602819 w 2140258"/>
                  <a:gd name="connsiteY41" fmla="*/ 1758370 h 2122990"/>
                  <a:gd name="connsiteX42" fmla="*/ 492829 w 2140258"/>
                  <a:gd name="connsiteY42" fmla="*/ 1667620 h 2122990"/>
                  <a:gd name="connsiteX43" fmla="*/ 465959 w 2140258"/>
                  <a:gd name="connsiteY43" fmla="*/ 1635053 h 2122990"/>
                  <a:gd name="connsiteX44" fmla="*/ 293347 w 2140258"/>
                  <a:gd name="connsiteY44" fmla="*/ 1712353 h 2122990"/>
                  <a:gd name="connsiteX45" fmla="*/ 205244 w 2140258"/>
                  <a:gd name="connsiteY45" fmla="*/ 1678752 h 2122990"/>
                  <a:gd name="connsiteX46" fmla="*/ 96241 w 2140258"/>
                  <a:gd name="connsiteY46" fmla="*/ 1435346 h 2122990"/>
                  <a:gd name="connsiteX47" fmla="*/ 129842 w 2140258"/>
                  <a:gd name="connsiteY47" fmla="*/ 1347242 h 2122990"/>
                  <a:gd name="connsiteX48" fmla="*/ 278495 w 2140258"/>
                  <a:gd name="connsiteY48" fmla="*/ 1280671 h 2122990"/>
                  <a:gd name="connsiteX49" fmla="*/ 273289 w 2140258"/>
                  <a:gd name="connsiteY49" fmla="*/ 1260417 h 2122990"/>
                  <a:gd name="connsiteX50" fmla="*/ 256925 w 2140258"/>
                  <a:gd name="connsiteY50" fmla="*/ 1098095 h 2122990"/>
                  <a:gd name="connsiteX51" fmla="*/ 257032 w 2140258"/>
                  <a:gd name="connsiteY51" fmla="*/ 1095954 h 2122990"/>
                  <a:gd name="connsiteX52" fmla="*/ 46899 w 2140258"/>
                  <a:gd name="connsiteY52" fmla="*/ 1030624 h 2122990"/>
                  <a:gd name="connsiteX53" fmla="*/ 3024 w 2140258"/>
                  <a:gd name="connsiteY53" fmla="*/ 947159 h 2122990"/>
                  <a:gd name="connsiteX54" fmla="*/ 82201 w 2140258"/>
                  <a:gd name="connsiteY54" fmla="*/ 692486 h 2122990"/>
                  <a:gd name="connsiteX55" fmla="*/ 139327 w 2140258"/>
                  <a:gd name="connsiteY55" fmla="*/ 645909 h 2122990"/>
                  <a:gd name="connsiteX56" fmla="*/ 165665 w 2140258"/>
                  <a:gd name="connsiteY56" fmla="*/ 648610 h 2122990"/>
                  <a:gd name="connsiteX57" fmla="*/ 361053 w 2140258"/>
                  <a:gd name="connsiteY57" fmla="*/ 709356 h 2122990"/>
                  <a:gd name="connsiteX58" fmla="*/ 394480 w 2140258"/>
                  <a:gd name="connsiteY58" fmla="*/ 647771 h 2122990"/>
                  <a:gd name="connsiteX59" fmla="*/ 471672 w 2140258"/>
                  <a:gd name="connsiteY59" fmla="*/ 554213 h 2122990"/>
                  <a:gd name="connsiteX60" fmla="*/ 335982 w 2140258"/>
                  <a:gd name="connsiteY60" fmla="*/ 390213 h 2122990"/>
                  <a:gd name="connsiteX61" fmla="*/ 344851 w 2140258"/>
                  <a:gd name="connsiteY61" fmla="*/ 296337 h 2122990"/>
                  <a:gd name="connsiteX62" fmla="*/ 550335 w 2140258"/>
                  <a:gd name="connsiteY62" fmla="*/ 126325 h 2122990"/>
                  <a:gd name="connsiteX63" fmla="*/ 599109 w 2140258"/>
                  <a:gd name="connsiteY63" fmla="*/ 111316 h 2122990"/>
                  <a:gd name="connsiteX64" fmla="*/ 644211 w 2140258"/>
                  <a:gd name="connsiteY64" fmla="*/ 135192 h 2122990"/>
                  <a:gd name="connsiteX65" fmla="*/ 808732 w 2140258"/>
                  <a:gd name="connsiteY65" fmla="*/ 334040 h 2122990"/>
                  <a:gd name="connsiteX66" fmla="*/ 822845 w 2140258"/>
                  <a:gd name="connsiteY66" fmla="*/ 328875 h 2122990"/>
                  <a:gd name="connsiteX67" fmla="*/ 900033 w 2140258"/>
                  <a:gd name="connsiteY67" fmla="*/ 309028 h 2122990"/>
                  <a:gd name="connsiteX68" fmla="*/ 936905 w 2140258"/>
                  <a:gd name="connsiteY68" fmla="*/ 303401 h 2122990"/>
                  <a:gd name="connsiteX69" fmla="*/ 951644 w 2140258"/>
                  <a:gd name="connsiteY69" fmla="*/ 62603 h 2122990"/>
                  <a:gd name="connsiteX70" fmla="*/ 1022270 w 2140258"/>
                  <a:gd name="connsiteY70" fmla="*/ 126 h 2122990"/>
                  <a:gd name="connsiteX71" fmla="*/ 1074875 w 2140258"/>
                  <a:gd name="connsiteY71" fmla="*/ 775923 h 2122990"/>
                  <a:gd name="connsiteX72" fmla="*/ 782198 w 2140258"/>
                  <a:gd name="connsiteY72" fmla="*/ 1068600 h 2122990"/>
                  <a:gd name="connsiteX73" fmla="*/ 1074875 w 2140258"/>
                  <a:gd name="connsiteY73" fmla="*/ 1361277 h 2122990"/>
                  <a:gd name="connsiteX74" fmla="*/ 1367552 w 2140258"/>
                  <a:gd name="connsiteY74" fmla="*/ 1068600 h 2122990"/>
                  <a:gd name="connsiteX75" fmla="*/ 1074875 w 2140258"/>
                  <a:gd name="connsiteY75" fmla="*/ 775923 h 212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140258" h="2122990">
                    <a:moveTo>
                      <a:pt x="1022270" y="126"/>
                    </a:moveTo>
                    <a:lnTo>
                      <a:pt x="1288470" y="16420"/>
                    </a:lnTo>
                    <a:cubicBezTo>
                      <a:pt x="1325224" y="18670"/>
                      <a:pt x="1353197" y="50290"/>
                      <a:pt x="1350948" y="87046"/>
                    </a:cubicBezTo>
                    <a:lnTo>
                      <a:pt x="1335394" y="341147"/>
                    </a:lnTo>
                    <a:lnTo>
                      <a:pt x="1375865" y="355959"/>
                    </a:lnTo>
                    <a:lnTo>
                      <a:pt x="1455131" y="398983"/>
                    </a:lnTo>
                    <a:lnTo>
                      <a:pt x="1673824" y="226953"/>
                    </a:lnTo>
                    <a:cubicBezTo>
                      <a:pt x="1688295" y="215570"/>
                      <a:pt x="1706011" y="211129"/>
                      <a:pt x="1722954" y="213152"/>
                    </a:cubicBezTo>
                    <a:cubicBezTo>
                      <a:pt x="1739898" y="215177"/>
                      <a:pt x="1756069" y="223664"/>
                      <a:pt x="1767452" y="238134"/>
                    </a:cubicBezTo>
                    <a:lnTo>
                      <a:pt x="1932342" y="447752"/>
                    </a:lnTo>
                    <a:cubicBezTo>
                      <a:pt x="1955110" y="476694"/>
                      <a:pt x="1950104" y="518613"/>
                      <a:pt x="1921161" y="541380"/>
                    </a:cubicBezTo>
                    <a:lnTo>
                      <a:pt x="1746891" y="678466"/>
                    </a:lnTo>
                    <a:lnTo>
                      <a:pt x="1804490" y="784585"/>
                    </a:lnTo>
                    <a:lnTo>
                      <a:pt x="1827081" y="846309"/>
                    </a:lnTo>
                    <a:lnTo>
                      <a:pt x="2055246" y="833741"/>
                    </a:lnTo>
                    <a:cubicBezTo>
                      <a:pt x="2092014" y="831716"/>
                      <a:pt x="2123462" y="859880"/>
                      <a:pt x="2125488" y="896649"/>
                    </a:cubicBezTo>
                    <a:lnTo>
                      <a:pt x="2140156" y="1162944"/>
                    </a:lnTo>
                    <a:cubicBezTo>
                      <a:pt x="2142180" y="1199711"/>
                      <a:pt x="2114016" y="1231160"/>
                      <a:pt x="2077247" y="1233185"/>
                    </a:cubicBezTo>
                    <a:lnTo>
                      <a:pt x="1853698" y="1245498"/>
                    </a:lnTo>
                    <a:lnTo>
                      <a:pt x="1851421" y="1260417"/>
                    </a:lnTo>
                    <a:cubicBezTo>
                      <a:pt x="1846056" y="1286633"/>
                      <a:pt x="1839419" y="1312385"/>
                      <a:pt x="1831575" y="1337605"/>
                    </a:cubicBezTo>
                    <a:lnTo>
                      <a:pt x="1815184" y="1382388"/>
                    </a:lnTo>
                    <a:lnTo>
                      <a:pt x="1973457" y="1525524"/>
                    </a:lnTo>
                    <a:cubicBezTo>
                      <a:pt x="2000769" y="1550224"/>
                      <a:pt x="2002886" y="1592388"/>
                      <a:pt x="1978187" y="1619699"/>
                    </a:cubicBezTo>
                    <a:lnTo>
                      <a:pt x="1799299" y="1817505"/>
                    </a:lnTo>
                    <a:cubicBezTo>
                      <a:pt x="1774599" y="1844817"/>
                      <a:pt x="1732435" y="1846935"/>
                      <a:pt x="1705124" y="1822235"/>
                    </a:cubicBezTo>
                    <a:lnTo>
                      <a:pt x="1580779" y="1709782"/>
                    </a:lnTo>
                    <a:lnTo>
                      <a:pt x="1512678" y="1765970"/>
                    </a:lnTo>
                    <a:lnTo>
                      <a:pt x="1496551" y="1774724"/>
                    </a:lnTo>
                    <a:lnTo>
                      <a:pt x="1539476" y="1991567"/>
                    </a:lnTo>
                    <a:cubicBezTo>
                      <a:pt x="1546627" y="2027689"/>
                      <a:pt x="1523140" y="2062770"/>
                      <a:pt x="1487016" y="2069921"/>
                    </a:cubicBezTo>
                    <a:lnTo>
                      <a:pt x="1225395" y="2121709"/>
                    </a:lnTo>
                    <a:cubicBezTo>
                      <a:pt x="1189272" y="2128860"/>
                      <a:pt x="1154192" y="2105373"/>
                      <a:pt x="1147041" y="2069250"/>
                    </a:cubicBezTo>
                    <a:lnTo>
                      <a:pt x="1113722" y="1900931"/>
                    </a:lnTo>
                    <a:lnTo>
                      <a:pt x="1062355" y="1903525"/>
                    </a:lnTo>
                    <a:cubicBezTo>
                      <a:pt x="1034553" y="1903525"/>
                      <a:pt x="1007080" y="1902116"/>
                      <a:pt x="980004" y="1899367"/>
                    </a:cubicBezTo>
                    <a:lnTo>
                      <a:pt x="978220" y="1899094"/>
                    </a:lnTo>
                    <a:lnTo>
                      <a:pt x="896779" y="2079449"/>
                    </a:lnTo>
                    <a:cubicBezTo>
                      <a:pt x="881624" y="2113010"/>
                      <a:pt x="842132" y="2127931"/>
                      <a:pt x="808571" y="2112776"/>
                    </a:cubicBezTo>
                    <a:lnTo>
                      <a:pt x="565505" y="2003018"/>
                    </a:lnTo>
                    <a:cubicBezTo>
                      <a:pt x="531944" y="1987864"/>
                      <a:pt x="517023" y="1948371"/>
                      <a:pt x="532177" y="1914810"/>
                    </a:cubicBezTo>
                    <a:lnTo>
                      <a:pt x="602819" y="1758370"/>
                    </a:lnTo>
                    <a:lnTo>
                      <a:pt x="492829" y="1667620"/>
                    </a:lnTo>
                    <a:lnTo>
                      <a:pt x="465959" y="1635053"/>
                    </a:lnTo>
                    <a:lnTo>
                      <a:pt x="293347" y="1712353"/>
                    </a:lnTo>
                    <a:cubicBezTo>
                      <a:pt x="259740" y="1727403"/>
                      <a:pt x="220294" y="1712359"/>
                      <a:pt x="205244" y="1678752"/>
                    </a:cubicBezTo>
                    <a:lnTo>
                      <a:pt x="96241" y="1435346"/>
                    </a:lnTo>
                    <a:cubicBezTo>
                      <a:pt x="81190" y="1401738"/>
                      <a:pt x="96234" y="1362292"/>
                      <a:pt x="129842" y="1347242"/>
                    </a:cubicBezTo>
                    <a:lnTo>
                      <a:pt x="278495" y="1280671"/>
                    </a:lnTo>
                    <a:lnTo>
                      <a:pt x="273289" y="1260417"/>
                    </a:lnTo>
                    <a:cubicBezTo>
                      <a:pt x="262559" y="1207986"/>
                      <a:pt x="256924" y="1153698"/>
                      <a:pt x="256925" y="1098095"/>
                    </a:cubicBezTo>
                    <a:lnTo>
                      <a:pt x="257032" y="1095954"/>
                    </a:lnTo>
                    <a:lnTo>
                      <a:pt x="46899" y="1030624"/>
                    </a:lnTo>
                    <a:cubicBezTo>
                      <a:pt x="11735" y="1019692"/>
                      <a:pt x="-7909" y="982323"/>
                      <a:pt x="3024" y="947159"/>
                    </a:cubicBezTo>
                    <a:lnTo>
                      <a:pt x="82201" y="692486"/>
                    </a:lnTo>
                    <a:cubicBezTo>
                      <a:pt x="90400" y="666113"/>
                      <a:pt x="113470" y="648470"/>
                      <a:pt x="139327" y="645909"/>
                    </a:cubicBezTo>
                    <a:cubicBezTo>
                      <a:pt x="147946" y="645056"/>
                      <a:pt x="156875" y="645877"/>
                      <a:pt x="165665" y="648610"/>
                    </a:cubicBezTo>
                    <a:lnTo>
                      <a:pt x="361053" y="709356"/>
                    </a:lnTo>
                    <a:lnTo>
                      <a:pt x="394480" y="647771"/>
                    </a:lnTo>
                    <a:lnTo>
                      <a:pt x="471672" y="554213"/>
                    </a:lnTo>
                    <a:lnTo>
                      <a:pt x="335982" y="390213"/>
                    </a:lnTo>
                    <a:cubicBezTo>
                      <a:pt x="312508" y="361841"/>
                      <a:pt x="316479" y="319811"/>
                      <a:pt x="344851" y="296337"/>
                    </a:cubicBezTo>
                    <a:lnTo>
                      <a:pt x="550335" y="126325"/>
                    </a:lnTo>
                    <a:cubicBezTo>
                      <a:pt x="564521" y="114587"/>
                      <a:pt x="582122" y="109712"/>
                      <a:pt x="599109" y="111316"/>
                    </a:cubicBezTo>
                    <a:cubicBezTo>
                      <a:pt x="616098" y="112921"/>
                      <a:pt x="632473" y="121007"/>
                      <a:pt x="644211" y="135192"/>
                    </a:cubicBezTo>
                    <a:lnTo>
                      <a:pt x="808732" y="334040"/>
                    </a:lnTo>
                    <a:lnTo>
                      <a:pt x="822845" y="328875"/>
                    </a:lnTo>
                    <a:cubicBezTo>
                      <a:pt x="848064" y="321031"/>
                      <a:pt x="873816" y="314393"/>
                      <a:pt x="900033" y="309028"/>
                    </a:cubicBezTo>
                    <a:lnTo>
                      <a:pt x="936905" y="303401"/>
                    </a:lnTo>
                    <a:lnTo>
                      <a:pt x="951644" y="62603"/>
                    </a:lnTo>
                    <a:cubicBezTo>
                      <a:pt x="953895" y="25848"/>
                      <a:pt x="985514" y="-2123"/>
                      <a:pt x="1022270" y="126"/>
                    </a:cubicBezTo>
                    <a:close/>
                    <a:moveTo>
                      <a:pt x="1074875" y="775923"/>
                    </a:moveTo>
                    <a:cubicBezTo>
                      <a:pt x="913234" y="775923"/>
                      <a:pt x="782198" y="906959"/>
                      <a:pt x="782198" y="1068600"/>
                    </a:cubicBezTo>
                    <a:cubicBezTo>
                      <a:pt x="782198" y="1230241"/>
                      <a:pt x="913234" y="1361277"/>
                      <a:pt x="1074875" y="1361277"/>
                    </a:cubicBezTo>
                    <a:cubicBezTo>
                      <a:pt x="1236516" y="1361277"/>
                      <a:pt x="1367552" y="1230241"/>
                      <a:pt x="1367552" y="1068600"/>
                    </a:cubicBezTo>
                    <a:cubicBezTo>
                      <a:pt x="1367552" y="906959"/>
                      <a:pt x="1236516" y="775923"/>
                      <a:pt x="1074875" y="775923"/>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smtClea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0" name="Group 25"/>
          <p:cNvGrpSpPr/>
          <p:nvPr/>
        </p:nvGrpSpPr>
        <p:grpSpPr>
          <a:xfrm>
            <a:off x="2379732" y="1171239"/>
            <a:ext cx="668268" cy="405834"/>
            <a:chOff x="205187" y="4748102"/>
            <a:chExt cx="1076201" cy="516710"/>
          </a:xfrm>
        </p:grpSpPr>
        <p:pic>
          <p:nvPicPr>
            <p:cNvPr id="11"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05169" y="4748102"/>
              <a:ext cx="470873" cy="419505"/>
            </a:xfrm>
            <a:prstGeom prst="rect">
              <a:avLst/>
            </a:prstGeom>
          </p:spPr>
        </p:pic>
        <p:grpSp>
          <p:nvGrpSpPr>
            <p:cNvPr id="12" name="Group 24"/>
            <p:cNvGrpSpPr/>
            <p:nvPr/>
          </p:nvGrpSpPr>
          <p:grpSpPr>
            <a:xfrm>
              <a:off x="205187" y="4748102"/>
              <a:ext cx="305346" cy="516710"/>
              <a:chOff x="1532979" y="5298659"/>
              <a:chExt cx="457746" cy="774603"/>
            </a:xfrm>
          </p:grpSpPr>
          <p:sp>
            <p:nvSpPr>
              <p:cNvPr id="16" name="Rounded Rectangle 17"/>
              <p:cNvSpPr/>
              <p:nvPr/>
            </p:nvSpPr>
            <p:spPr bwMode="auto">
              <a:xfrm>
                <a:off x="1532979" y="5619750"/>
                <a:ext cx="457746" cy="453512"/>
              </a:xfrm>
              <a:custGeom>
                <a:avLst/>
                <a:gdLst>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142968 w 457746"/>
                  <a:gd name="connsiteY6" fmla="*/ 561975 h 561975"/>
                  <a:gd name="connsiteX7" fmla="*/ 0 w 457746"/>
                  <a:gd name="connsiteY7" fmla="*/ 419007 h 561975"/>
                  <a:gd name="connsiteX8" fmla="*/ 0 w 457746"/>
                  <a:gd name="connsiteY8" fmla="*/ 142968 h 561975"/>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0 w 457746"/>
                  <a:gd name="connsiteY6" fmla="*/ 419007 h 561975"/>
                  <a:gd name="connsiteX7" fmla="*/ 0 w 457746"/>
                  <a:gd name="connsiteY7" fmla="*/ 142968 h 561975"/>
                  <a:gd name="connsiteX0" fmla="*/ 0 w 457746"/>
                  <a:gd name="connsiteY0" fmla="*/ 142968 h 453512"/>
                  <a:gd name="connsiteX1" fmla="*/ 142968 w 457746"/>
                  <a:gd name="connsiteY1" fmla="*/ 0 h 453512"/>
                  <a:gd name="connsiteX2" fmla="*/ 314778 w 457746"/>
                  <a:gd name="connsiteY2" fmla="*/ 0 h 453512"/>
                  <a:gd name="connsiteX3" fmla="*/ 457746 w 457746"/>
                  <a:gd name="connsiteY3" fmla="*/ 142968 h 453512"/>
                  <a:gd name="connsiteX4" fmla="*/ 457746 w 457746"/>
                  <a:gd name="connsiteY4" fmla="*/ 419007 h 453512"/>
                  <a:gd name="connsiteX5" fmla="*/ 0 w 457746"/>
                  <a:gd name="connsiteY5" fmla="*/ 419007 h 453512"/>
                  <a:gd name="connsiteX6" fmla="*/ 0 w 457746"/>
                  <a:gd name="connsiteY6" fmla="*/ 142968 h 4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746" h="453512">
                    <a:moveTo>
                      <a:pt x="0" y="142968"/>
                    </a:moveTo>
                    <a:cubicBezTo>
                      <a:pt x="0" y="64009"/>
                      <a:pt x="64009" y="0"/>
                      <a:pt x="142968" y="0"/>
                    </a:cubicBezTo>
                    <a:lnTo>
                      <a:pt x="314778" y="0"/>
                    </a:lnTo>
                    <a:cubicBezTo>
                      <a:pt x="393737" y="0"/>
                      <a:pt x="457746" y="64009"/>
                      <a:pt x="457746" y="142968"/>
                    </a:cubicBezTo>
                    <a:lnTo>
                      <a:pt x="457746" y="419007"/>
                    </a:lnTo>
                    <a:cubicBezTo>
                      <a:pt x="381455" y="465014"/>
                      <a:pt x="76291" y="465014"/>
                      <a:pt x="0" y="419007"/>
                    </a:cubicBezTo>
                    <a:lnTo>
                      <a:pt x="0" y="142968"/>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23"/>
              <p:cNvSpPr/>
              <p:nvPr/>
            </p:nvSpPr>
            <p:spPr bwMode="auto">
              <a:xfrm>
                <a:off x="1615594" y="5298659"/>
                <a:ext cx="292516" cy="292516"/>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 name="Group 34"/>
            <p:cNvGrpSpPr/>
            <p:nvPr/>
          </p:nvGrpSpPr>
          <p:grpSpPr>
            <a:xfrm>
              <a:off x="976042" y="4748102"/>
              <a:ext cx="305346" cy="516710"/>
              <a:chOff x="1532979" y="5298659"/>
              <a:chExt cx="457746" cy="774603"/>
            </a:xfrm>
          </p:grpSpPr>
          <p:sp>
            <p:nvSpPr>
              <p:cNvPr id="14" name="Rounded Rectangle 17"/>
              <p:cNvSpPr/>
              <p:nvPr/>
            </p:nvSpPr>
            <p:spPr bwMode="auto">
              <a:xfrm>
                <a:off x="1532979" y="5619750"/>
                <a:ext cx="457746" cy="453512"/>
              </a:xfrm>
              <a:custGeom>
                <a:avLst/>
                <a:gdLst>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142968 w 457746"/>
                  <a:gd name="connsiteY6" fmla="*/ 561975 h 561975"/>
                  <a:gd name="connsiteX7" fmla="*/ 0 w 457746"/>
                  <a:gd name="connsiteY7" fmla="*/ 419007 h 561975"/>
                  <a:gd name="connsiteX8" fmla="*/ 0 w 457746"/>
                  <a:gd name="connsiteY8" fmla="*/ 142968 h 561975"/>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0 w 457746"/>
                  <a:gd name="connsiteY6" fmla="*/ 419007 h 561975"/>
                  <a:gd name="connsiteX7" fmla="*/ 0 w 457746"/>
                  <a:gd name="connsiteY7" fmla="*/ 142968 h 561975"/>
                  <a:gd name="connsiteX0" fmla="*/ 0 w 457746"/>
                  <a:gd name="connsiteY0" fmla="*/ 142968 h 453512"/>
                  <a:gd name="connsiteX1" fmla="*/ 142968 w 457746"/>
                  <a:gd name="connsiteY1" fmla="*/ 0 h 453512"/>
                  <a:gd name="connsiteX2" fmla="*/ 314778 w 457746"/>
                  <a:gd name="connsiteY2" fmla="*/ 0 h 453512"/>
                  <a:gd name="connsiteX3" fmla="*/ 457746 w 457746"/>
                  <a:gd name="connsiteY3" fmla="*/ 142968 h 453512"/>
                  <a:gd name="connsiteX4" fmla="*/ 457746 w 457746"/>
                  <a:gd name="connsiteY4" fmla="*/ 419007 h 453512"/>
                  <a:gd name="connsiteX5" fmla="*/ 0 w 457746"/>
                  <a:gd name="connsiteY5" fmla="*/ 419007 h 453512"/>
                  <a:gd name="connsiteX6" fmla="*/ 0 w 457746"/>
                  <a:gd name="connsiteY6" fmla="*/ 142968 h 4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746" h="453512">
                    <a:moveTo>
                      <a:pt x="0" y="142968"/>
                    </a:moveTo>
                    <a:cubicBezTo>
                      <a:pt x="0" y="64009"/>
                      <a:pt x="64009" y="0"/>
                      <a:pt x="142968" y="0"/>
                    </a:cubicBezTo>
                    <a:lnTo>
                      <a:pt x="314778" y="0"/>
                    </a:lnTo>
                    <a:cubicBezTo>
                      <a:pt x="393737" y="0"/>
                      <a:pt x="457746" y="64009"/>
                      <a:pt x="457746" y="142968"/>
                    </a:cubicBezTo>
                    <a:lnTo>
                      <a:pt x="457746" y="419007"/>
                    </a:lnTo>
                    <a:cubicBezTo>
                      <a:pt x="381455" y="465014"/>
                      <a:pt x="76291" y="465014"/>
                      <a:pt x="0" y="419007"/>
                    </a:cubicBezTo>
                    <a:lnTo>
                      <a:pt x="0" y="142968"/>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36"/>
              <p:cNvSpPr/>
              <p:nvPr/>
            </p:nvSpPr>
            <p:spPr bwMode="auto">
              <a:xfrm>
                <a:off x="1615594" y="5298659"/>
                <a:ext cx="292516" cy="292516"/>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0946761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s-ES" dirty="0" smtClean="0"/>
              <a:t>Delve: Privacidad de la información</a:t>
            </a:r>
            <a:endParaRPr lang="en-US" dirty="0"/>
          </a:p>
        </p:txBody>
      </p:sp>
      <p:cxnSp>
        <p:nvCxnSpPr>
          <p:cNvPr id="41" name="Straight Connector 74"/>
          <p:cNvCxnSpPr/>
          <p:nvPr/>
        </p:nvCxnSpPr>
        <p:spPr>
          <a:xfrm flipV="1">
            <a:off x="6890025" y="2835193"/>
            <a:ext cx="2398821" cy="1016163"/>
          </a:xfrm>
          <a:prstGeom prst="line">
            <a:avLst/>
          </a:prstGeom>
          <a:ln w="38100">
            <a:solidFill>
              <a:srgbClr val="1A75BC"/>
            </a:solidFill>
          </a:ln>
        </p:spPr>
        <p:style>
          <a:lnRef idx="1">
            <a:schemeClr val="accent1"/>
          </a:lnRef>
          <a:fillRef idx="0">
            <a:schemeClr val="accent1"/>
          </a:fillRef>
          <a:effectRef idx="0">
            <a:schemeClr val="accent1"/>
          </a:effectRef>
          <a:fontRef idx="minor">
            <a:schemeClr val="tx1"/>
          </a:fontRef>
        </p:style>
      </p:cxnSp>
      <p:cxnSp>
        <p:nvCxnSpPr>
          <p:cNvPr id="42" name="Straight Connector 69"/>
          <p:cNvCxnSpPr/>
          <p:nvPr/>
        </p:nvCxnSpPr>
        <p:spPr>
          <a:xfrm flipH="1" flipV="1">
            <a:off x="6554132" y="3949969"/>
            <a:ext cx="2387181" cy="1701045"/>
          </a:xfrm>
          <a:prstGeom prst="line">
            <a:avLst/>
          </a:prstGeom>
          <a:ln w="38100">
            <a:solidFill>
              <a:srgbClr val="1A75BC"/>
            </a:solidFill>
          </a:ln>
        </p:spPr>
        <p:style>
          <a:lnRef idx="1">
            <a:schemeClr val="accent1"/>
          </a:lnRef>
          <a:fillRef idx="0">
            <a:schemeClr val="accent1"/>
          </a:fillRef>
          <a:effectRef idx="0">
            <a:schemeClr val="accent1"/>
          </a:effectRef>
          <a:fontRef idx="minor">
            <a:schemeClr val="tx1"/>
          </a:fontRef>
        </p:style>
      </p:cxnSp>
      <p:cxnSp>
        <p:nvCxnSpPr>
          <p:cNvPr id="43" name="Straight Connector 66"/>
          <p:cNvCxnSpPr/>
          <p:nvPr/>
        </p:nvCxnSpPr>
        <p:spPr>
          <a:xfrm flipV="1">
            <a:off x="3887947" y="4074969"/>
            <a:ext cx="2398821" cy="1016163"/>
          </a:xfrm>
          <a:prstGeom prst="line">
            <a:avLst/>
          </a:prstGeom>
          <a:ln w="38100">
            <a:solidFill>
              <a:srgbClr val="1A75BC"/>
            </a:solidFill>
          </a:ln>
        </p:spPr>
        <p:style>
          <a:lnRef idx="1">
            <a:schemeClr val="accent1"/>
          </a:lnRef>
          <a:fillRef idx="0">
            <a:schemeClr val="accent1"/>
          </a:fillRef>
          <a:effectRef idx="0">
            <a:schemeClr val="accent1"/>
          </a:effectRef>
          <a:fontRef idx="minor">
            <a:schemeClr val="tx1"/>
          </a:fontRef>
        </p:style>
      </p:cxnSp>
      <p:cxnSp>
        <p:nvCxnSpPr>
          <p:cNvPr id="44" name="Straight Connector 2"/>
          <p:cNvCxnSpPr/>
          <p:nvPr/>
        </p:nvCxnSpPr>
        <p:spPr>
          <a:xfrm>
            <a:off x="4490184" y="2209516"/>
            <a:ext cx="2088590" cy="1634293"/>
          </a:xfrm>
          <a:prstGeom prst="line">
            <a:avLst/>
          </a:prstGeom>
          <a:ln w="38100">
            <a:solidFill>
              <a:srgbClr val="1A75BC"/>
            </a:solidFill>
          </a:ln>
        </p:spPr>
        <p:style>
          <a:lnRef idx="1">
            <a:schemeClr val="accent1"/>
          </a:lnRef>
          <a:fillRef idx="0">
            <a:schemeClr val="accent1"/>
          </a:fillRef>
          <a:effectRef idx="0">
            <a:schemeClr val="accent1"/>
          </a:effectRef>
          <a:fontRef idx="minor">
            <a:schemeClr val="tx1"/>
          </a:fontRef>
        </p:style>
      </p:cxnSp>
      <p:cxnSp>
        <p:nvCxnSpPr>
          <p:cNvPr id="45" name="Straight Connector 42"/>
          <p:cNvCxnSpPr/>
          <p:nvPr/>
        </p:nvCxnSpPr>
        <p:spPr>
          <a:xfrm flipH="1">
            <a:off x="6660527" y="1947099"/>
            <a:ext cx="465725" cy="1798581"/>
          </a:xfrm>
          <a:prstGeom prst="line">
            <a:avLst/>
          </a:prstGeom>
          <a:ln w="38100">
            <a:solidFill>
              <a:srgbClr val="1A75BC"/>
            </a:solidFill>
          </a:ln>
        </p:spPr>
        <p:style>
          <a:lnRef idx="1">
            <a:schemeClr val="accent1"/>
          </a:lnRef>
          <a:fillRef idx="0">
            <a:schemeClr val="accent1"/>
          </a:fillRef>
          <a:effectRef idx="0">
            <a:schemeClr val="accent1"/>
          </a:effectRef>
          <a:fontRef idx="minor">
            <a:schemeClr val="tx1"/>
          </a:fontRef>
        </p:style>
      </p:cxnSp>
      <p:cxnSp>
        <p:nvCxnSpPr>
          <p:cNvPr id="46" name="Straight Connector 43"/>
          <p:cNvCxnSpPr/>
          <p:nvPr/>
        </p:nvCxnSpPr>
        <p:spPr>
          <a:xfrm flipH="1">
            <a:off x="6029368" y="4245792"/>
            <a:ext cx="453986" cy="1744978"/>
          </a:xfrm>
          <a:prstGeom prst="line">
            <a:avLst/>
          </a:prstGeom>
          <a:ln w="38100">
            <a:solidFill>
              <a:srgbClr val="1A75BC"/>
            </a:solidFill>
          </a:ln>
        </p:spPr>
        <p:style>
          <a:lnRef idx="1">
            <a:schemeClr val="accent1"/>
          </a:lnRef>
          <a:fillRef idx="0">
            <a:schemeClr val="accent1"/>
          </a:fillRef>
          <a:effectRef idx="0">
            <a:schemeClr val="accent1"/>
          </a:effectRef>
          <a:fontRef idx="minor">
            <a:schemeClr val="tx1"/>
          </a:fontRef>
        </p:style>
      </p:cxnSp>
      <p:pic>
        <p:nvPicPr>
          <p:cNvPr id="47"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78050" y="5196540"/>
            <a:ext cx="952230" cy="952230"/>
          </a:xfrm>
          <a:prstGeom prst="ellipse">
            <a:avLst/>
          </a:prstGeom>
          <a:ln w="76200" cap="rnd">
            <a:solidFill>
              <a:srgbClr val="0070C0"/>
            </a:solidFill>
            <a:prstDash val="solid"/>
          </a:ln>
          <a:effectLst/>
          <a:scene3d>
            <a:camera prst="perspectiveFront" fov="5400000"/>
            <a:lightRig rig="threePt" dir="t">
              <a:rot lat="0" lon="0" rev="19200000"/>
            </a:lightRig>
          </a:scene3d>
          <a:sp3d extrusionH="25400">
            <a:extrusionClr>
              <a:srgbClr val="000000"/>
            </a:extrusionClr>
          </a:sp3d>
        </p:spPr>
      </p:pic>
      <p:pic>
        <p:nvPicPr>
          <p:cNvPr id="48" name="Picture 2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64895" y="1712304"/>
            <a:ext cx="952230" cy="952230"/>
          </a:xfrm>
          <a:prstGeom prst="ellipse">
            <a:avLst/>
          </a:prstGeom>
          <a:ln w="76200" cap="rnd">
            <a:solidFill>
              <a:srgbClr val="0070C0"/>
            </a:solidFill>
            <a:prstDash val="solid"/>
          </a:ln>
          <a:effectLst/>
          <a:scene3d>
            <a:camera prst="perspectiveFront" fov="5400000"/>
            <a:lightRig rig="threePt" dir="t">
              <a:rot lat="0" lon="0" rev="19200000"/>
            </a:lightRig>
          </a:scene3d>
          <a:sp3d extrusionH="25400">
            <a:extrusionClr>
              <a:srgbClr val="000000"/>
            </a:extrusionClr>
          </a:sp3d>
        </p:spPr>
      </p:pic>
      <p:pic>
        <p:nvPicPr>
          <p:cNvPr id="49" name="Picture 3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55038" y="5651015"/>
            <a:ext cx="952230" cy="952230"/>
          </a:xfrm>
          <a:prstGeom prst="ellipse">
            <a:avLst/>
          </a:prstGeom>
          <a:ln w="76200" cap="rnd">
            <a:solidFill>
              <a:srgbClr val="0070C0"/>
            </a:solidFill>
            <a:prstDash val="solid"/>
          </a:ln>
          <a:effectLst/>
          <a:scene3d>
            <a:camera prst="perspectiveFront" fov="5400000"/>
            <a:lightRig rig="threePt" dir="t">
              <a:rot lat="0" lon="0" rev="19200000"/>
            </a:lightRig>
          </a:scene3d>
          <a:sp3d extrusionH="25400">
            <a:extrusionClr>
              <a:srgbClr val="000000"/>
            </a:extrusionClr>
          </a:sp3d>
        </p:spPr>
      </p:pic>
      <p:pic>
        <p:nvPicPr>
          <p:cNvPr id="50" name="Picture 3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200907" y="4743803"/>
            <a:ext cx="952230" cy="952230"/>
          </a:xfrm>
          <a:prstGeom prst="ellipse">
            <a:avLst/>
          </a:prstGeom>
          <a:ln w="76200" cap="rnd">
            <a:solidFill>
              <a:srgbClr val="0070C0"/>
            </a:solidFill>
            <a:prstDash val="solid"/>
          </a:ln>
          <a:effectLst/>
          <a:scene3d>
            <a:camera prst="perspectiveFront" fov="5400000"/>
            <a:lightRig rig="threePt" dir="t">
              <a:rot lat="0" lon="0" rev="19200000"/>
            </a:lightRig>
          </a:scene3d>
          <a:sp3d extrusionH="25400">
            <a:extrusionClr>
              <a:srgbClr val="000000"/>
            </a:extrusionClr>
          </a:sp3d>
        </p:spPr>
      </p:pic>
      <p:pic>
        <p:nvPicPr>
          <p:cNvPr id="51" name="Picture 3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717516" y="1431750"/>
            <a:ext cx="952230" cy="952230"/>
          </a:xfrm>
          <a:prstGeom prst="ellipse">
            <a:avLst/>
          </a:prstGeom>
          <a:ln w="76200" cap="rnd">
            <a:solidFill>
              <a:srgbClr val="0070C0"/>
            </a:solidFill>
            <a:prstDash val="solid"/>
          </a:ln>
          <a:effectLst/>
          <a:scene3d>
            <a:camera prst="perspectiveFront" fov="5400000"/>
            <a:lightRig rig="threePt" dir="t">
              <a:rot lat="0" lon="0" rev="19200000"/>
            </a:lightRig>
          </a:scene3d>
          <a:sp3d extrusionH="25400">
            <a:extrusionClr>
              <a:srgbClr val="000000"/>
            </a:extrusionClr>
          </a:sp3d>
        </p:spPr>
      </p:pic>
      <p:sp>
        <p:nvSpPr>
          <p:cNvPr id="52" name="TextBox 25"/>
          <p:cNvSpPr txBox="1"/>
          <p:nvPr/>
        </p:nvSpPr>
        <p:spPr>
          <a:xfrm>
            <a:off x="5462097" y="2688319"/>
            <a:ext cx="532367" cy="280639"/>
          </a:xfrm>
          <a:prstGeom prst="rect">
            <a:avLst/>
          </a:prstGeom>
          <a:solidFill>
            <a:srgbClr val="1A75BC"/>
          </a:solidFill>
        </p:spPr>
        <p:txBody>
          <a:bodyPr wrap="none" rtlCol="0">
            <a:spAutoFit/>
          </a:bodyPr>
          <a:lstStyle/>
          <a:p>
            <a:pPr defTabSz="914049"/>
            <a:r>
              <a:rPr lang="nb-NO" sz="1200" dirty="0">
                <a:solidFill>
                  <a:prstClr val="white"/>
                </a:solidFill>
              </a:rPr>
              <a:t>Email</a:t>
            </a:r>
          </a:p>
        </p:txBody>
      </p:sp>
      <p:sp>
        <p:nvSpPr>
          <p:cNvPr id="53" name="TextBox 33"/>
          <p:cNvSpPr txBox="1"/>
          <p:nvPr/>
        </p:nvSpPr>
        <p:spPr>
          <a:xfrm>
            <a:off x="6443177" y="5067979"/>
            <a:ext cx="1083901" cy="280639"/>
          </a:xfrm>
          <a:prstGeom prst="rect">
            <a:avLst/>
          </a:prstGeom>
          <a:solidFill>
            <a:srgbClr val="1A75BC"/>
          </a:solidFill>
        </p:spPr>
        <p:txBody>
          <a:bodyPr wrap="none" rtlCol="0">
            <a:spAutoFit/>
          </a:bodyPr>
          <a:lstStyle/>
          <a:p>
            <a:pPr defTabSz="914049"/>
            <a:r>
              <a:rPr lang="nb-NO" sz="1200" dirty="0">
                <a:solidFill>
                  <a:prstClr val="white"/>
                </a:solidFill>
              </a:rPr>
              <a:t>Viewed by me</a:t>
            </a:r>
          </a:p>
        </p:txBody>
      </p:sp>
      <p:sp>
        <p:nvSpPr>
          <p:cNvPr id="54" name="Oval 34"/>
          <p:cNvSpPr/>
          <p:nvPr/>
        </p:nvSpPr>
        <p:spPr>
          <a:xfrm>
            <a:off x="6033025" y="4964910"/>
            <a:ext cx="463262" cy="463262"/>
          </a:xfrm>
          <a:prstGeom prst="ellipse">
            <a:avLst/>
          </a:prstGeom>
          <a:solidFill>
            <a:srgbClr val="1A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nb-NO">
              <a:solidFill>
                <a:prstClr val="white"/>
              </a:solidFill>
            </a:endParaRPr>
          </a:p>
        </p:txBody>
      </p:sp>
      <p:pic>
        <p:nvPicPr>
          <p:cNvPr id="55" name="Picture 3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171764" y="5069149"/>
            <a:ext cx="185779" cy="254783"/>
          </a:xfrm>
          <a:prstGeom prst="rect">
            <a:avLst/>
          </a:prstGeom>
        </p:spPr>
      </p:pic>
      <p:grpSp>
        <p:nvGrpSpPr>
          <p:cNvPr id="56" name="Group 4"/>
          <p:cNvGrpSpPr/>
          <p:nvPr/>
        </p:nvGrpSpPr>
        <p:grpSpPr>
          <a:xfrm>
            <a:off x="6322499" y="2467210"/>
            <a:ext cx="1685918" cy="463262"/>
            <a:chOff x="5075076" y="2593524"/>
            <a:chExt cx="1686396" cy="463393"/>
          </a:xfrm>
        </p:grpSpPr>
        <p:sp>
          <p:nvSpPr>
            <p:cNvPr id="57" name="TextBox 21"/>
            <p:cNvSpPr txBox="1"/>
            <p:nvPr/>
          </p:nvSpPr>
          <p:spPr>
            <a:xfrm>
              <a:off x="5463615" y="2695813"/>
              <a:ext cx="1297857" cy="280718"/>
            </a:xfrm>
            <a:prstGeom prst="rect">
              <a:avLst/>
            </a:prstGeom>
            <a:solidFill>
              <a:srgbClr val="1A75BC"/>
            </a:solidFill>
          </p:spPr>
          <p:txBody>
            <a:bodyPr wrap="square" rtlCol="0">
              <a:spAutoFit/>
            </a:bodyPr>
            <a:lstStyle/>
            <a:p>
              <a:pPr defTabSz="914049"/>
              <a:r>
                <a:rPr lang="nb-NO" sz="1200" dirty="0">
                  <a:solidFill>
                    <a:prstClr val="white"/>
                  </a:solidFill>
                </a:rPr>
                <a:t>Presented to me</a:t>
              </a:r>
            </a:p>
          </p:txBody>
        </p:sp>
        <p:sp>
          <p:nvSpPr>
            <p:cNvPr id="58" name="Oval 37"/>
            <p:cNvSpPr/>
            <p:nvPr/>
          </p:nvSpPr>
          <p:spPr>
            <a:xfrm>
              <a:off x="5075076" y="2593524"/>
              <a:ext cx="463393" cy="463393"/>
            </a:xfrm>
            <a:prstGeom prst="ellipse">
              <a:avLst/>
            </a:prstGeom>
            <a:solidFill>
              <a:srgbClr val="1A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nb-NO">
                <a:solidFill>
                  <a:prstClr val="white"/>
                </a:solidFill>
              </a:endParaRPr>
            </a:p>
          </p:txBody>
        </p:sp>
        <p:pic>
          <p:nvPicPr>
            <p:cNvPr id="59" name="Picture 3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213856" y="2697793"/>
              <a:ext cx="185832" cy="254855"/>
            </a:xfrm>
            <a:prstGeom prst="rect">
              <a:avLst/>
            </a:prstGeom>
          </p:spPr>
        </p:pic>
      </p:grpSp>
      <p:sp>
        <p:nvSpPr>
          <p:cNvPr id="60" name="Oval 40"/>
          <p:cNvSpPr/>
          <p:nvPr/>
        </p:nvSpPr>
        <p:spPr>
          <a:xfrm>
            <a:off x="5077540" y="2589118"/>
            <a:ext cx="463262" cy="463262"/>
          </a:xfrm>
          <a:prstGeom prst="ellipse">
            <a:avLst/>
          </a:prstGeom>
          <a:solidFill>
            <a:srgbClr val="1A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nb-NO">
              <a:solidFill>
                <a:prstClr val="white"/>
              </a:solidFill>
            </a:endParaRPr>
          </a:p>
        </p:txBody>
      </p:sp>
      <p:pic>
        <p:nvPicPr>
          <p:cNvPr id="61" name="Picture 4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216281" y="2693357"/>
            <a:ext cx="185779" cy="254783"/>
          </a:xfrm>
          <a:prstGeom prst="rect">
            <a:avLst/>
          </a:prstGeom>
        </p:spPr>
      </p:pic>
      <p:sp>
        <p:nvSpPr>
          <p:cNvPr id="62" name="TextBox 63"/>
          <p:cNvSpPr txBox="1"/>
          <p:nvPr/>
        </p:nvSpPr>
        <p:spPr>
          <a:xfrm>
            <a:off x="4490183" y="4583049"/>
            <a:ext cx="1184262" cy="280639"/>
          </a:xfrm>
          <a:prstGeom prst="rect">
            <a:avLst/>
          </a:prstGeom>
          <a:solidFill>
            <a:srgbClr val="1A75BC"/>
          </a:solidFill>
        </p:spPr>
        <p:txBody>
          <a:bodyPr wrap="square" rtlCol="0">
            <a:spAutoFit/>
          </a:bodyPr>
          <a:lstStyle/>
          <a:p>
            <a:pPr defTabSz="914049"/>
            <a:r>
              <a:rPr lang="nb-NO" sz="1200" dirty="0">
                <a:solidFill>
                  <a:prstClr val="white"/>
                </a:solidFill>
              </a:rPr>
              <a:t>Shared with me</a:t>
            </a:r>
          </a:p>
        </p:txBody>
      </p:sp>
      <p:sp>
        <p:nvSpPr>
          <p:cNvPr id="63" name="TextBox 70"/>
          <p:cNvSpPr txBox="1"/>
          <p:nvPr/>
        </p:nvSpPr>
        <p:spPr>
          <a:xfrm>
            <a:off x="7639635" y="4662327"/>
            <a:ext cx="1059542" cy="280639"/>
          </a:xfrm>
          <a:prstGeom prst="rect">
            <a:avLst/>
          </a:prstGeom>
          <a:solidFill>
            <a:srgbClr val="1A75BC"/>
          </a:solidFill>
        </p:spPr>
        <p:txBody>
          <a:bodyPr wrap="none" rtlCol="0">
            <a:spAutoFit/>
          </a:bodyPr>
          <a:lstStyle/>
          <a:p>
            <a:pPr defTabSz="914049"/>
            <a:r>
              <a:rPr lang="nb-NO" sz="1200" dirty="0">
                <a:solidFill>
                  <a:prstClr val="white"/>
                </a:solidFill>
              </a:rPr>
              <a:t>Public Groups</a:t>
            </a:r>
          </a:p>
        </p:txBody>
      </p:sp>
      <p:pic>
        <p:nvPicPr>
          <p:cNvPr id="64" name="Picture 7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714975" y="2383980"/>
            <a:ext cx="952230" cy="952230"/>
          </a:xfrm>
          <a:prstGeom prst="ellipse">
            <a:avLst/>
          </a:prstGeom>
          <a:ln w="76200" cap="rnd">
            <a:solidFill>
              <a:srgbClr val="0070C0"/>
            </a:solidFill>
            <a:prstDash val="solid"/>
          </a:ln>
          <a:effectLst/>
          <a:scene3d>
            <a:camera prst="perspectiveFront" fov="5400000"/>
            <a:lightRig rig="threePt" dir="t">
              <a:rot lat="0" lon="0" rev="19200000"/>
            </a:lightRig>
          </a:scene3d>
          <a:sp3d extrusionH="25400">
            <a:extrusionClr>
              <a:srgbClr val="000000"/>
            </a:extrusionClr>
          </a:sp3d>
        </p:spPr>
      </p:pic>
      <p:sp>
        <p:nvSpPr>
          <p:cNvPr id="65" name="Oval 67"/>
          <p:cNvSpPr/>
          <p:nvPr/>
        </p:nvSpPr>
        <p:spPr>
          <a:xfrm>
            <a:off x="8478052" y="2825047"/>
            <a:ext cx="463262" cy="463262"/>
          </a:xfrm>
          <a:prstGeom prst="ellipse">
            <a:avLst/>
          </a:prstGeom>
          <a:solidFill>
            <a:srgbClr val="1A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nb-NO">
              <a:solidFill>
                <a:prstClr val="white"/>
              </a:solidFill>
            </a:endParaRPr>
          </a:p>
        </p:txBody>
      </p:sp>
      <p:pic>
        <p:nvPicPr>
          <p:cNvPr id="66" name="Picture 6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616791" y="2929285"/>
            <a:ext cx="185779" cy="254783"/>
          </a:xfrm>
          <a:prstGeom prst="rect">
            <a:avLst/>
          </a:prstGeom>
        </p:spPr>
      </p:pic>
      <p:cxnSp>
        <p:nvCxnSpPr>
          <p:cNvPr id="67" name="Straight Connector 78"/>
          <p:cNvCxnSpPr/>
          <p:nvPr/>
        </p:nvCxnSpPr>
        <p:spPr>
          <a:xfrm>
            <a:off x="3539775" y="3607806"/>
            <a:ext cx="3048314" cy="295813"/>
          </a:xfrm>
          <a:prstGeom prst="line">
            <a:avLst/>
          </a:prstGeom>
          <a:ln w="38100">
            <a:solidFill>
              <a:srgbClr val="1A75BC"/>
            </a:solidFill>
          </a:ln>
        </p:spPr>
        <p:style>
          <a:lnRef idx="1">
            <a:schemeClr val="accent1"/>
          </a:lnRef>
          <a:fillRef idx="0">
            <a:schemeClr val="accent1"/>
          </a:fillRef>
          <a:effectRef idx="0">
            <a:schemeClr val="accent1"/>
          </a:effectRef>
          <a:fontRef idx="minor">
            <a:schemeClr val="tx1"/>
          </a:fontRef>
        </p:style>
      </p:cxnSp>
      <p:sp>
        <p:nvSpPr>
          <p:cNvPr id="68" name="TextBox 82"/>
          <p:cNvSpPr txBox="1"/>
          <p:nvPr/>
        </p:nvSpPr>
        <p:spPr>
          <a:xfrm>
            <a:off x="4621674" y="3563833"/>
            <a:ext cx="757045" cy="280639"/>
          </a:xfrm>
          <a:prstGeom prst="rect">
            <a:avLst/>
          </a:prstGeom>
          <a:solidFill>
            <a:srgbClr val="1A75BC"/>
          </a:solidFill>
        </p:spPr>
        <p:txBody>
          <a:bodyPr wrap="none" rtlCol="0">
            <a:spAutoFit/>
          </a:bodyPr>
          <a:lstStyle/>
          <a:p>
            <a:pPr defTabSz="914049"/>
            <a:r>
              <a:rPr lang="nb-NO" sz="1200" dirty="0">
                <a:solidFill>
                  <a:prstClr val="white"/>
                </a:solidFill>
              </a:rPr>
              <a:t>Manager</a:t>
            </a:r>
          </a:p>
        </p:txBody>
      </p:sp>
      <p:pic>
        <p:nvPicPr>
          <p:cNvPr id="69" name="Picture 77"/>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063659" y="3049555"/>
            <a:ext cx="952230" cy="952230"/>
          </a:xfrm>
          <a:prstGeom prst="ellipse">
            <a:avLst/>
          </a:prstGeom>
          <a:ln w="76200" cap="rnd">
            <a:solidFill>
              <a:srgbClr val="1A75BC"/>
            </a:solidFill>
            <a:prstDash val="solid"/>
          </a:ln>
          <a:effectLst/>
          <a:scene3d>
            <a:camera prst="perspectiveFront" fov="5400000"/>
            <a:lightRig rig="threePt" dir="t">
              <a:rot lat="0" lon="0" rev="19200000"/>
            </a:lightRig>
          </a:scene3d>
          <a:sp3d extrusionH="25400">
            <a:extrusionClr>
              <a:srgbClr val="000000"/>
            </a:extrusionClr>
          </a:sp3d>
        </p:spPr>
      </p:pic>
      <p:cxnSp>
        <p:nvCxnSpPr>
          <p:cNvPr id="70" name="Straight Connector 86"/>
          <p:cNvCxnSpPr/>
          <p:nvPr/>
        </p:nvCxnSpPr>
        <p:spPr>
          <a:xfrm>
            <a:off x="6578774" y="3951965"/>
            <a:ext cx="3088432" cy="232950"/>
          </a:xfrm>
          <a:prstGeom prst="line">
            <a:avLst/>
          </a:prstGeom>
          <a:ln w="38100">
            <a:solidFill>
              <a:srgbClr val="1A75BC"/>
            </a:solidFill>
          </a:ln>
        </p:spPr>
        <p:style>
          <a:lnRef idx="1">
            <a:schemeClr val="accent1"/>
          </a:lnRef>
          <a:fillRef idx="0">
            <a:schemeClr val="accent1"/>
          </a:fillRef>
          <a:effectRef idx="0">
            <a:schemeClr val="accent1"/>
          </a:effectRef>
          <a:fontRef idx="minor">
            <a:schemeClr val="tx1"/>
          </a:fontRef>
        </p:style>
      </p:cxnSp>
      <p:sp>
        <p:nvSpPr>
          <p:cNvPr id="71" name="TextBox 87"/>
          <p:cNvSpPr txBox="1"/>
          <p:nvPr/>
        </p:nvSpPr>
        <p:spPr>
          <a:xfrm>
            <a:off x="7940608" y="3918772"/>
            <a:ext cx="1004220" cy="280639"/>
          </a:xfrm>
          <a:prstGeom prst="rect">
            <a:avLst/>
          </a:prstGeom>
          <a:solidFill>
            <a:srgbClr val="1A75BC"/>
          </a:solidFill>
        </p:spPr>
        <p:txBody>
          <a:bodyPr wrap="none" rtlCol="0">
            <a:spAutoFit/>
          </a:bodyPr>
          <a:lstStyle/>
          <a:p>
            <a:pPr defTabSz="914049"/>
            <a:r>
              <a:rPr lang="nb-NO" sz="1200" dirty="0">
                <a:solidFill>
                  <a:prstClr val="white"/>
                </a:solidFill>
              </a:rPr>
              <a:t>Direct report</a:t>
            </a:r>
          </a:p>
        </p:txBody>
      </p:sp>
      <p:pic>
        <p:nvPicPr>
          <p:cNvPr id="72" name="Picture 76"/>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9393110" y="3686611"/>
            <a:ext cx="952230" cy="952230"/>
          </a:xfrm>
          <a:prstGeom prst="ellipse">
            <a:avLst/>
          </a:prstGeom>
          <a:ln w="76200" cap="rnd">
            <a:solidFill>
              <a:srgbClr val="1A75BC"/>
            </a:solidFill>
            <a:prstDash val="solid"/>
          </a:ln>
          <a:effectLst/>
          <a:scene3d>
            <a:camera prst="perspectiveFront" fov="5400000"/>
            <a:lightRig rig="threePt" dir="t">
              <a:rot lat="0" lon="0" rev="19200000"/>
            </a:lightRig>
          </a:scene3d>
          <a:sp3d extrusionH="25400">
            <a:extrusionClr>
              <a:srgbClr val="000000"/>
            </a:extrusionClr>
          </a:sp3d>
        </p:spPr>
      </p:pic>
      <p:pic>
        <p:nvPicPr>
          <p:cNvPr id="73" name="Picture 1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808126" y="3158541"/>
            <a:ext cx="1579361" cy="1555247"/>
          </a:xfrm>
          <a:prstGeom prst="ellipse">
            <a:avLst/>
          </a:prstGeom>
          <a:ln w="127000" cap="rnd">
            <a:solidFill>
              <a:srgbClr val="0070C0"/>
            </a:solidFill>
            <a:prstDash val="solid"/>
          </a:ln>
          <a:effectLst/>
          <a:scene3d>
            <a:camera prst="perspectiveFront" fov="5400000"/>
            <a:lightRig rig="threePt" dir="t">
              <a:rot lat="0" lon="0" rev="19200000"/>
            </a:lightRig>
          </a:scene3d>
          <a:sp3d extrusionH="25400">
            <a:extrusionClr>
              <a:srgbClr val="000000"/>
            </a:extrusionClr>
          </a:sp3d>
        </p:spPr>
      </p:pic>
      <p:sp>
        <p:nvSpPr>
          <p:cNvPr id="76" name="Rectangle 5"/>
          <p:cNvSpPr/>
          <p:nvPr/>
        </p:nvSpPr>
        <p:spPr>
          <a:xfrm>
            <a:off x="243111" y="1465831"/>
            <a:ext cx="3703579" cy="119870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defRPr/>
            </a:pPr>
            <a:endParaRPr lang="nb-NO">
              <a:solidFill>
                <a:prstClr val="white"/>
              </a:solidFill>
            </a:endParaRPr>
          </a:p>
        </p:txBody>
      </p:sp>
      <p:sp>
        <p:nvSpPr>
          <p:cNvPr id="77" name="TextBox 75"/>
          <p:cNvSpPr txBox="1"/>
          <p:nvPr/>
        </p:nvSpPr>
        <p:spPr>
          <a:xfrm>
            <a:off x="1015808" y="1460579"/>
            <a:ext cx="2930881" cy="1089529"/>
          </a:xfrm>
          <a:prstGeom prst="rect">
            <a:avLst/>
          </a:prstGeom>
          <a:noFill/>
        </p:spPr>
        <p:txBody>
          <a:bodyPr wrap="square" rtlCol="0">
            <a:spAutoFit/>
          </a:bodyPr>
          <a:lstStyle/>
          <a:p>
            <a:pPr defTabSz="914049">
              <a:lnSpc>
                <a:spcPct val="90000"/>
              </a:lnSpc>
              <a:spcBef>
                <a:spcPct val="0"/>
              </a:spcBef>
              <a:defRPr/>
            </a:pPr>
            <a:r>
              <a:rPr lang="es-ES" dirty="0" smtClean="0">
                <a:solidFill>
                  <a:prstClr val="white"/>
                </a:solidFill>
                <a:latin typeface="Segoe UI Light"/>
              </a:rPr>
              <a:t>La información que fluye en </a:t>
            </a:r>
            <a:r>
              <a:rPr lang="es-ES" b="1" dirty="0" smtClean="0">
                <a:solidFill>
                  <a:prstClr val="white"/>
                </a:solidFill>
                <a:latin typeface="Segoe UI Light"/>
              </a:rPr>
              <a:t>Delve respeta la Seguridad</a:t>
            </a:r>
            <a:r>
              <a:rPr lang="es-ES" dirty="0" smtClean="0">
                <a:solidFill>
                  <a:prstClr val="white"/>
                </a:solidFill>
                <a:latin typeface="Segoe UI Light"/>
              </a:rPr>
              <a:t>: veo y accedo a aquello para lo que tengo permiso</a:t>
            </a:r>
            <a:endParaRPr lang="es-ES" dirty="0">
              <a:solidFill>
                <a:prstClr val="white"/>
              </a:solidFill>
              <a:latin typeface="Segoe UI Light"/>
            </a:endParaRPr>
          </a:p>
        </p:txBody>
      </p:sp>
      <p:pic>
        <p:nvPicPr>
          <p:cNvPr id="78" name="Picture 39"/>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463673" y="1714016"/>
            <a:ext cx="373510" cy="512244"/>
          </a:xfrm>
          <a:prstGeom prst="rect">
            <a:avLst/>
          </a:prstGeom>
        </p:spPr>
      </p:pic>
    </p:spTree>
    <p:extLst>
      <p:ext uri="{BB962C8B-B14F-4D97-AF65-F5344CB8AC3E}">
        <p14:creationId xmlns:p14="http://schemas.microsoft.com/office/powerpoint/2010/main" val="35212203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Delve: Lo que está por llegar</a:t>
            </a:r>
            <a:endParaRPr lang="en-US" dirty="0"/>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69389" y="1363281"/>
            <a:ext cx="7673055" cy="3639032"/>
          </a:xfrm>
          <a:prstGeom prst="rect">
            <a:avLst/>
          </a:prstGeom>
        </p:spPr>
      </p:pic>
      <p:sp>
        <p:nvSpPr>
          <p:cNvPr id="6" name="CuadroTexto 5"/>
          <p:cNvSpPr txBox="1"/>
          <p:nvPr/>
        </p:nvSpPr>
        <p:spPr>
          <a:xfrm>
            <a:off x="68180" y="3423429"/>
            <a:ext cx="1716817"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s-ES" dirty="0" smtClean="0"/>
              <a:t>Comunicaciones</a:t>
            </a:r>
            <a:endParaRPr lang="en-US" dirty="0"/>
          </a:p>
        </p:txBody>
      </p:sp>
      <p:pic>
        <p:nvPicPr>
          <p:cNvPr id="7" name="Picture 1"/>
          <p:cNvPicPr>
            <a:picLocks noChangeAspect="1"/>
          </p:cNvPicPr>
          <p:nvPr/>
        </p:nvPicPr>
        <p:blipFill>
          <a:blip r:embed="rId3"/>
          <a:stretch>
            <a:fillRect/>
          </a:stretch>
        </p:blipFill>
        <p:spPr>
          <a:xfrm>
            <a:off x="5408109" y="3860138"/>
            <a:ext cx="6676095" cy="2028542"/>
          </a:xfrm>
          <a:prstGeom prst="rect">
            <a:avLst/>
          </a:prstGeom>
        </p:spPr>
      </p:pic>
      <p:sp>
        <p:nvSpPr>
          <p:cNvPr id="8" name="CuadroTexto 7"/>
          <p:cNvSpPr txBox="1"/>
          <p:nvPr/>
        </p:nvSpPr>
        <p:spPr>
          <a:xfrm>
            <a:off x="9335704" y="3608095"/>
            <a:ext cx="2028376"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s-ES" dirty="0" err="1" smtClean="0"/>
              <a:t>Meet</a:t>
            </a:r>
            <a:r>
              <a:rPr lang="es-ES" dirty="0" smtClean="0"/>
              <a:t> </a:t>
            </a:r>
            <a:r>
              <a:rPr lang="es-ES" dirty="0" err="1" smtClean="0"/>
              <a:t>now</a:t>
            </a:r>
            <a:r>
              <a:rPr lang="es-ES" dirty="0" smtClean="0"/>
              <a:t> &amp; </a:t>
            </a:r>
            <a:r>
              <a:rPr lang="es-ES" dirty="0" err="1" smtClean="0"/>
              <a:t>Follow</a:t>
            </a:r>
            <a:endParaRPr lang="en-US" dirty="0"/>
          </a:p>
        </p:txBody>
      </p:sp>
    </p:spTree>
    <p:extLst>
      <p:ext uri="{BB962C8B-B14F-4D97-AF65-F5344CB8AC3E}">
        <p14:creationId xmlns:p14="http://schemas.microsoft.com/office/powerpoint/2010/main" val="2781887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Delve: Lo que está por llegar</a:t>
            </a:r>
            <a:endParaRPr lang="en-US" dirty="0"/>
          </a:p>
        </p:txBody>
      </p:sp>
      <p:pic>
        <p:nvPicPr>
          <p:cNvPr id="10" name="Picture 9"/>
          <p:cNvPicPr>
            <a:picLocks noChangeAspect="1"/>
          </p:cNvPicPr>
          <p:nvPr/>
        </p:nvPicPr>
        <p:blipFill>
          <a:blip r:embed="rId2"/>
          <a:stretch>
            <a:fillRect/>
          </a:stretch>
        </p:blipFill>
        <p:spPr>
          <a:xfrm>
            <a:off x="972861" y="1594384"/>
            <a:ext cx="6855648" cy="3812480"/>
          </a:xfrm>
          <a:prstGeom prst="rect">
            <a:avLst/>
          </a:prstGeom>
          <a:ln>
            <a:noFill/>
          </a:ln>
          <a:effectLst>
            <a:outerShdw blurRad="292100" dist="139700" dir="2700000" algn="tl" rotWithShape="0">
              <a:srgbClr val="333333">
                <a:alpha val="65000"/>
              </a:srgbClr>
            </a:outerShdw>
          </a:effectLst>
        </p:spPr>
      </p:pic>
      <p:sp>
        <p:nvSpPr>
          <p:cNvPr id="11" name="CuadroTexto 10"/>
          <p:cNvSpPr txBox="1"/>
          <p:nvPr/>
        </p:nvSpPr>
        <p:spPr>
          <a:xfrm>
            <a:off x="199471" y="2574486"/>
            <a:ext cx="1084721"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s-ES" dirty="0" err="1" smtClean="0"/>
              <a:t>Following</a:t>
            </a:r>
            <a:endParaRPr lang="en-US" dirty="0"/>
          </a:p>
        </p:txBody>
      </p:sp>
      <p:pic>
        <p:nvPicPr>
          <p:cNvPr id="12" name="Picture 4"/>
          <p:cNvPicPr>
            <a:picLocks noChangeAspect="1"/>
          </p:cNvPicPr>
          <p:nvPr/>
        </p:nvPicPr>
        <p:blipFill>
          <a:blip r:embed="rId3"/>
          <a:stretch>
            <a:fillRect/>
          </a:stretch>
        </p:blipFill>
        <p:spPr>
          <a:xfrm>
            <a:off x="23930" y="1354881"/>
            <a:ext cx="1101853" cy="712688"/>
          </a:xfrm>
          <a:prstGeom prst="rect">
            <a:avLst/>
          </a:prstGeom>
          <a:ln>
            <a:noFill/>
          </a:ln>
          <a:effectLst>
            <a:outerShdw blurRad="292100" dist="139700" dir="2700000" algn="tl" rotWithShape="0">
              <a:srgbClr val="333333">
                <a:alpha val="65000"/>
              </a:srgbClr>
            </a:outerShdw>
          </a:effectLst>
        </p:spPr>
      </p:pic>
      <p:pic>
        <p:nvPicPr>
          <p:cNvPr id="13" name="Picture 2"/>
          <p:cNvPicPr>
            <a:picLocks noChangeAspect="1"/>
          </p:cNvPicPr>
          <p:nvPr/>
        </p:nvPicPr>
        <p:blipFill>
          <a:blip r:embed="rId4"/>
          <a:stretch>
            <a:fillRect/>
          </a:stretch>
        </p:blipFill>
        <p:spPr>
          <a:xfrm>
            <a:off x="6770309" y="2420012"/>
            <a:ext cx="4936745" cy="3566685"/>
          </a:xfrm>
          <a:prstGeom prst="rect">
            <a:avLst/>
          </a:prstGeom>
          <a:ln>
            <a:noFill/>
          </a:ln>
          <a:effectLst>
            <a:outerShdw blurRad="292100" dist="139700" dir="2700000" algn="tl" rotWithShape="0">
              <a:srgbClr val="333333">
                <a:alpha val="65000"/>
              </a:srgbClr>
            </a:outerShdw>
          </a:effectLst>
        </p:spPr>
      </p:pic>
      <p:sp>
        <p:nvSpPr>
          <p:cNvPr id="14" name="CuadroTexto 13"/>
          <p:cNvSpPr txBox="1"/>
          <p:nvPr/>
        </p:nvSpPr>
        <p:spPr>
          <a:xfrm>
            <a:off x="9682213" y="4435175"/>
            <a:ext cx="1949573"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s-ES" dirty="0" err="1" smtClean="0"/>
              <a:t>Follow</a:t>
            </a:r>
            <a:r>
              <a:rPr lang="es-ES" dirty="0" smtClean="0"/>
              <a:t> </a:t>
            </a:r>
            <a:r>
              <a:rPr lang="es-ES" dirty="0" err="1" smtClean="0"/>
              <a:t>suggestions</a:t>
            </a:r>
            <a:endParaRPr lang="en-US" dirty="0"/>
          </a:p>
        </p:txBody>
      </p:sp>
    </p:spTree>
    <p:extLst>
      <p:ext uri="{BB962C8B-B14F-4D97-AF65-F5344CB8AC3E}">
        <p14:creationId xmlns:p14="http://schemas.microsoft.com/office/powerpoint/2010/main" val="3386109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Delve: Lo que está por llegar</a:t>
            </a:r>
            <a:endParaRPr lang="en-US" dirty="0"/>
          </a:p>
        </p:txBody>
      </p:sp>
      <p:sp>
        <p:nvSpPr>
          <p:cNvPr id="30" name="Rectangle 2"/>
          <p:cNvSpPr/>
          <p:nvPr/>
        </p:nvSpPr>
        <p:spPr bwMode="auto">
          <a:xfrm>
            <a:off x="2283847" y="1837292"/>
            <a:ext cx="4145965" cy="39334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72" fontAlgn="base">
              <a:spcBef>
                <a:spcPct val="0"/>
              </a:spcBef>
              <a:spcAft>
                <a:spcPct val="0"/>
              </a:spcAft>
            </a:pPr>
            <a:endParaRPr lang="en-US" sz="1471" dirty="0">
              <a:gradFill>
                <a:gsLst>
                  <a:gs pos="0">
                    <a:srgbClr val="FFFFFF"/>
                  </a:gs>
                  <a:gs pos="100000">
                    <a:srgbClr val="FFFFFF"/>
                  </a:gs>
                </a:gsLst>
                <a:lin ang="5400000" scaled="0"/>
              </a:gradFill>
              <a:latin typeface="Segoe UI"/>
            </a:endParaRPr>
          </a:p>
        </p:txBody>
      </p:sp>
      <p:grpSp>
        <p:nvGrpSpPr>
          <p:cNvPr id="31" name="Group 126"/>
          <p:cNvGrpSpPr/>
          <p:nvPr/>
        </p:nvGrpSpPr>
        <p:grpSpPr>
          <a:xfrm>
            <a:off x="-200428" y="1453593"/>
            <a:ext cx="2601485" cy="1131114"/>
            <a:chOff x="6587526" y="1956306"/>
            <a:chExt cx="3538201" cy="1538393"/>
          </a:xfrm>
        </p:grpSpPr>
        <p:grpSp>
          <p:nvGrpSpPr>
            <p:cNvPr id="32" name="Group 124"/>
            <p:cNvGrpSpPr/>
            <p:nvPr/>
          </p:nvGrpSpPr>
          <p:grpSpPr>
            <a:xfrm>
              <a:off x="6587526" y="1956306"/>
              <a:ext cx="1245914" cy="1538393"/>
              <a:chOff x="6587526" y="1956306"/>
              <a:chExt cx="1245914" cy="1538393"/>
            </a:xfrm>
          </p:grpSpPr>
          <p:pic>
            <p:nvPicPr>
              <p:cNvPr id="37" name="Picture 89"/>
              <p:cNvPicPr>
                <a:picLocks noChangeAspect="1"/>
              </p:cNvPicPr>
              <p:nvPr/>
            </p:nvPicPr>
            <p:blipFill>
              <a:blip r:embed="rId2"/>
              <a:stretch>
                <a:fillRect/>
              </a:stretch>
            </p:blipFill>
            <p:spPr>
              <a:xfrm>
                <a:off x="6919040" y="1956306"/>
                <a:ext cx="914400" cy="914400"/>
              </a:xfrm>
              <a:prstGeom prst="rect">
                <a:avLst/>
              </a:prstGeom>
              <a:effectLst>
                <a:outerShdw blurRad="63500" sx="102000" sy="102000" algn="ctr" rotWithShape="0">
                  <a:prstClr val="black">
                    <a:alpha val="40000"/>
                  </a:prstClr>
                </a:outerShdw>
              </a:effectLst>
            </p:spPr>
          </p:pic>
          <p:cxnSp>
            <p:nvCxnSpPr>
              <p:cNvPr id="38" name="Straight Connector 7"/>
              <p:cNvCxnSpPr>
                <a:stCxn id="41" idx="0"/>
                <a:endCxn id="37" idx="2"/>
              </p:cNvCxnSpPr>
              <p:nvPr/>
            </p:nvCxnSpPr>
            <p:spPr>
              <a:xfrm flipH="1" flipV="1">
                <a:off x="7376240" y="2870706"/>
                <a:ext cx="375" cy="623993"/>
              </a:xfrm>
              <a:prstGeom prst="line">
                <a:avLst/>
              </a:prstGeom>
              <a:ln w="285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TextBox 22"/>
              <p:cNvSpPr txBox="1"/>
              <p:nvPr/>
            </p:nvSpPr>
            <p:spPr>
              <a:xfrm>
                <a:off x="6587526" y="2965291"/>
                <a:ext cx="923103" cy="447905"/>
              </a:xfrm>
              <a:prstGeom prst="rect">
                <a:avLst/>
              </a:prstGeom>
              <a:noFill/>
            </p:spPr>
            <p:txBody>
              <a:bodyPr wrap="none" lIns="134464" tIns="107571" rIns="134464" bIns="107571" rtlCol="0">
                <a:spAutoFit/>
              </a:bodyPr>
              <a:lstStyle/>
              <a:p>
                <a:pPr defTabSz="685938">
                  <a:lnSpc>
                    <a:spcPct val="90000"/>
                  </a:lnSpc>
                  <a:spcAft>
                    <a:spcPts val="441"/>
                  </a:spcAft>
                </a:pPr>
                <a:r>
                  <a:rPr lang="en-US" sz="809" dirty="0">
                    <a:gradFill>
                      <a:gsLst>
                        <a:gs pos="2917">
                          <a:srgbClr val="505050"/>
                        </a:gs>
                        <a:gs pos="30000">
                          <a:srgbClr val="505050"/>
                        </a:gs>
                      </a:gsLst>
                      <a:lin ang="5400000" scaled="0"/>
                    </a:gradFill>
                    <a:latin typeface="Segoe UI"/>
                  </a:rPr>
                  <a:t>manager</a:t>
                </a:r>
              </a:p>
            </p:txBody>
          </p:sp>
        </p:grpSp>
        <p:grpSp>
          <p:nvGrpSpPr>
            <p:cNvPr id="33" name="Group 125"/>
            <p:cNvGrpSpPr/>
            <p:nvPr/>
          </p:nvGrpSpPr>
          <p:grpSpPr>
            <a:xfrm>
              <a:off x="8910236" y="1980356"/>
              <a:ext cx="1215491" cy="1468624"/>
              <a:chOff x="8910236" y="1980356"/>
              <a:chExt cx="1215491" cy="1468624"/>
            </a:xfrm>
          </p:grpSpPr>
          <p:pic>
            <p:nvPicPr>
              <p:cNvPr id="34" name="Picture 5"/>
              <p:cNvPicPr>
                <a:picLocks noChangeAspect="1"/>
              </p:cNvPicPr>
              <p:nvPr/>
            </p:nvPicPr>
            <p:blipFill>
              <a:blip r:embed="rId3"/>
              <a:stretch>
                <a:fillRect/>
              </a:stretch>
            </p:blipFill>
            <p:spPr>
              <a:xfrm>
                <a:off x="9211327" y="1980356"/>
                <a:ext cx="914400" cy="914400"/>
              </a:xfrm>
              <a:prstGeom prst="rect">
                <a:avLst/>
              </a:prstGeom>
              <a:effectLst>
                <a:outerShdw blurRad="63500" sx="102000" sy="102000" algn="ctr" rotWithShape="0">
                  <a:prstClr val="black">
                    <a:alpha val="40000"/>
                  </a:prstClr>
                </a:outerShdw>
              </a:effectLst>
            </p:spPr>
          </p:pic>
          <p:cxnSp>
            <p:nvCxnSpPr>
              <p:cNvPr id="35" name="Straight Connector 105"/>
              <p:cNvCxnSpPr>
                <a:stCxn id="40" idx="0"/>
                <a:endCxn id="34" idx="2"/>
              </p:cNvCxnSpPr>
              <p:nvPr/>
            </p:nvCxnSpPr>
            <p:spPr>
              <a:xfrm flipV="1">
                <a:off x="9668528" y="2894756"/>
                <a:ext cx="0" cy="554224"/>
              </a:xfrm>
              <a:prstGeom prst="line">
                <a:avLst/>
              </a:prstGeom>
              <a:ln w="285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TextBox 106"/>
              <p:cNvSpPr txBox="1"/>
              <p:nvPr/>
            </p:nvSpPr>
            <p:spPr>
              <a:xfrm>
                <a:off x="8910236" y="2965291"/>
                <a:ext cx="923102" cy="447905"/>
              </a:xfrm>
              <a:prstGeom prst="rect">
                <a:avLst/>
              </a:prstGeom>
              <a:noFill/>
            </p:spPr>
            <p:txBody>
              <a:bodyPr wrap="none" lIns="134464" tIns="107571" rIns="134464" bIns="107571" rtlCol="0">
                <a:spAutoFit/>
              </a:bodyPr>
              <a:lstStyle/>
              <a:p>
                <a:pPr defTabSz="685938">
                  <a:lnSpc>
                    <a:spcPct val="90000"/>
                  </a:lnSpc>
                  <a:spcAft>
                    <a:spcPts val="441"/>
                  </a:spcAft>
                </a:pPr>
                <a:r>
                  <a:rPr lang="en-US" sz="809" dirty="0">
                    <a:gradFill>
                      <a:gsLst>
                        <a:gs pos="2917">
                          <a:srgbClr val="505050"/>
                        </a:gs>
                        <a:gs pos="30000">
                          <a:srgbClr val="505050"/>
                        </a:gs>
                      </a:gsLst>
                      <a:lin ang="5400000" scaled="0"/>
                    </a:gradFill>
                    <a:latin typeface="Segoe UI"/>
                  </a:rPr>
                  <a:t>manager</a:t>
                </a:r>
              </a:p>
            </p:txBody>
          </p:sp>
        </p:grpSp>
      </p:grpSp>
      <p:pic>
        <p:nvPicPr>
          <p:cNvPr id="40" name="Picture 10"/>
          <p:cNvPicPr>
            <a:picLocks noChangeAspect="1"/>
          </p:cNvPicPr>
          <p:nvPr/>
        </p:nvPicPr>
        <p:blipFill>
          <a:blip r:embed="rId4"/>
          <a:stretch>
            <a:fillRect/>
          </a:stretch>
        </p:blipFill>
        <p:spPr>
          <a:xfrm>
            <a:off x="1728739" y="2551092"/>
            <a:ext cx="672318" cy="672318"/>
          </a:xfrm>
          <a:prstGeom prst="rect">
            <a:avLst/>
          </a:prstGeom>
          <a:effectLst>
            <a:outerShdw blurRad="63500" sx="102000" sy="102000" algn="ctr" rotWithShape="0">
              <a:prstClr val="black">
                <a:alpha val="40000"/>
              </a:prstClr>
            </a:outerShdw>
          </a:effectLst>
        </p:spPr>
      </p:pic>
      <p:pic>
        <p:nvPicPr>
          <p:cNvPr id="41" name="Picture 91"/>
          <p:cNvPicPr>
            <a:picLocks noChangeAspect="1"/>
          </p:cNvPicPr>
          <p:nvPr/>
        </p:nvPicPr>
        <p:blipFill>
          <a:blip r:embed="rId5"/>
          <a:stretch>
            <a:fillRect/>
          </a:stretch>
        </p:blipFill>
        <p:spPr>
          <a:xfrm>
            <a:off x="77211" y="2584707"/>
            <a:ext cx="605087" cy="605087"/>
          </a:xfrm>
          <a:prstGeom prst="rect">
            <a:avLst/>
          </a:prstGeom>
          <a:effectLst>
            <a:outerShdw blurRad="63500" sx="102000" sy="102000" algn="ctr" rotWithShape="0">
              <a:prstClr val="black">
                <a:alpha val="40000"/>
              </a:prstClr>
            </a:outerShdw>
          </a:effectLst>
        </p:spPr>
      </p:pic>
      <p:pic>
        <p:nvPicPr>
          <p:cNvPr id="42" name="Picture 2" descr="\\MAGNUM\Projects\Microsoft\Cloud Power FY12\Design\ICONS_PNG\Mail.png"/>
          <p:cNvPicPr>
            <a:picLocks noChangeAspect="1" noChangeArrowheads="1"/>
          </p:cNvPicPr>
          <p:nvPr/>
        </p:nvPicPr>
        <p:blipFill>
          <a:blip r:embed="rId6" cstate="print">
            <a:duotone>
              <a:prstClr val="black"/>
              <a:schemeClr val="tx2">
                <a:tint val="45000"/>
                <a:satMod val="400000"/>
              </a:schemeClr>
            </a:duotone>
          </a:blip>
          <a:srcRect/>
          <a:stretch>
            <a:fillRect/>
          </a:stretch>
        </p:blipFill>
        <p:spPr bwMode="auto">
          <a:xfrm>
            <a:off x="547834" y="2746203"/>
            <a:ext cx="268927" cy="268927"/>
          </a:xfrm>
          <a:prstGeom prst="rect">
            <a:avLst/>
          </a:prstGeom>
          <a:noFill/>
        </p:spPr>
      </p:pic>
      <p:cxnSp>
        <p:nvCxnSpPr>
          <p:cNvPr id="43" name="Straight Arrow Connector 116"/>
          <p:cNvCxnSpPr>
            <a:stCxn id="41" idx="3"/>
            <a:endCxn id="40" idx="1"/>
          </p:cNvCxnSpPr>
          <p:nvPr/>
        </p:nvCxnSpPr>
        <p:spPr>
          <a:xfrm>
            <a:off x="682298" y="2887251"/>
            <a:ext cx="1046441" cy="0"/>
          </a:xfrm>
          <a:prstGeom prst="straightConnector1">
            <a:avLst/>
          </a:prstGeom>
          <a:ln w="28575">
            <a:solidFill>
              <a:srgbClr val="0078D7">
                <a:alpha val="80000"/>
              </a:srgbClr>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4" name="Picture 2" descr="\\MAGNUM\Projects\Microsoft\Cloud Power FY12\Design\ICONS_PNG\Mail.png"/>
          <p:cNvPicPr>
            <a:picLocks noChangeAspect="1" noChangeArrowheads="1"/>
          </p:cNvPicPr>
          <p:nvPr/>
        </p:nvPicPr>
        <p:blipFill>
          <a:blip r:embed="rId6" cstate="print">
            <a:duotone>
              <a:prstClr val="black"/>
              <a:schemeClr val="tx2">
                <a:tint val="45000"/>
                <a:satMod val="400000"/>
              </a:schemeClr>
            </a:duotone>
          </a:blip>
          <a:srcRect/>
          <a:stretch>
            <a:fillRect/>
          </a:stretch>
        </p:blipFill>
        <p:spPr bwMode="auto">
          <a:xfrm>
            <a:off x="542203" y="2743312"/>
            <a:ext cx="268927" cy="268927"/>
          </a:xfrm>
          <a:prstGeom prst="rect">
            <a:avLst/>
          </a:prstGeom>
          <a:noFill/>
        </p:spPr>
      </p:pic>
      <p:grpSp>
        <p:nvGrpSpPr>
          <p:cNvPr id="46" name="Group 16"/>
          <p:cNvGrpSpPr/>
          <p:nvPr/>
        </p:nvGrpSpPr>
        <p:grpSpPr>
          <a:xfrm>
            <a:off x="2553573" y="1453593"/>
            <a:ext cx="3661317" cy="4057792"/>
            <a:chOff x="6485497" y="742814"/>
            <a:chExt cx="4979646" cy="5518878"/>
          </a:xfrm>
        </p:grpSpPr>
        <p:pic>
          <p:nvPicPr>
            <p:cNvPr id="47" name="Picture 44"/>
            <p:cNvPicPr>
              <a:picLocks noChangeAspect="1"/>
            </p:cNvPicPr>
            <p:nvPr/>
          </p:nvPicPr>
          <p:blipFill>
            <a:blip r:embed="rId7"/>
            <a:stretch>
              <a:fillRect/>
            </a:stretch>
          </p:blipFill>
          <p:spPr>
            <a:xfrm>
              <a:off x="6485497" y="742814"/>
              <a:ext cx="4979646" cy="5518878"/>
            </a:xfrm>
            <a:prstGeom prst="rect">
              <a:avLst/>
            </a:prstGeom>
          </p:spPr>
        </p:pic>
        <p:sp>
          <p:nvSpPr>
            <p:cNvPr id="48" name="Rectangle 14"/>
            <p:cNvSpPr/>
            <p:nvPr/>
          </p:nvSpPr>
          <p:spPr bwMode="auto">
            <a:xfrm>
              <a:off x="8168418" y="4019110"/>
              <a:ext cx="1594498" cy="2181881"/>
            </a:xfrm>
            <a:prstGeom prst="rect">
              <a:avLst/>
            </a:prstGeom>
            <a:solidFill>
              <a:srgbClr val="EAEAE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72" fontAlgn="base">
                <a:spcBef>
                  <a:spcPct val="0"/>
                </a:spcBef>
                <a:spcAft>
                  <a:spcPct val="0"/>
                </a:spcAft>
              </a:pPr>
              <a:endParaRPr lang="en-US" sz="1471" dirty="0">
                <a:gradFill>
                  <a:gsLst>
                    <a:gs pos="0">
                      <a:srgbClr val="FFFFFF"/>
                    </a:gs>
                    <a:gs pos="100000">
                      <a:srgbClr val="FFFFFF"/>
                    </a:gs>
                  </a:gsLst>
                  <a:lin ang="5400000" scaled="0"/>
                </a:gradFill>
                <a:latin typeface="Segoe UI"/>
              </a:endParaRPr>
            </a:p>
          </p:txBody>
        </p:sp>
      </p:grpSp>
      <p:pic>
        <p:nvPicPr>
          <p:cNvPr id="49" name="Picture 15"/>
          <p:cNvPicPr>
            <a:picLocks noChangeAspect="1"/>
          </p:cNvPicPr>
          <p:nvPr/>
        </p:nvPicPr>
        <p:blipFill>
          <a:blip r:embed="rId8"/>
          <a:stretch>
            <a:fillRect/>
          </a:stretch>
        </p:blipFill>
        <p:spPr>
          <a:xfrm>
            <a:off x="3816152" y="3925245"/>
            <a:ext cx="1154052" cy="530130"/>
          </a:xfrm>
          <a:prstGeom prst="rect">
            <a:avLst/>
          </a:prstGeom>
        </p:spPr>
      </p:pic>
      <p:grpSp>
        <p:nvGrpSpPr>
          <p:cNvPr id="50" name="Group 50"/>
          <p:cNvGrpSpPr/>
          <p:nvPr/>
        </p:nvGrpSpPr>
        <p:grpSpPr>
          <a:xfrm>
            <a:off x="2548911" y="1461864"/>
            <a:ext cx="3661317" cy="4057792"/>
            <a:chOff x="6485497" y="742814"/>
            <a:chExt cx="4979646" cy="5518878"/>
          </a:xfrm>
        </p:grpSpPr>
        <p:pic>
          <p:nvPicPr>
            <p:cNvPr id="51" name="Picture 51"/>
            <p:cNvPicPr>
              <a:picLocks noChangeAspect="1"/>
            </p:cNvPicPr>
            <p:nvPr/>
          </p:nvPicPr>
          <p:blipFill>
            <a:blip r:embed="rId7">
              <a:duotone>
                <a:schemeClr val="bg2">
                  <a:shade val="45000"/>
                  <a:satMod val="135000"/>
                </a:schemeClr>
                <a:prstClr val="white"/>
              </a:duotone>
            </a:blip>
            <a:stretch>
              <a:fillRect/>
            </a:stretch>
          </p:blipFill>
          <p:spPr>
            <a:xfrm>
              <a:off x="6485497" y="742814"/>
              <a:ext cx="4979646" cy="5518878"/>
            </a:xfrm>
            <a:prstGeom prst="rect">
              <a:avLst/>
            </a:prstGeom>
          </p:spPr>
        </p:pic>
        <p:sp>
          <p:nvSpPr>
            <p:cNvPr id="52" name="Rectangle 52"/>
            <p:cNvSpPr/>
            <p:nvPr/>
          </p:nvSpPr>
          <p:spPr bwMode="auto">
            <a:xfrm>
              <a:off x="8168418" y="4019110"/>
              <a:ext cx="1594498" cy="2181881"/>
            </a:xfrm>
            <a:prstGeom prst="rect">
              <a:avLst/>
            </a:prstGeom>
            <a:solidFill>
              <a:srgbClr val="F7F7F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72" fontAlgn="base">
                <a:spcBef>
                  <a:spcPct val="0"/>
                </a:spcBef>
                <a:spcAft>
                  <a:spcPct val="0"/>
                </a:spcAft>
              </a:pPr>
              <a:endParaRPr lang="en-US" sz="1471" dirty="0">
                <a:gradFill>
                  <a:gsLst>
                    <a:gs pos="0">
                      <a:srgbClr val="FFFFFF"/>
                    </a:gs>
                    <a:gs pos="100000">
                      <a:srgbClr val="FFFFFF"/>
                    </a:gs>
                  </a:gsLst>
                  <a:lin ang="5400000" scaled="0"/>
                </a:gradFill>
                <a:latin typeface="Segoe UI"/>
              </a:endParaRPr>
            </a:p>
          </p:txBody>
        </p:sp>
      </p:grpSp>
      <p:pic>
        <p:nvPicPr>
          <p:cNvPr id="53" name="Picture 43"/>
          <p:cNvPicPr>
            <a:picLocks noChangeAspect="1"/>
          </p:cNvPicPr>
          <p:nvPr/>
        </p:nvPicPr>
        <p:blipFill>
          <a:blip r:embed="rId9"/>
          <a:stretch>
            <a:fillRect/>
          </a:stretch>
        </p:blipFill>
        <p:spPr>
          <a:xfrm>
            <a:off x="3812859" y="3925245"/>
            <a:ext cx="1083396" cy="1335348"/>
          </a:xfrm>
          <a:prstGeom prst="rect">
            <a:avLst/>
          </a:prstGeom>
        </p:spPr>
      </p:pic>
      <p:pic>
        <p:nvPicPr>
          <p:cNvPr id="54" name="Picture 17"/>
          <p:cNvPicPr>
            <a:picLocks noChangeAspect="1"/>
          </p:cNvPicPr>
          <p:nvPr/>
        </p:nvPicPr>
        <p:blipFill rotWithShape="1">
          <a:blip r:embed="rId10"/>
          <a:srcRect r="9081"/>
          <a:stretch/>
        </p:blipFill>
        <p:spPr>
          <a:xfrm>
            <a:off x="4310317" y="4849191"/>
            <a:ext cx="585797" cy="574272"/>
          </a:xfrm>
          <a:prstGeom prst="rect">
            <a:avLst/>
          </a:prstGeom>
        </p:spPr>
      </p:pic>
      <p:pic>
        <p:nvPicPr>
          <p:cNvPr id="55" name="Picture 93"/>
          <p:cNvPicPr>
            <a:picLocks noChangeAspect="1"/>
          </p:cNvPicPr>
          <p:nvPr/>
        </p:nvPicPr>
        <p:blipFill>
          <a:blip r:embed="rId11"/>
          <a:stretch>
            <a:fillRect/>
          </a:stretch>
        </p:blipFill>
        <p:spPr>
          <a:xfrm>
            <a:off x="3626940" y="4842128"/>
            <a:ext cx="672318" cy="672318"/>
          </a:xfrm>
          <a:prstGeom prst="rect">
            <a:avLst/>
          </a:prstGeom>
          <a:effectLst>
            <a:outerShdw blurRad="63500" sx="102000" sy="102000" algn="ctr" rotWithShape="0">
              <a:prstClr val="black">
                <a:alpha val="40000"/>
              </a:prstClr>
            </a:outerShdw>
          </a:effectLst>
        </p:spPr>
      </p:pic>
      <p:pic>
        <p:nvPicPr>
          <p:cNvPr id="56" name="Picture 101"/>
          <p:cNvPicPr>
            <a:picLocks noChangeAspect="1"/>
          </p:cNvPicPr>
          <p:nvPr/>
        </p:nvPicPr>
        <p:blipFill>
          <a:blip r:embed="rId12"/>
          <a:stretch>
            <a:fillRect/>
          </a:stretch>
        </p:blipFill>
        <p:spPr>
          <a:xfrm>
            <a:off x="3620054" y="4854808"/>
            <a:ext cx="672318" cy="672318"/>
          </a:xfrm>
          <a:prstGeom prst="rect">
            <a:avLst/>
          </a:prstGeom>
          <a:effectLst>
            <a:outerShdw blurRad="63500" sx="102000" sy="102000" algn="ctr" rotWithShape="0">
              <a:prstClr val="black">
                <a:alpha val="40000"/>
              </a:prstClr>
            </a:outerShdw>
          </a:effectLst>
        </p:spPr>
      </p:pic>
      <p:pic>
        <p:nvPicPr>
          <p:cNvPr id="57" name="Picture 55"/>
          <p:cNvPicPr>
            <a:picLocks noChangeAspect="1"/>
          </p:cNvPicPr>
          <p:nvPr/>
        </p:nvPicPr>
        <p:blipFill>
          <a:blip r:embed="rId12"/>
          <a:stretch>
            <a:fillRect/>
          </a:stretch>
        </p:blipFill>
        <p:spPr>
          <a:xfrm>
            <a:off x="4250712" y="5552439"/>
            <a:ext cx="201696" cy="201696"/>
          </a:xfrm>
          <a:prstGeom prst="rect">
            <a:avLst/>
          </a:prstGeom>
          <a:effectLst>
            <a:outerShdw blurRad="63500" sx="102000" sy="102000" algn="ctr" rotWithShape="0">
              <a:prstClr val="black">
                <a:alpha val="40000"/>
              </a:prstClr>
            </a:outerShdw>
          </a:effectLst>
        </p:spPr>
      </p:pic>
      <p:pic>
        <p:nvPicPr>
          <p:cNvPr id="58" name="Picture 56"/>
          <p:cNvPicPr>
            <a:picLocks noChangeAspect="1"/>
          </p:cNvPicPr>
          <p:nvPr/>
        </p:nvPicPr>
        <p:blipFill>
          <a:blip r:embed="rId11"/>
          <a:stretch>
            <a:fillRect/>
          </a:stretch>
        </p:blipFill>
        <p:spPr>
          <a:xfrm>
            <a:off x="4001832" y="5552439"/>
            <a:ext cx="201696" cy="201696"/>
          </a:xfrm>
          <a:prstGeom prst="rect">
            <a:avLst/>
          </a:prstGeom>
          <a:effectLst>
            <a:outerShdw blurRad="63500" sx="102000" sy="102000" algn="ctr" rotWithShape="0">
              <a:prstClr val="black">
                <a:alpha val="40000"/>
              </a:prstClr>
            </a:outerShdw>
          </a:effectLst>
        </p:spPr>
      </p:pic>
      <p:pic>
        <p:nvPicPr>
          <p:cNvPr id="59" name="Picture 62"/>
          <p:cNvPicPr>
            <a:picLocks noChangeAspect="1"/>
          </p:cNvPicPr>
          <p:nvPr/>
        </p:nvPicPr>
        <p:blipFill>
          <a:blip r:embed="rId13"/>
          <a:stretch>
            <a:fillRect/>
          </a:stretch>
        </p:blipFill>
        <p:spPr>
          <a:xfrm>
            <a:off x="4499593" y="5545734"/>
            <a:ext cx="201696" cy="201696"/>
          </a:xfrm>
          <a:prstGeom prst="rect">
            <a:avLst/>
          </a:prstGeom>
          <a:effectLst>
            <a:outerShdw blurRad="63500" sx="102000" sy="102000" algn="ctr" rotWithShape="0">
              <a:prstClr val="black">
                <a:alpha val="40000"/>
              </a:prstClr>
            </a:outerShdw>
          </a:effectLst>
        </p:spPr>
      </p:pic>
      <p:pic>
        <p:nvPicPr>
          <p:cNvPr id="60" name="Picture 42"/>
          <p:cNvPicPr>
            <a:picLocks noChangeAspect="1"/>
          </p:cNvPicPr>
          <p:nvPr/>
        </p:nvPicPr>
        <p:blipFill>
          <a:blip r:embed="rId13"/>
          <a:stretch>
            <a:fillRect/>
          </a:stretch>
        </p:blipFill>
        <p:spPr>
          <a:xfrm>
            <a:off x="3613920" y="4851748"/>
            <a:ext cx="672318" cy="672318"/>
          </a:xfrm>
          <a:prstGeom prst="rect">
            <a:avLst/>
          </a:prstGeom>
          <a:effectLst>
            <a:outerShdw blurRad="63500" sx="102000" sy="102000" algn="ctr" rotWithShape="0">
              <a:prstClr val="black">
                <a:alpha val="40000"/>
              </a:prstClr>
            </a:outerShdw>
          </a:effectLst>
        </p:spPr>
      </p:pic>
      <p:pic>
        <p:nvPicPr>
          <p:cNvPr id="61" name="Picture 3"/>
          <p:cNvPicPr>
            <a:picLocks noChangeAspect="1"/>
          </p:cNvPicPr>
          <p:nvPr/>
        </p:nvPicPr>
        <p:blipFill rotWithShape="1">
          <a:blip r:embed="rId14">
            <a:extLst>
              <a:ext uri="{28A0092B-C50C-407E-A947-70E740481C1C}">
                <a14:useLocalDpi xmlns:a14="http://schemas.microsoft.com/office/drawing/2010/main" val="0"/>
              </a:ext>
            </a:extLst>
          </a:blip>
          <a:srcRect l="76395" t="3154" r="981" b="34660"/>
          <a:stretch/>
        </p:blipFill>
        <p:spPr>
          <a:xfrm>
            <a:off x="4910077" y="1454394"/>
            <a:ext cx="1310947" cy="4157296"/>
          </a:xfrm>
          <a:prstGeom prst="rect">
            <a:avLst/>
          </a:prstGeom>
        </p:spPr>
      </p:pic>
      <p:pic>
        <p:nvPicPr>
          <p:cNvPr id="62" name="Picture 11"/>
          <p:cNvPicPr>
            <a:picLocks noChangeAspect="1"/>
          </p:cNvPicPr>
          <p:nvPr/>
        </p:nvPicPr>
        <p:blipFill>
          <a:blip r:embed="rId15"/>
          <a:stretch>
            <a:fillRect/>
          </a:stretch>
        </p:blipFill>
        <p:spPr>
          <a:xfrm>
            <a:off x="977837" y="2712933"/>
            <a:ext cx="350166" cy="350166"/>
          </a:xfrm>
          <a:prstGeom prst="rect">
            <a:avLst/>
          </a:prstGeom>
        </p:spPr>
      </p:pic>
      <p:pic>
        <p:nvPicPr>
          <p:cNvPr id="63" name="Picture 1"/>
          <p:cNvPicPr>
            <a:picLocks noChangeAspect="1"/>
          </p:cNvPicPr>
          <p:nvPr/>
        </p:nvPicPr>
        <p:blipFill rotWithShape="1">
          <a:blip r:embed="rId16"/>
          <a:srcRect r="34658"/>
          <a:stretch/>
        </p:blipFill>
        <p:spPr>
          <a:xfrm>
            <a:off x="321691" y="3328105"/>
            <a:ext cx="1848325" cy="1593739"/>
          </a:xfrm>
          <a:prstGeom prst="rect">
            <a:avLst/>
          </a:prstGeom>
        </p:spPr>
      </p:pic>
      <p:sp>
        <p:nvSpPr>
          <p:cNvPr id="64" name="CuadroTexto 63"/>
          <p:cNvSpPr txBox="1"/>
          <p:nvPr/>
        </p:nvSpPr>
        <p:spPr>
          <a:xfrm>
            <a:off x="1516838" y="5089833"/>
            <a:ext cx="747384"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s-ES" dirty="0" err="1" smtClean="0"/>
              <a:t>Praise</a:t>
            </a:r>
            <a:endParaRPr lang="en-US" dirty="0"/>
          </a:p>
        </p:txBody>
      </p:sp>
      <p:grpSp>
        <p:nvGrpSpPr>
          <p:cNvPr id="77" name="Grupo 76"/>
          <p:cNvGrpSpPr/>
          <p:nvPr/>
        </p:nvGrpSpPr>
        <p:grpSpPr>
          <a:xfrm>
            <a:off x="6239850" y="1644819"/>
            <a:ext cx="6004488" cy="3764346"/>
            <a:chOff x="6239850" y="1644819"/>
            <a:chExt cx="6004488" cy="3764346"/>
          </a:xfrm>
        </p:grpSpPr>
        <p:grpSp>
          <p:nvGrpSpPr>
            <p:cNvPr id="71" name="Group 12"/>
            <p:cNvGrpSpPr/>
            <p:nvPr/>
          </p:nvGrpSpPr>
          <p:grpSpPr>
            <a:xfrm>
              <a:off x="6239850" y="1644819"/>
              <a:ext cx="6004488" cy="3764346"/>
              <a:chOff x="3533582" y="1652153"/>
              <a:chExt cx="5862738" cy="3744270"/>
            </a:xfrm>
          </p:grpSpPr>
          <p:pic>
            <p:nvPicPr>
              <p:cNvPr id="72" name="Picture 13"/>
              <p:cNvPicPr>
                <a:picLocks noChangeAspect="1"/>
              </p:cNvPicPr>
              <p:nvPr/>
            </p:nvPicPr>
            <p:blipFill>
              <a:blip r:embed="rId17"/>
              <a:stretch>
                <a:fillRect/>
              </a:stretch>
            </p:blipFill>
            <p:spPr>
              <a:xfrm>
                <a:off x="3533582" y="1652153"/>
                <a:ext cx="5862738" cy="3744270"/>
              </a:xfrm>
              <a:prstGeom prst="rect">
                <a:avLst/>
              </a:prstGeom>
            </p:spPr>
          </p:pic>
          <p:pic>
            <p:nvPicPr>
              <p:cNvPr id="73" name="Picture 14"/>
              <p:cNvPicPr>
                <a:picLocks noChangeAspect="1"/>
              </p:cNvPicPr>
              <p:nvPr/>
            </p:nvPicPr>
            <p:blipFill>
              <a:blip r:embed="rId18"/>
              <a:stretch>
                <a:fillRect/>
              </a:stretch>
            </p:blipFill>
            <p:spPr>
              <a:xfrm>
                <a:off x="3896123" y="1980459"/>
                <a:ext cx="5081622" cy="2944831"/>
              </a:xfrm>
              <a:prstGeom prst="rect">
                <a:avLst/>
              </a:prstGeom>
            </p:spPr>
          </p:pic>
        </p:grpSp>
        <p:pic>
          <p:nvPicPr>
            <p:cNvPr id="74" name="Picture 19"/>
            <p:cNvPicPr>
              <a:picLocks noChangeAspect="1"/>
            </p:cNvPicPr>
            <p:nvPr/>
          </p:nvPicPr>
          <p:blipFill>
            <a:blip r:embed="rId19"/>
            <a:stretch>
              <a:fillRect/>
            </a:stretch>
          </p:blipFill>
          <p:spPr>
            <a:xfrm>
              <a:off x="6579411" y="1970072"/>
              <a:ext cx="5248456" cy="2965434"/>
            </a:xfrm>
            <a:prstGeom prst="rect">
              <a:avLst/>
            </a:prstGeom>
          </p:spPr>
        </p:pic>
      </p:grpSp>
      <p:sp>
        <p:nvSpPr>
          <p:cNvPr id="78" name="CuadroTexto 77"/>
          <p:cNvSpPr txBox="1"/>
          <p:nvPr/>
        </p:nvSpPr>
        <p:spPr>
          <a:xfrm>
            <a:off x="7937474" y="5503883"/>
            <a:ext cx="2609240"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s-ES" dirty="0" smtClean="0"/>
              <a:t>Página de Grupo en Delve</a:t>
            </a:r>
            <a:endParaRPr lang="en-US" dirty="0"/>
          </a:p>
        </p:txBody>
      </p:sp>
    </p:spTree>
    <p:extLst>
      <p:ext uri="{BB962C8B-B14F-4D97-AF65-F5344CB8AC3E}">
        <p14:creationId xmlns:p14="http://schemas.microsoft.com/office/powerpoint/2010/main" val="2653474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par>
                                <p:cTn id="8" presetID="1" presetClass="entr" presetSubtype="0" fill="hold" nodeType="withEffect">
                                  <p:stCondLst>
                                    <p:cond delay="0"/>
                                  </p:stCondLst>
                                  <p:childTnLst>
                                    <p:set>
                                      <p:cBhvr>
                                        <p:cTn id="9" dur="1" fill="hold">
                                          <p:stCondLst>
                                            <p:cond delay="0"/>
                                          </p:stCondLst>
                                        </p:cTn>
                                        <p:tgtEl>
                                          <p:spTgt spid="62"/>
                                        </p:tgtEl>
                                        <p:attrNameLst>
                                          <p:attrName>style.visibility</p:attrName>
                                        </p:attrNameLst>
                                      </p:cBhvr>
                                      <p:to>
                                        <p:strVal val="visible"/>
                                      </p:to>
                                    </p:set>
                                  </p:childTnLst>
                                </p:cTn>
                              </p:par>
                            </p:childTnLst>
                          </p:cTn>
                        </p:par>
                        <p:par>
                          <p:cTn id="10" fill="hold">
                            <p:stCondLst>
                              <p:cond delay="500"/>
                            </p:stCondLst>
                            <p:childTnLst>
                              <p:par>
                                <p:cTn id="11" presetID="22" presetClass="entr" presetSubtype="2" fill="hold" nodeType="afterEffect">
                                  <p:stCondLst>
                                    <p:cond delay="500"/>
                                  </p:stCondLst>
                                  <p:childTnLst>
                                    <p:set>
                                      <p:cBhvr>
                                        <p:cTn id="12" dur="1" fill="hold">
                                          <p:stCondLst>
                                            <p:cond delay="0"/>
                                          </p:stCondLst>
                                        </p:cTn>
                                        <p:tgtEl>
                                          <p:spTgt spid="61"/>
                                        </p:tgtEl>
                                        <p:attrNameLst>
                                          <p:attrName>style.visibility</p:attrName>
                                        </p:attrNameLst>
                                      </p:cBhvr>
                                      <p:to>
                                        <p:strVal val="visible"/>
                                      </p:to>
                                    </p:set>
                                    <p:animEffect transition="in" filter="wipe(right)">
                                      <p:cBhvr>
                                        <p:cTn id="13" dur="500"/>
                                        <p:tgtEl>
                                          <p:spTgt spid="61"/>
                                        </p:tgtEl>
                                      </p:cBhvr>
                                    </p:animEffect>
                                  </p:childTnLst>
                                </p:cTn>
                              </p:par>
                              <p:par>
                                <p:cTn id="14" presetID="1" presetClass="entr" presetSubtype="0" fill="hold" nodeType="withEffect">
                                  <p:stCondLst>
                                    <p:cond delay="0"/>
                                  </p:stCondLst>
                                  <p:childTnLst>
                                    <p:set>
                                      <p:cBhvr>
                                        <p:cTn id="15" dur="1" fill="hold">
                                          <p:stCondLst>
                                            <p:cond delay="0"/>
                                          </p:stCondLst>
                                        </p:cTn>
                                        <p:tgtEl>
                                          <p:spTgt spid="5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500"/>
                                  </p:stCondLst>
                                  <p:childTnLst>
                                    <p:animEffect transition="out" filter="fade">
                                      <p:cBhvr>
                                        <p:cTn id="19" dur="500"/>
                                        <p:tgtEl>
                                          <p:spTgt spid="61"/>
                                        </p:tgtEl>
                                      </p:cBhvr>
                                    </p:animEffect>
                                    <p:set>
                                      <p:cBhvr>
                                        <p:cTn id="20" dur="1" fill="hold">
                                          <p:stCondLst>
                                            <p:cond delay="499"/>
                                          </p:stCondLst>
                                        </p:cTn>
                                        <p:tgtEl>
                                          <p:spTgt spid="61"/>
                                        </p:tgtEl>
                                        <p:attrNameLst>
                                          <p:attrName>style.visibility</p:attrName>
                                        </p:attrNameLst>
                                      </p:cBhvr>
                                      <p:to>
                                        <p:strVal val="hidden"/>
                                      </p:to>
                                    </p:set>
                                  </p:childTnLst>
                                </p:cTn>
                              </p:par>
                            </p:childTnLst>
                          </p:cTn>
                        </p:par>
                        <p:par>
                          <p:cTn id="21" fill="hold">
                            <p:stCondLst>
                              <p:cond delay="1000"/>
                            </p:stCondLst>
                            <p:childTnLst>
                              <p:par>
                                <p:cTn id="22" presetID="1" presetClass="entr" presetSubtype="0" fill="hold" grpId="0" nodeType="afterEffect">
                                  <p:stCondLst>
                                    <p:cond delay="0"/>
                                  </p:stCondLst>
                                  <p:childTnLst>
                                    <p:set>
                                      <p:cBhvr>
                                        <p:cTn id="23" dur="1" fill="hold">
                                          <p:stCondLst>
                                            <p:cond delay="0"/>
                                          </p:stCondLst>
                                        </p:cTn>
                                        <p:tgtEl>
                                          <p:spTgt spid="30"/>
                                        </p:tgtEl>
                                        <p:attrNameLst>
                                          <p:attrName>style.visibility</p:attrName>
                                        </p:attrNameLst>
                                      </p:cBhvr>
                                      <p:to>
                                        <p:strVal val="visible"/>
                                      </p:to>
                                    </p:set>
                                  </p:childTnLst>
                                </p:cTn>
                              </p:par>
                              <p:par>
                                <p:cTn id="24" presetID="10" presetClass="exit" presetSubtype="0" fill="hold" nodeType="withEffect">
                                  <p:stCondLst>
                                    <p:cond delay="0"/>
                                  </p:stCondLst>
                                  <p:childTnLst>
                                    <p:animEffect transition="out" filter="fade">
                                      <p:cBhvr>
                                        <p:cTn id="25" dur="500"/>
                                        <p:tgtEl>
                                          <p:spTgt spid="49"/>
                                        </p:tgtEl>
                                      </p:cBhvr>
                                    </p:animEffect>
                                    <p:set>
                                      <p:cBhvr>
                                        <p:cTn id="26" dur="1" fill="hold">
                                          <p:stCondLst>
                                            <p:cond delay="499"/>
                                          </p:stCondLst>
                                        </p:cTn>
                                        <p:tgtEl>
                                          <p:spTgt spid="49"/>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500"/>
                                        <p:tgtEl>
                                          <p:spTgt spid="44"/>
                                        </p:tgtEl>
                                      </p:cBhvr>
                                    </p:animEffect>
                                  </p:childTnLst>
                                </p:cTn>
                              </p:par>
                              <p:par>
                                <p:cTn id="38" presetID="10" presetClass="entr" presetSubtype="0" fill="hold" nodeType="with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500"/>
                                        <p:tgtEl>
                                          <p:spTgt spid="42"/>
                                        </p:tgtEl>
                                      </p:cBhvr>
                                    </p:animEffect>
                                  </p:childTnLst>
                                </p:cTn>
                              </p:par>
                            </p:childTnLst>
                          </p:cTn>
                        </p:par>
                        <p:par>
                          <p:cTn id="41" fill="hold">
                            <p:stCondLst>
                              <p:cond delay="1000"/>
                            </p:stCondLst>
                            <p:childTnLst>
                              <p:par>
                                <p:cTn id="42" presetID="64" presetClass="path" presetSubtype="0" accel="50000" decel="50000" fill="hold" nodeType="afterEffect">
                                  <p:stCondLst>
                                    <p:cond delay="0"/>
                                  </p:stCondLst>
                                  <p:childTnLst>
                                    <p:animMotion origin="layout" path="M 1.25E-6 -4.44444E-6 L -0.00065 -0.15856 " pathEditMode="relative" rAng="0" ptsTypes="AA">
                                      <p:cBhvr>
                                        <p:cTn id="43" dur="2000" fill="hold"/>
                                        <p:tgtEl>
                                          <p:spTgt spid="44"/>
                                        </p:tgtEl>
                                        <p:attrNameLst>
                                          <p:attrName>ppt_x</p:attrName>
                                          <p:attrName>ppt_y</p:attrName>
                                        </p:attrNameLst>
                                      </p:cBhvr>
                                      <p:rCtr x="-39" y="-7940"/>
                                    </p:animMotion>
                                  </p:childTnLst>
                                </p:cTn>
                              </p:par>
                              <p:par>
                                <p:cTn id="44" presetID="64" presetClass="path" presetSubtype="0" accel="50000" decel="50000" fill="hold" nodeType="withEffect">
                                  <p:stCondLst>
                                    <p:cond delay="0"/>
                                  </p:stCondLst>
                                  <p:childTnLst>
                                    <p:animMotion origin="layout" path="M 6.25E-7 2.59259E-6 L 0.12135 -0.15857 " pathEditMode="relative" rAng="0" ptsTypes="AA">
                                      <p:cBhvr>
                                        <p:cTn id="45" dur="2000" fill="hold"/>
                                        <p:tgtEl>
                                          <p:spTgt spid="42"/>
                                        </p:tgtEl>
                                        <p:attrNameLst>
                                          <p:attrName>ppt_x</p:attrName>
                                          <p:attrName>ppt_y</p:attrName>
                                        </p:attrNameLst>
                                      </p:cBhvr>
                                      <p:rCtr x="6068" y="-7940"/>
                                    </p:animMotion>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63"/>
                                        </p:tgtEl>
                                        <p:attrNameLst>
                                          <p:attrName>style.visibility</p:attrName>
                                        </p:attrNameLst>
                                      </p:cBhvr>
                                      <p:to>
                                        <p:strVal val="visible"/>
                                      </p:to>
                                    </p:set>
                                    <p:animEffect transition="in" filter="fade">
                                      <p:cBhvr>
                                        <p:cTn id="50" dur="500"/>
                                        <p:tgtEl>
                                          <p:spTgt spid="6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5"/>
                                        </p:tgtEl>
                                        <p:attrNameLst>
                                          <p:attrName>style.visibility</p:attrName>
                                        </p:attrNameLst>
                                      </p:cBhvr>
                                      <p:to>
                                        <p:strVal val="visible"/>
                                      </p:to>
                                    </p:set>
                                    <p:animEffect transition="in" filter="fade">
                                      <p:cBhvr>
                                        <p:cTn id="55" dur="500"/>
                                        <p:tgtEl>
                                          <p:spTgt spid="55"/>
                                        </p:tgtEl>
                                      </p:cBhvr>
                                    </p:animEffect>
                                  </p:childTnLst>
                                </p:cTn>
                              </p:par>
                              <p:par>
                                <p:cTn id="56" presetID="10" presetClass="entr" presetSubtype="0" fill="hold" nodeType="withEffect">
                                  <p:stCondLst>
                                    <p:cond delay="0"/>
                                  </p:stCondLst>
                                  <p:childTnLst>
                                    <p:set>
                                      <p:cBhvr>
                                        <p:cTn id="57" dur="1" fill="hold">
                                          <p:stCondLst>
                                            <p:cond delay="0"/>
                                          </p:stCondLst>
                                        </p:cTn>
                                        <p:tgtEl>
                                          <p:spTgt spid="54"/>
                                        </p:tgtEl>
                                        <p:attrNameLst>
                                          <p:attrName>style.visibility</p:attrName>
                                        </p:attrNameLst>
                                      </p:cBhvr>
                                      <p:to>
                                        <p:strVal val="visible"/>
                                      </p:to>
                                    </p:set>
                                    <p:animEffect transition="in" filter="fade">
                                      <p:cBhvr>
                                        <p:cTn id="58" dur="500"/>
                                        <p:tgtEl>
                                          <p:spTgt spid="54"/>
                                        </p:tgtEl>
                                      </p:cBhvr>
                                    </p:animEffect>
                                  </p:childTnLst>
                                </p:cTn>
                              </p:par>
                            </p:childTnLst>
                          </p:cTn>
                        </p:par>
                        <p:par>
                          <p:cTn id="59" fill="hold">
                            <p:stCondLst>
                              <p:cond delay="500"/>
                            </p:stCondLst>
                            <p:childTnLst>
                              <p:par>
                                <p:cTn id="60" presetID="53" presetClass="exit" presetSubtype="32" fill="hold" nodeType="afterEffect">
                                  <p:stCondLst>
                                    <p:cond delay="0"/>
                                  </p:stCondLst>
                                  <p:childTnLst>
                                    <p:anim calcmode="lin" valueType="num">
                                      <p:cBhvr>
                                        <p:cTn id="61" dur="500"/>
                                        <p:tgtEl>
                                          <p:spTgt spid="54"/>
                                        </p:tgtEl>
                                        <p:attrNameLst>
                                          <p:attrName>ppt_w</p:attrName>
                                        </p:attrNameLst>
                                      </p:cBhvr>
                                      <p:tavLst>
                                        <p:tav tm="0">
                                          <p:val>
                                            <p:strVal val="ppt_w"/>
                                          </p:val>
                                        </p:tav>
                                        <p:tav tm="100000">
                                          <p:val>
                                            <p:fltVal val="0"/>
                                          </p:val>
                                        </p:tav>
                                      </p:tavLst>
                                    </p:anim>
                                    <p:anim calcmode="lin" valueType="num">
                                      <p:cBhvr>
                                        <p:cTn id="62" dur="500"/>
                                        <p:tgtEl>
                                          <p:spTgt spid="54"/>
                                        </p:tgtEl>
                                        <p:attrNameLst>
                                          <p:attrName>ppt_h</p:attrName>
                                        </p:attrNameLst>
                                      </p:cBhvr>
                                      <p:tavLst>
                                        <p:tav tm="0">
                                          <p:val>
                                            <p:strVal val="ppt_h"/>
                                          </p:val>
                                        </p:tav>
                                        <p:tav tm="100000">
                                          <p:val>
                                            <p:fltVal val="0"/>
                                          </p:val>
                                        </p:tav>
                                      </p:tavLst>
                                    </p:anim>
                                    <p:animEffect transition="out" filter="fade">
                                      <p:cBhvr>
                                        <p:cTn id="63" dur="500"/>
                                        <p:tgtEl>
                                          <p:spTgt spid="54"/>
                                        </p:tgtEl>
                                      </p:cBhvr>
                                    </p:animEffect>
                                    <p:set>
                                      <p:cBhvr>
                                        <p:cTn id="64" dur="1" fill="hold">
                                          <p:stCondLst>
                                            <p:cond delay="499"/>
                                          </p:stCondLst>
                                        </p:cTn>
                                        <p:tgtEl>
                                          <p:spTgt spid="54"/>
                                        </p:tgtEl>
                                        <p:attrNameLst>
                                          <p:attrName>style.visibility</p:attrName>
                                        </p:attrNameLst>
                                      </p:cBhvr>
                                      <p:to>
                                        <p:strVal val="hidden"/>
                                      </p:to>
                                    </p:set>
                                  </p:childTnLst>
                                </p:cTn>
                              </p:par>
                            </p:childTnLst>
                          </p:cTn>
                        </p:par>
                        <p:par>
                          <p:cTn id="65" fill="hold">
                            <p:stCondLst>
                              <p:cond delay="1000"/>
                            </p:stCondLst>
                            <p:childTnLst>
                              <p:par>
                                <p:cTn id="66" presetID="1" presetClass="exit" presetSubtype="0" fill="hold" nodeType="afterEffect">
                                  <p:stCondLst>
                                    <p:cond delay="0"/>
                                  </p:stCondLst>
                                  <p:childTnLst>
                                    <p:set>
                                      <p:cBhvr>
                                        <p:cTn id="67" dur="1" fill="hold">
                                          <p:stCondLst>
                                            <p:cond delay="0"/>
                                          </p:stCondLst>
                                        </p:cTn>
                                        <p:tgtEl>
                                          <p:spTgt spid="55"/>
                                        </p:tgtEl>
                                        <p:attrNameLst>
                                          <p:attrName>style.visibility</p:attrName>
                                        </p:attrNameLst>
                                      </p:cBhvr>
                                      <p:to>
                                        <p:strVal val="hidden"/>
                                      </p:to>
                                    </p:set>
                                  </p:childTnLst>
                                </p:cTn>
                              </p:par>
                            </p:childTnLst>
                          </p:cTn>
                        </p:par>
                        <p:par>
                          <p:cTn id="68" fill="hold">
                            <p:stCondLst>
                              <p:cond delay="1000"/>
                            </p:stCondLst>
                            <p:childTnLst>
                              <p:par>
                                <p:cTn id="69" presetID="10" presetClass="entr" presetSubtype="0" fill="hold" nodeType="after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childTnLst>
                          </p:cTn>
                        </p:par>
                        <p:par>
                          <p:cTn id="72" fill="hold">
                            <p:stCondLst>
                              <p:cond delay="1500"/>
                            </p:stCondLst>
                            <p:childTnLst>
                              <p:par>
                                <p:cTn id="73" presetID="1" presetClass="entr" presetSubtype="0" fill="hold" nodeType="afterEffect">
                                  <p:stCondLst>
                                    <p:cond delay="0"/>
                                  </p:stCondLst>
                                  <p:childTnLst>
                                    <p:set>
                                      <p:cBhvr>
                                        <p:cTn id="74" dur="1" fill="hold">
                                          <p:stCondLst>
                                            <p:cond delay="0"/>
                                          </p:stCondLst>
                                        </p:cTn>
                                        <p:tgtEl>
                                          <p:spTgt spid="56"/>
                                        </p:tgtEl>
                                        <p:attrNameLst>
                                          <p:attrName>style.visibility</p:attrName>
                                        </p:attrNameLst>
                                      </p:cBhvr>
                                      <p:to>
                                        <p:strVal val="visible"/>
                                      </p:to>
                                    </p:set>
                                  </p:childTnLst>
                                </p:cTn>
                              </p:par>
                            </p:childTnLst>
                          </p:cTn>
                        </p:par>
                        <p:par>
                          <p:cTn id="75" fill="hold">
                            <p:stCondLst>
                              <p:cond delay="1500"/>
                            </p:stCondLst>
                            <p:childTnLst>
                              <p:par>
                                <p:cTn id="76" presetID="10" presetClass="entr" presetSubtype="0" fill="hold" nodeType="afterEffect">
                                  <p:stCondLst>
                                    <p:cond delay="0"/>
                                  </p:stCondLst>
                                  <p:childTnLst>
                                    <p:set>
                                      <p:cBhvr>
                                        <p:cTn id="77" dur="1" fill="hold">
                                          <p:stCondLst>
                                            <p:cond delay="0"/>
                                          </p:stCondLst>
                                        </p:cTn>
                                        <p:tgtEl>
                                          <p:spTgt spid="54"/>
                                        </p:tgtEl>
                                        <p:attrNameLst>
                                          <p:attrName>style.visibility</p:attrName>
                                        </p:attrNameLst>
                                      </p:cBhvr>
                                      <p:to>
                                        <p:strVal val="visible"/>
                                      </p:to>
                                    </p:set>
                                    <p:animEffect transition="in" filter="fade">
                                      <p:cBhvr>
                                        <p:cTn id="78" dur="500"/>
                                        <p:tgtEl>
                                          <p:spTgt spid="54"/>
                                        </p:tgtEl>
                                      </p:cBhvr>
                                    </p:animEffect>
                                  </p:childTnLst>
                                </p:cTn>
                              </p:par>
                            </p:childTnLst>
                          </p:cTn>
                        </p:par>
                        <p:par>
                          <p:cTn id="79" fill="hold">
                            <p:stCondLst>
                              <p:cond delay="2000"/>
                            </p:stCondLst>
                            <p:childTnLst>
                              <p:par>
                                <p:cTn id="80" presetID="53" presetClass="exit" presetSubtype="32" fill="hold" nodeType="afterEffect">
                                  <p:stCondLst>
                                    <p:cond delay="0"/>
                                  </p:stCondLst>
                                  <p:childTnLst>
                                    <p:anim calcmode="lin" valueType="num">
                                      <p:cBhvr>
                                        <p:cTn id="81" dur="500"/>
                                        <p:tgtEl>
                                          <p:spTgt spid="54"/>
                                        </p:tgtEl>
                                        <p:attrNameLst>
                                          <p:attrName>ppt_w</p:attrName>
                                        </p:attrNameLst>
                                      </p:cBhvr>
                                      <p:tavLst>
                                        <p:tav tm="0">
                                          <p:val>
                                            <p:strVal val="ppt_w"/>
                                          </p:val>
                                        </p:tav>
                                        <p:tav tm="100000">
                                          <p:val>
                                            <p:fltVal val="0"/>
                                          </p:val>
                                        </p:tav>
                                      </p:tavLst>
                                    </p:anim>
                                    <p:anim calcmode="lin" valueType="num">
                                      <p:cBhvr>
                                        <p:cTn id="82" dur="500"/>
                                        <p:tgtEl>
                                          <p:spTgt spid="54"/>
                                        </p:tgtEl>
                                        <p:attrNameLst>
                                          <p:attrName>ppt_h</p:attrName>
                                        </p:attrNameLst>
                                      </p:cBhvr>
                                      <p:tavLst>
                                        <p:tav tm="0">
                                          <p:val>
                                            <p:strVal val="ppt_h"/>
                                          </p:val>
                                        </p:tav>
                                        <p:tav tm="100000">
                                          <p:val>
                                            <p:fltVal val="0"/>
                                          </p:val>
                                        </p:tav>
                                      </p:tavLst>
                                    </p:anim>
                                    <p:animEffect transition="out" filter="fade">
                                      <p:cBhvr>
                                        <p:cTn id="83" dur="500"/>
                                        <p:tgtEl>
                                          <p:spTgt spid="54"/>
                                        </p:tgtEl>
                                      </p:cBhvr>
                                    </p:animEffect>
                                    <p:set>
                                      <p:cBhvr>
                                        <p:cTn id="84" dur="1" fill="hold">
                                          <p:stCondLst>
                                            <p:cond delay="499"/>
                                          </p:stCondLst>
                                        </p:cTn>
                                        <p:tgtEl>
                                          <p:spTgt spid="54"/>
                                        </p:tgtEl>
                                        <p:attrNameLst>
                                          <p:attrName>style.visibility</p:attrName>
                                        </p:attrNameLst>
                                      </p:cBhvr>
                                      <p:to>
                                        <p:strVal val="hidden"/>
                                      </p:to>
                                    </p:set>
                                  </p:childTnLst>
                                </p:cTn>
                              </p:par>
                            </p:childTnLst>
                          </p:cTn>
                        </p:par>
                        <p:par>
                          <p:cTn id="85" fill="hold">
                            <p:stCondLst>
                              <p:cond delay="2500"/>
                            </p:stCondLst>
                            <p:childTnLst>
                              <p:par>
                                <p:cTn id="86" presetID="1" presetClass="exit" presetSubtype="0" fill="hold" nodeType="afterEffect">
                                  <p:stCondLst>
                                    <p:cond delay="0"/>
                                  </p:stCondLst>
                                  <p:childTnLst>
                                    <p:set>
                                      <p:cBhvr>
                                        <p:cTn id="87" dur="1" fill="hold">
                                          <p:stCondLst>
                                            <p:cond delay="0"/>
                                          </p:stCondLst>
                                        </p:cTn>
                                        <p:tgtEl>
                                          <p:spTgt spid="56"/>
                                        </p:tgtEl>
                                        <p:attrNameLst>
                                          <p:attrName>style.visibility</p:attrName>
                                        </p:attrNameLst>
                                      </p:cBhvr>
                                      <p:to>
                                        <p:strVal val="hidden"/>
                                      </p:to>
                                    </p:set>
                                  </p:childTnLst>
                                </p:cTn>
                              </p:par>
                            </p:childTnLst>
                          </p:cTn>
                        </p:par>
                        <p:par>
                          <p:cTn id="88" fill="hold">
                            <p:stCondLst>
                              <p:cond delay="2500"/>
                            </p:stCondLst>
                            <p:childTnLst>
                              <p:par>
                                <p:cTn id="89" presetID="10" presetClass="entr" presetSubtype="0" fill="hold" nodeType="afterEffect">
                                  <p:stCondLst>
                                    <p:cond delay="0"/>
                                  </p:stCondLst>
                                  <p:childTnLst>
                                    <p:set>
                                      <p:cBhvr>
                                        <p:cTn id="90" dur="1" fill="hold">
                                          <p:stCondLst>
                                            <p:cond delay="0"/>
                                          </p:stCondLst>
                                        </p:cTn>
                                        <p:tgtEl>
                                          <p:spTgt spid="57"/>
                                        </p:tgtEl>
                                        <p:attrNameLst>
                                          <p:attrName>style.visibility</p:attrName>
                                        </p:attrNameLst>
                                      </p:cBhvr>
                                      <p:to>
                                        <p:strVal val="visible"/>
                                      </p:to>
                                    </p:set>
                                    <p:animEffect transition="in" filter="fade">
                                      <p:cBhvr>
                                        <p:cTn id="91" dur="500"/>
                                        <p:tgtEl>
                                          <p:spTgt spid="57"/>
                                        </p:tgtEl>
                                      </p:cBhvr>
                                    </p:animEffect>
                                  </p:childTnLst>
                                </p:cTn>
                              </p:par>
                            </p:childTnLst>
                          </p:cTn>
                        </p:par>
                        <p:par>
                          <p:cTn id="92" fill="hold">
                            <p:stCondLst>
                              <p:cond delay="3000"/>
                            </p:stCondLst>
                            <p:childTnLst>
                              <p:par>
                                <p:cTn id="93" presetID="1" presetClass="entr" presetSubtype="0" fill="hold" nodeType="afterEffect">
                                  <p:stCondLst>
                                    <p:cond delay="0"/>
                                  </p:stCondLst>
                                  <p:childTnLst>
                                    <p:set>
                                      <p:cBhvr>
                                        <p:cTn id="94" dur="1" fill="hold">
                                          <p:stCondLst>
                                            <p:cond delay="0"/>
                                          </p:stCondLst>
                                        </p:cTn>
                                        <p:tgtEl>
                                          <p:spTgt spid="60"/>
                                        </p:tgtEl>
                                        <p:attrNameLst>
                                          <p:attrName>style.visibility</p:attrName>
                                        </p:attrNameLst>
                                      </p:cBhvr>
                                      <p:to>
                                        <p:strVal val="visible"/>
                                      </p:to>
                                    </p:set>
                                  </p:childTnLst>
                                </p:cTn>
                              </p:par>
                            </p:childTnLst>
                          </p:cTn>
                        </p:par>
                        <p:par>
                          <p:cTn id="95" fill="hold">
                            <p:stCondLst>
                              <p:cond delay="3000"/>
                            </p:stCondLst>
                            <p:childTnLst>
                              <p:par>
                                <p:cTn id="96" presetID="10" presetClass="entr" presetSubtype="0" fill="hold" nodeType="afterEffect">
                                  <p:stCondLst>
                                    <p:cond delay="0"/>
                                  </p:stCondLst>
                                  <p:childTnLst>
                                    <p:set>
                                      <p:cBhvr>
                                        <p:cTn id="97" dur="1" fill="hold">
                                          <p:stCondLst>
                                            <p:cond delay="0"/>
                                          </p:stCondLst>
                                        </p:cTn>
                                        <p:tgtEl>
                                          <p:spTgt spid="54"/>
                                        </p:tgtEl>
                                        <p:attrNameLst>
                                          <p:attrName>style.visibility</p:attrName>
                                        </p:attrNameLst>
                                      </p:cBhvr>
                                      <p:to>
                                        <p:strVal val="visible"/>
                                      </p:to>
                                    </p:set>
                                    <p:animEffect transition="in" filter="fade">
                                      <p:cBhvr>
                                        <p:cTn id="98" dur="500"/>
                                        <p:tgtEl>
                                          <p:spTgt spid="54"/>
                                        </p:tgtEl>
                                      </p:cBhvr>
                                    </p:animEffect>
                                  </p:childTnLst>
                                </p:cTn>
                              </p:par>
                            </p:childTnLst>
                          </p:cTn>
                        </p:par>
                        <p:par>
                          <p:cTn id="99" fill="hold">
                            <p:stCondLst>
                              <p:cond delay="3500"/>
                            </p:stCondLst>
                            <p:childTnLst>
                              <p:par>
                                <p:cTn id="100" presetID="53" presetClass="exit" presetSubtype="32" fill="hold" nodeType="afterEffect">
                                  <p:stCondLst>
                                    <p:cond delay="0"/>
                                  </p:stCondLst>
                                  <p:childTnLst>
                                    <p:anim calcmode="lin" valueType="num">
                                      <p:cBhvr>
                                        <p:cTn id="101" dur="500"/>
                                        <p:tgtEl>
                                          <p:spTgt spid="54"/>
                                        </p:tgtEl>
                                        <p:attrNameLst>
                                          <p:attrName>ppt_w</p:attrName>
                                        </p:attrNameLst>
                                      </p:cBhvr>
                                      <p:tavLst>
                                        <p:tav tm="0">
                                          <p:val>
                                            <p:strVal val="ppt_w"/>
                                          </p:val>
                                        </p:tav>
                                        <p:tav tm="100000">
                                          <p:val>
                                            <p:fltVal val="0"/>
                                          </p:val>
                                        </p:tav>
                                      </p:tavLst>
                                    </p:anim>
                                    <p:anim calcmode="lin" valueType="num">
                                      <p:cBhvr>
                                        <p:cTn id="102" dur="500"/>
                                        <p:tgtEl>
                                          <p:spTgt spid="54"/>
                                        </p:tgtEl>
                                        <p:attrNameLst>
                                          <p:attrName>ppt_h</p:attrName>
                                        </p:attrNameLst>
                                      </p:cBhvr>
                                      <p:tavLst>
                                        <p:tav tm="0">
                                          <p:val>
                                            <p:strVal val="ppt_h"/>
                                          </p:val>
                                        </p:tav>
                                        <p:tav tm="100000">
                                          <p:val>
                                            <p:fltVal val="0"/>
                                          </p:val>
                                        </p:tav>
                                      </p:tavLst>
                                    </p:anim>
                                    <p:animEffect transition="out" filter="fade">
                                      <p:cBhvr>
                                        <p:cTn id="103" dur="500"/>
                                        <p:tgtEl>
                                          <p:spTgt spid="54"/>
                                        </p:tgtEl>
                                      </p:cBhvr>
                                    </p:animEffect>
                                    <p:set>
                                      <p:cBhvr>
                                        <p:cTn id="104" dur="1" fill="hold">
                                          <p:stCondLst>
                                            <p:cond delay="499"/>
                                          </p:stCondLst>
                                        </p:cTn>
                                        <p:tgtEl>
                                          <p:spTgt spid="54"/>
                                        </p:tgtEl>
                                        <p:attrNameLst>
                                          <p:attrName>style.visibility</p:attrName>
                                        </p:attrNameLst>
                                      </p:cBhvr>
                                      <p:to>
                                        <p:strVal val="hidden"/>
                                      </p:to>
                                    </p:set>
                                  </p:childTnLst>
                                </p:cTn>
                              </p:par>
                            </p:childTnLst>
                          </p:cTn>
                        </p:par>
                        <p:par>
                          <p:cTn id="105" fill="hold">
                            <p:stCondLst>
                              <p:cond delay="4000"/>
                            </p:stCondLst>
                            <p:childTnLst>
                              <p:par>
                                <p:cTn id="106" presetID="1" presetClass="exit" presetSubtype="0" fill="hold" nodeType="afterEffect">
                                  <p:stCondLst>
                                    <p:cond delay="0"/>
                                  </p:stCondLst>
                                  <p:childTnLst>
                                    <p:set>
                                      <p:cBhvr>
                                        <p:cTn id="107" dur="1" fill="hold">
                                          <p:stCondLst>
                                            <p:cond delay="0"/>
                                          </p:stCondLst>
                                        </p:cTn>
                                        <p:tgtEl>
                                          <p:spTgt spid="60"/>
                                        </p:tgtEl>
                                        <p:attrNameLst>
                                          <p:attrName>style.visibility</p:attrName>
                                        </p:attrNameLst>
                                      </p:cBhvr>
                                      <p:to>
                                        <p:strVal val="hidden"/>
                                      </p:to>
                                    </p:set>
                                  </p:childTnLst>
                                </p:cTn>
                              </p:par>
                            </p:childTnLst>
                          </p:cTn>
                        </p:par>
                        <p:par>
                          <p:cTn id="108" fill="hold">
                            <p:stCondLst>
                              <p:cond delay="4000"/>
                            </p:stCondLst>
                            <p:childTnLst>
                              <p:par>
                                <p:cTn id="109" presetID="10" presetClass="entr" presetSubtype="0" fill="hold" nodeType="afterEffect">
                                  <p:stCondLst>
                                    <p:cond delay="0"/>
                                  </p:stCondLst>
                                  <p:childTnLst>
                                    <p:set>
                                      <p:cBhvr>
                                        <p:cTn id="110" dur="1" fill="hold">
                                          <p:stCondLst>
                                            <p:cond delay="0"/>
                                          </p:stCondLst>
                                        </p:cTn>
                                        <p:tgtEl>
                                          <p:spTgt spid="59"/>
                                        </p:tgtEl>
                                        <p:attrNameLst>
                                          <p:attrName>style.visibility</p:attrName>
                                        </p:attrNameLst>
                                      </p:cBhvr>
                                      <p:to>
                                        <p:strVal val="visible"/>
                                      </p:to>
                                    </p:set>
                                    <p:animEffect transition="in" filter="fade">
                                      <p:cBhvr>
                                        <p:cTn id="111" dur="500"/>
                                        <p:tgtEl>
                                          <p:spTgt spid="59"/>
                                        </p:tgtEl>
                                      </p:cBhvr>
                                    </p:animEffect>
                                  </p:childTnLst>
                                </p:cTn>
                              </p:par>
                            </p:childTnLst>
                          </p:cTn>
                        </p:par>
                      </p:childTnLst>
                    </p:cTn>
                  </p:par>
                  <p:par>
                    <p:cTn id="112" fill="hold">
                      <p:stCondLst>
                        <p:cond delay="indefinite"/>
                      </p:stCondLst>
                      <p:childTnLst>
                        <p:par>
                          <p:cTn id="113" fill="hold">
                            <p:stCondLst>
                              <p:cond delay="0"/>
                            </p:stCondLst>
                            <p:childTnLst>
                              <p:par>
                                <p:cTn id="114" presetID="42" presetClass="entr" presetSubtype="0" fill="hold" grpId="0" nodeType="clickEffect">
                                  <p:stCondLst>
                                    <p:cond delay="0"/>
                                  </p:stCondLst>
                                  <p:childTnLst>
                                    <p:set>
                                      <p:cBhvr>
                                        <p:cTn id="115" dur="1" fill="hold">
                                          <p:stCondLst>
                                            <p:cond delay="0"/>
                                          </p:stCondLst>
                                        </p:cTn>
                                        <p:tgtEl>
                                          <p:spTgt spid="64"/>
                                        </p:tgtEl>
                                        <p:attrNameLst>
                                          <p:attrName>style.visibility</p:attrName>
                                        </p:attrNameLst>
                                      </p:cBhvr>
                                      <p:to>
                                        <p:strVal val="visible"/>
                                      </p:to>
                                    </p:set>
                                    <p:animEffect transition="in" filter="fade">
                                      <p:cBhvr>
                                        <p:cTn id="116" dur="1000"/>
                                        <p:tgtEl>
                                          <p:spTgt spid="64"/>
                                        </p:tgtEl>
                                      </p:cBhvr>
                                    </p:animEffect>
                                    <p:anim calcmode="lin" valueType="num">
                                      <p:cBhvr>
                                        <p:cTn id="117" dur="1000" fill="hold"/>
                                        <p:tgtEl>
                                          <p:spTgt spid="64"/>
                                        </p:tgtEl>
                                        <p:attrNameLst>
                                          <p:attrName>ppt_x</p:attrName>
                                        </p:attrNameLst>
                                      </p:cBhvr>
                                      <p:tavLst>
                                        <p:tav tm="0">
                                          <p:val>
                                            <p:strVal val="#ppt_x"/>
                                          </p:val>
                                        </p:tav>
                                        <p:tav tm="100000">
                                          <p:val>
                                            <p:strVal val="#ppt_x"/>
                                          </p:val>
                                        </p:tav>
                                      </p:tavLst>
                                    </p:anim>
                                    <p:anim calcmode="lin" valueType="num">
                                      <p:cBhvr>
                                        <p:cTn id="118"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42" presetClass="entr" presetSubtype="0" fill="hold" nodeType="clickEffect">
                                  <p:stCondLst>
                                    <p:cond delay="0"/>
                                  </p:stCondLst>
                                  <p:childTnLst>
                                    <p:set>
                                      <p:cBhvr>
                                        <p:cTn id="122" dur="1" fill="hold">
                                          <p:stCondLst>
                                            <p:cond delay="0"/>
                                          </p:stCondLst>
                                        </p:cTn>
                                        <p:tgtEl>
                                          <p:spTgt spid="77"/>
                                        </p:tgtEl>
                                        <p:attrNameLst>
                                          <p:attrName>style.visibility</p:attrName>
                                        </p:attrNameLst>
                                      </p:cBhvr>
                                      <p:to>
                                        <p:strVal val="visible"/>
                                      </p:to>
                                    </p:set>
                                    <p:animEffect transition="in" filter="fade">
                                      <p:cBhvr>
                                        <p:cTn id="123" dur="1000"/>
                                        <p:tgtEl>
                                          <p:spTgt spid="77"/>
                                        </p:tgtEl>
                                      </p:cBhvr>
                                    </p:animEffect>
                                    <p:anim calcmode="lin" valueType="num">
                                      <p:cBhvr>
                                        <p:cTn id="124" dur="1000" fill="hold"/>
                                        <p:tgtEl>
                                          <p:spTgt spid="77"/>
                                        </p:tgtEl>
                                        <p:attrNameLst>
                                          <p:attrName>ppt_x</p:attrName>
                                        </p:attrNameLst>
                                      </p:cBhvr>
                                      <p:tavLst>
                                        <p:tav tm="0">
                                          <p:val>
                                            <p:strVal val="#ppt_x"/>
                                          </p:val>
                                        </p:tav>
                                        <p:tav tm="100000">
                                          <p:val>
                                            <p:strVal val="#ppt_x"/>
                                          </p:val>
                                        </p:tav>
                                      </p:tavLst>
                                    </p:anim>
                                    <p:anim calcmode="lin" valueType="num">
                                      <p:cBhvr>
                                        <p:cTn id="125"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42" presetClass="entr" presetSubtype="0" fill="hold" grpId="0" nodeType="clickEffect">
                                  <p:stCondLst>
                                    <p:cond delay="0"/>
                                  </p:stCondLst>
                                  <p:childTnLst>
                                    <p:set>
                                      <p:cBhvr>
                                        <p:cTn id="129" dur="1" fill="hold">
                                          <p:stCondLst>
                                            <p:cond delay="0"/>
                                          </p:stCondLst>
                                        </p:cTn>
                                        <p:tgtEl>
                                          <p:spTgt spid="78"/>
                                        </p:tgtEl>
                                        <p:attrNameLst>
                                          <p:attrName>style.visibility</p:attrName>
                                        </p:attrNameLst>
                                      </p:cBhvr>
                                      <p:to>
                                        <p:strVal val="visible"/>
                                      </p:to>
                                    </p:set>
                                    <p:animEffect transition="in" filter="fade">
                                      <p:cBhvr>
                                        <p:cTn id="130" dur="1000"/>
                                        <p:tgtEl>
                                          <p:spTgt spid="78"/>
                                        </p:tgtEl>
                                      </p:cBhvr>
                                    </p:animEffect>
                                    <p:anim calcmode="lin" valueType="num">
                                      <p:cBhvr>
                                        <p:cTn id="131" dur="1000" fill="hold"/>
                                        <p:tgtEl>
                                          <p:spTgt spid="78"/>
                                        </p:tgtEl>
                                        <p:attrNameLst>
                                          <p:attrName>ppt_x</p:attrName>
                                        </p:attrNameLst>
                                      </p:cBhvr>
                                      <p:tavLst>
                                        <p:tav tm="0">
                                          <p:val>
                                            <p:strVal val="#ppt_x"/>
                                          </p:val>
                                        </p:tav>
                                        <p:tav tm="100000">
                                          <p:val>
                                            <p:strVal val="#ppt_x"/>
                                          </p:val>
                                        </p:tav>
                                      </p:tavLst>
                                    </p:anim>
                                    <p:anim calcmode="lin" valueType="num">
                                      <p:cBhvr>
                                        <p:cTn id="132"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64" grpId="0" animBg="1"/>
      <p:bldP spid="7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t="7837" b="9576"/>
          <a:stretch>
            <a:fillRect/>
          </a:stretch>
        </p:blipFill>
        <p:spPr bwMode="auto">
          <a:xfrm>
            <a:off x="3124200" y="2466975"/>
            <a:ext cx="5943600" cy="19240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500846" y="4391025"/>
            <a:ext cx="5566954" cy="646331"/>
          </a:xfrm>
          <a:prstGeom prst="rect">
            <a:avLst/>
          </a:prstGeom>
          <a:noFill/>
        </p:spPr>
        <p:txBody>
          <a:bodyPr wrap="square" rtlCol="0">
            <a:spAutoFit/>
          </a:bodyPr>
          <a:lstStyle/>
          <a:p>
            <a:pPr algn="ctr"/>
            <a:r>
              <a:rPr lang="en-US" sz="3600" dirty="0" smtClean="0">
                <a:latin typeface="Segoe UI Light" panose="020B0502040204020203" pitchFamily="34" charset="0"/>
                <a:cs typeface="Segoe UI Light" panose="020B0502040204020203" pitchFamily="34" charset="0"/>
              </a:rPr>
              <a:t>DEMO: DELVE</a:t>
            </a:r>
            <a:endParaRPr lang="en-US" sz="3600" dirty="0">
              <a:latin typeface="Segoe UI Light" panose="020B0502040204020203" pitchFamily="34" charset="0"/>
              <a:cs typeface="Segoe UI Light" panose="020B0502040204020203" pitchFamily="34" charset="0"/>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3803" y="391282"/>
            <a:ext cx="1407601" cy="1241505"/>
          </a:xfrm>
          <a:prstGeom prst="rect">
            <a:avLst/>
          </a:prstGeom>
        </p:spPr>
      </p:pic>
      <p:pic>
        <p:nvPicPr>
          <p:cNvPr id="8" name="Imagen 7"/>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948059" y="722319"/>
            <a:ext cx="2907326" cy="614557"/>
          </a:xfrm>
          <a:prstGeom prst="rect">
            <a:avLst/>
          </a:prstGeom>
          <a:noFill/>
          <a:extLst>
            <a:ext uri="{909E8E84-426E-40DD-AFC4-6F175D3DCCD1}">
              <a14:hiddenFill xmlns:a14="http://schemas.microsoft.com/office/drawing/2010/main">
                <a:solidFill>
                  <a:srgbClr val="FFFFFF"/>
                </a:solidFill>
              </a14:hiddenFill>
            </a:ext>
          </a:extLst>
        </p:spPr>
      </p:pic>
      <p:pic>
        <p:nvPicPr>
          <p:cNvPr id="9" name="Marcador de contenido 3"/>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392199" y="523492"/>
            <a:ext cx="1407601" cy="1012209"/>
          </a:xfrm>
          <a:prstGeom prst="rect">
            <a:avLst/>
          </a:prstGeom>
        </p:spPr>
      </p:pic>
      <p:sp>
        <p:nvSpPr>
          <p:cNvPr id="11" name="Rectangle 10"/>
          <p:cNvSpPr/>
          <p:nvPr/>
        </p:nvSpPr>
        <p:spPr>
          <a:xfrm>
            <a:off x="6296297" y="5969726"/>
            <a:ext cx="5895703" cy="7837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n 9"/>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85884" y="4079546"/>
            <a:ext cx="2171039" cy="2166756"/>
          </a:xfrm>
          <a:prstGeom prst="rect">
            <a:avLst/>
          </a:prstGeom>
        </p:spPr>
      </p:pic>
    </p:spTree>
    <p:extLst>
      <p:ext uri="{BB962C8B-B14F-4D97-AF65-F5344CB8AC3E}">
        <p14:creationId xmlns:p14="http://schemas.microsoft.com/office/powerpoint/2010/main" val="24635549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66364" y="829767"/>
            <a:ext cx="9859273" cy="3504816"/>
          </a:xfrm>
        </p:spPr>
        <p:txBody>
          <a:bodyPr>
            <a:normAutofit fontScale="90000"/>
          </a:bodyPr>
          <a:lstStyle/>
          <a:p>
            <a:r>
              <a:rPr lang="en-US" dirty="0"/>
              <a:t>Gartner “projects that, by 2016, large companies will stream more than 16 hours of video per worker, per month”</a:t>
            </a:r>
            <a:br>
              <a:rPr lang="en-US" dirty="0"/>
            </a:br>
            <a:endParaRPr lang="en-US" dirty="0"/>
          </a:p>
        </p:txBody>
      </p:sp>
      <p:sp>
        <p:nvSpPr>
          <p:cNvPr id="6" name="Text Placeholder 5"/>
          <p:cNvSpPr>
            <a:spLocks noGrp="1"/>
          </p:cNvSpPr>
          <p:nvPr>
            <p:ph type="body" sz="quarter" idx="10"/>
          </p:nvPr>
        </p:nvSpPr>
        <p:spPr>
          <a:xfrm>
            <a:off x="6492499" y="3895154"/>
            <a:ext cx="5377786" cy="1918707"/>
          </a:xfrm>
        </p:spPr>
        <p:txBody>
          <a:bodyPr/>
          <a:lstStyle/>
          <a:p>
            <a:r>
              <a:rPr lang="en-US" i="1" dirty="0"/>
              <a:t>Gartner Magic Quadrant for Enterprise Video Content Management, Whit Andrews, September 2013</a:t>
            </a:r>
            <a:endParaRPr lang="en-US" dirty="0"/>
          </a:p>
        </p:txBody>
      </p:sp>
    </p:spTree>
    <p:extLst>
      <p:ext uri="{BB962C8B-B14F-4D97-AF65-F5344CB8AC3E}">
        <p14:creationId xmlns:p14="http://schemas.microsoft.com/office/powerpoint/2010/main" val="177103891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osición de imagen 4"/>
          <p:cNvSpPr>
            <a:spLocks noGrp="1"/>
          </p:cNvSpPr>
          <p:nvPr>
            <p:ph type="pic" idx="1"/>
          </p:nvPr>
        </p:nvSpPr>
        <p:spPr/>
      </p:sp>
      <p:sp>
        <p:nvSpPr>
          <p:cNvPr id="4" name="Título 3"/>
          <p:cNvSpPr>
            <a:spLocks noGrp="1"/>
          </p:cNvSpPr>
          <p:nvPr>
            <p:ph type="title"/>
          </p:nvPr>
        </p:nvSpPr>
        <p:spPr/>
        <p:txBody>
          <a:bodyPr/>
          <a:lstStyle/>
          <a:p>
            <a:r>
              <a:rPr lang="es-ES" b="1" dirty="0" smtClean="0"/>
              <a:t>Office 365 Video</a:t>
            </a:r>
            <a:br>
              <a:rPr lang="es-ES" b="1" dirty="0" smtClean="0"/>
            </a:br>
            <a:endParaRPr lang="en-US" b="1" dirty="0"/>
          </a:p>
        </p:txBody>
      </p:sp>
      <p:sp>
        <p:nvSpPr>
          <p:cNvPr id="6" name="Marcador de texto 5"/>
          <p:cNvSpPr>
            <a:spLocks noGrp="1"/>
          </p:cNvSpPr>
          <p:nvPr>
            <p:ph type="body" sz="half" idx="2"/>
          </p:nvPr>
        </p:nvSpPr>
        <p:spPr/>
        <p:txBody>
          <a:bodyPr/>
          <a:lstStyle/>
          <a:p>
            <a:pPr marL="285750" indent="-285750">
              <a:buFont typeface="Wingdings" panose="05000000000000000000" pitchFamily="2" charset="2"/>
              <a:buChar char="ü"/>
            </a:pPr>
            <a:r>
              <a:rPr lang="es-ES" dirty="0"/>
              <a:t>Servicio de Video de alta calidad construido sobre SharePoint Online y </a:t>
            </a:r>
            <a:r>
              <a:rPr lang="es-ES" dirty="0" err="1"/>
              <a:t>Azure</a:t>
            </a:r>
            <a:r>
              <a:rPr lang="es-ES" dirty="0"/>
              <a:t> Media </a:t>
            </a:r>
            <a:r>
              <a:rPr lang="es-ES" dirty="0" smtClean="0"/>
              <a:t>Services</a:t>
            </a:r>
          </a:p>
          <a:p>
            <a:pPr marL="285750" indent="-285750">
              <a:buFont typeface="Wingdings" panose="05000000000000000000" pitchFamily="2" charset="2"/>
              <a:buChar char="ü"/>
            </a:pPr>
            <a:endParaRPr lang="es-ES" dirty="0"/>
          </a:p>
          <a:p>
            <a:pPr marL="285750" indent="-285750">
              <a:buFont typeface="Wingdings" panose="05000000000000000000" pitchFamily="2" charset="2"/>
              <a:buChar char="ü"/>
            </a:pPr>
            <a:r>
              <a:rPr lang="es-ES" dirty="0"/>
              <a:t>Los vídeos son cargados en SharePoint Online para luego ser procesados en </a:t>
            </a:r>
            <a:r>
              <a:rPr lang="es-ES" dirty="0" err="1"/>
              <a:t>Azure</a:t>
            </a:r>
            <a:r>
              <a:rPr lang="es-ES" dirty="0"/>
              <a:t> Media Services </a:t>
            </a:r>
            <a:endParaRPr lang="es-ES" dirty="0" smtClean="0"/>
          </a:p>
          <a:p>
            <a:pPr marL="285750" indent="-285750">
              <a:buFont typeface="Wingdings" panose="05000000000000000000" pitchFamily="2" charset="2"/>
              <a:buChar char="ü"/>
            </a:pPr>
            <a:endParaRPr lang="es-ES" dirty="0"/>
          </a:p>
          <a:p>
            <a:pPr marL="285750" indent="-285750">
              <a:buFont typeface="Wingdings" panose="05000000000000000000" pitchFamily="2" charset="2"/>
              <a:buChar char="ü"/>
            </a:pPr>
            <a:r>
              <a:rPr lang="es-ES" dirty="0" err="1"/>
              <a:t>Azure</a:t>
            </a:r>
            <a:r>
              <a:rPr lang="es-ES" dirty="0"/>
              <a:t> Media Services se encarga de proporcionar la visualización adecuada al dispositivo y Ancho de banda </a:t>
            </a:r>
            <a:r>
              <a:rPr lang="es-ES" dirty="0" smtClean="0"/>
              <a:t>disponible</a:t>
            </a:r>
          </a:p>
          <a:p>
            <a:pPr marL="285750" indent="-285750">
              <a:buFont typeface="Wingdings" panose="05000000000000000000" pitchFamily="2" charset="2"/>
              <a:buChar char="ü"/>
            </a:pPr>
            <a:endParaRPr lang="es-ES" dirty="0"/>
          </a:p>
          <a:p>
            <a:pPr marL="285750" indent="-285750">
              <a:buFont typeface="Wingdings" panose="05000000000000000000" pitchFamily="2" charset="2"/>
              <a:buChar char="ü"/>
            </a:pPr>
            <a:r>
              <a:rPr lang="es-ES" dirty="0"/>
              <a:t>Concepto de Canal de Video y Subscripción</a:t>
            </a:r>
            <a:endParaRPr lang="en-US" dirty="0"/>
          </a:p>
          <a:p>
            <a:endParaRPr lang="en-US" dirty="0"/>
          </a:p>
        </p:txBody>
      </p:sp>
      <p:grpSp>
        <p:nvGrpSpPr>
          <p:cNvPr id="7" name="Group 25"/>
          <p:cNvGrpSpPr/>
          <p:nvPr/>
        </p:nvGrpSpPr>
        <p:grpSpPr>
          <a:xfrm>
            <a:off x="10243572" y="1054383"/>
            <a:ext cx="668268" cy="405834"/>
            <a:chOff x="205187" y="4748102"/>
            <a:chExt cx="1076201" cy="516710"/>
          </a:xfrm>
        </p:grpSpPr>
        <p:pic>
          <p:nvPicPr>
            <p:cNvPr id="8" name="Picture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05169" y="4748102"/>
              <a:ext cx="470873" cy="419505"/>
            </a:xfrm>
            <a:prstGeom prst="rect">
              <a:avLst/>
            </a:prstGeom>
          </p:spPr>
        </p:pic>
        <p:grpSp>
          <p:nvGrpSpPr>
            <p:cNvPr id="9" name="Group 24"/>
            <p:cNvGrpSpPr/>
            <p:nvPr/>
          </p:nvGrpSpPr>
          <p:grpSpPr>
            <a:xfrm>
              <a:off x="205187" y="4748102"/>
              <a:ext cx="305346" cy="516710"/>
              <a:chOff x="1532979" y="5298659"/>
              <a:chExt cx="457746" cy="774603"/>
            </a:xfrm>
          </p:grpSpPr>
          <p:sp>
            <p:nvSpPr>
              <p:cNvPr id="13" name="Rounded Rectangle 17"/>
              <p:cNvSpPr/>
              <p:nvPr/>
            </p:nvSpPr>
            <p:spPr bwMode="auto">
              <a:xfrm>
                <a:off x="1532979" y="5619750"/>
                <a:ext cx="457746" cy="453512"/>
              </a:xfrm>
              <a:custGeom>
                <a:avLst/>
                <a:gdLst>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142968 w 457746"/>
                  <a:gd name="connsiteY6" fmla="*/ 561975 h 561975"/>
                  <a:gd name="connsiteX7" fmla="*/ 0 w 457746"/>
                  <a:gd name="connsiteY7" fmla="*/ 419007 h 561975"/>
                  <a:gd name="connsiteX8" fmla="*/ 0 w 457746"/>
                  <a:gd name="connsiteY8" fmla="*/ 142968 h 561975"/>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0 w 457746"/>
                  <a:gd name="connsiteY6" fmla="*/ 419007 h 561975"/>
                  <a:gd name="connsiteX7" fmla="*/ 0 w 457746"/>
                  <a:gd name="connsiteY7" fmla="*/ 142968 h 561975"/>
                  <a:gd name="connsiteX0" fmla="*/ 0 w 457746"/>
                  <a:gd name="connsiteY0" fmla="*/ 142968 h 453512"/>
                  <a:gd name="connsiteX1" fmla="*/ 142968 w 457746"/>
                  <a:gd name="connsiteY1" fmla="*/ 0 h 453512"/>
                  <a:gd name="connsiteX2" fmla="*/ 314778 w 457746"/>
                  <a:gd name="connsiteY2" fmla="*/ 0 h 453512"/>
                  <a:gd name="connsiteX3" fmla="*/ 457746 w 457746"/>
                  <a:gd name="connsiteY3" fmla="*/ 142968 h 453512"/>
                  <a:gd name="connsiteX4" fmla="*/ 457746 w 457746"/>
                  <a:gd name="connsiteY4" fmla="*/ 419007 h 453512"/>
                  <a:gd name="connsiteX5" fmla="*/ 0 w 457746"/>
                  <a:gd name="connsiteY5" fmla="*/ 419007 h 453512"/>
                  <a:gd name="connsiteX6" fmla="*/ 0 w 457746"/>
                  <a:gd name="connsiteY6" fmla="*/ 142968 h 4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746" h="453512">
                    <a:moveTo>
                      <a:pt x="0" y="142968"/>
                    </a:moveTo>
                    <a:cubicBezTo>
                      <a:pt x="0" y="64009"/>
                      <a:pt x="64009" y="0"/>
                      <a:pt x="142968" y="0"/>
                    </a:cubicBezTo>
                    <a:lnTo>
                      <a:pt x="314778" y="0"/>
                    </a:lnTo>
                    <a:cubicBezTo>
                      <a:pt x="393737" y="0"/>
                      <a:pt x="457746" y="64009"/>
                      <a:pt x="457746" y="142968"/>
                    </a:cubicBezTo>
                    <a:lnTo>
                      <a:pt x="457746" y="419007"/>
                    </a:lnTo>
                    <a:cubicBezTo>
                      <a:pt x="381455" y="465014"/>
                      <a:pt x="76291" y="465014"/>
                      <a:pt x="0" y="419007"/>
                    </a:cubicBezTo>
                    <a:lnTo>
                      <a:pt x="0" y="142968"/>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23"/>
              <p:cNvSpPr/>
              <p:nvPr/>
            </p:nvSpPr>
            <p:spPr bwMode="auto">
              <a:xfrm>
                <a:off x="1615594" y="5298659"/>
                <a:ext cx="292516" cy="292516"/>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 name="Group 34"/>
            <p:cNvGrpSpPr/>
            <p:nvPr/>
          </p:nvGrpSpPr>
          <p:grpSpPr>
            <a:xfrm>
              <a:off x="976042" y="4748102"/>
              <a:ext cx="305346" cy="516710"/>
              <a:chOff x="1532979" y="5298659"/>
              <a:chExt cx="457746" cy="774603"/>
            </a:xfrm>
          </p:grpSpPr>
          <p:sp>
            <p:nvSpPr>
              <p:cNvPr id="11" name="Rounded Rectangle 17"/>
              <p:cNvSpPr/>
              <p:nvPr/>
            </p:nvSpPr>
            <p:spPr bwMode="auto">
              <a:xfrm>
                <a:off x="1532979" y="5619750"/>
                <a:ext cx="457746" cy="453512"/>
              </a:xfrm>
              <a:custGeom>
                <a:avLst/>
                <a:gdLst>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142968 w 457746"/>
                  <a:gd name="connsiteY6" fmla="*/ 561975 h 561975"/>
                  <a:gd name="connsiteX7" fmla="*/ 0 w 457746"/>
                  <a:gd name="connsiteY7" fmla="*/ 419007 h 561975"/>
                  <a:gd name="connsiteX8" fmla="*/ 0 w 457746"/>
                  <a:gd name="connsiteY8" fmla="*/ 142968 h 561975"/>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0 w 457746"/>
                  <a:gd name="connsiteY6" fmla="*/ 419007 h 561975"/>
                  <a:gd name="connsiteX7" fmla="*/ 0 w 457746"/>
                  <a:gd name="connsiteY7" fmla="*/ 142968 h 561975"/>
                  <a:gd name="connsiteX0" fmla="*/ 0 w 457746"/>
                  <a:gd name="connsiteY0" fmla="*/ 142968 h 453512"/>
                  <a:gd name="connsiteX1" fmla="*/ 142968 w 457746"/>
                  <a:gd name="connsiteY1" fmla="*/ 0 h 453512"/>
                  <a:gd name="connsiteX2" fmla="*/ 314778 w 457746"/>
                  <a:gd name="connsiteY2" fmla="*/ 0 h 453512"/>
                  <a:gd name="connsiteX3" fmla="*/ 457746 w 457746"/>
                  <a:gd name="connsiteY3" fmla="*/ 142968 h 453512"/>
                  <a:gd name="connsiteX4" fmla="*/ 457746 w 457746"/>
                  <a:gd name="connsiteY4" fmla="*/ 419007 h 453512"/>
                  <a:gd name="connsiteX5" fmla="*/ 0 w 457746"/>
                  <a:gd name="connsiteY5" fmla="*/ 419007 h 453512"/>
                  <a:gd name="connsiteX6" fmla="*/ 0 w 457746"/>
                  <a:gd name="connsiteY6" fmla="*/ 142968 h 4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746" h="453512">
                    <a:moveTo>
                      <a:pt x="0" y="142968"/>
                    </a:moveTo>
                    <a:cubicBezTo>
                      <a:pt x="0" y="64009"/>
                      <a:pt x="64009" y="0"/>
                      <a:pt x="142968" y="0"/>
                    </a:cubicBezTo>
                    <a:lnTo>
                      <a:pt x="314778" y="0"/>
                    </a:lnTo>
                    <a:cubicBezTo>
                      <a:pt x="393737" y="0"/>
                      <a:pt x="457746" y="64009"/>
                      <a:pt x="457746" y="142968"/>
                    </a:cubicBezTo>
                    <a:lnTo>
                      <a:pt x="457746" y="419007"/>
                    </a:lnTo>
                    <a:cubicBezTo>
                      <a:pt x="381455" y="465014"/>
                      <a:pt x="76291" y="465014"/>
                      <a:pt x="0" y="419007"/>
                    </a:cubicBezTo>
                    <a:lnTo>
                      <a:pt x="0" y="142968"/>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Oval 36"/>
              <p:cNvSpPr/>
              <p:nvPr/>
            </p:nvSpPr>
            <p:spPr bwMode="auto">
              <a:xfrm>
                <a:off x="1615594" y="5298659"/>
                <a:ext cx="292516" cy="292516"/>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2" name="Group 25"/>
          <p:cNvGrpSpPr/>
          <p:nvPr/>
        </p:nvGrpSpPr>
        <p:grpSpPr>
          <a:xfrm>
            <a:off x="610212" y="820083"/>
            <a:ext cx="668268" cy="405834"/>
            <a:chOff x="205187" y="4748102"/>
            <a:chExt cx="1076201" cy="516710"/>
          </a:xfrm>
        </p:grpSpPr>
        <p:pic>
          <p:nvPicPr>
            <p:cNvPr id="43" name="Picture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05169" y="4748102"/>
              <a:ext cx="470873" cy="419505"/>
            </a:xfrm>
            <a:prstGeom prst="rect">
              <a:avLst/>
            </a:prstGeom>
          </p:spPr>
        </p:pic>
        <p:grpSp>
          <p:nvGrpSpPr>
            <p:cNvPr id="44" name="Group 24"/>
            <p:cNvGrpSpPr/>
            <p:nvPr/>
          </p:nvGrpSpPr>
          <p:grpSpPr>
            <a:xfrm>
              <a:off x="205187" y="4748102"/>
              <a:ext cx="305346" cy="516710"/>
              <a:chOff x="1532979" y="5298659"/>
              <a:chExt cx="457746" cy="774603"/>
            </a:xfrm>
          </p:grpSpPr>
          <p:sp>
            <p:nvSpPr>
              <p:cNvPr id="48" name="Rounded Rectangle 17"/>
              <p:cNvSpPr/>
              <p:nvPr/>
            </p:nvSpPr>
            <p:spPr bwMode="auto">
              <a:xfrm>
                <a:off x="1532979" y="5619750"/>
                <a:ext cx="457746" cy="453512"/>
              </a:xfrm>
              <a:custGeom>
                <a:avLst/>
                <a:gdLst>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142968 w 457746"/>
                  <a:gd name="connsiteY6" fmla="*/ 561975 h 561975"/>
                  <a:gd name="connsiteX7" fmla="*/ 0 w 457746"/>
                  <a:gd name="connsiteY7" fmla="*/ 419007 h 561975"/>
                  <a:gd name="connsiteX8" fmla="*/ 0 w 457746"/>
                  <a:gd name="connsiteY8" fmla="*/ 142968 h 561975"/>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0 w 457746"/>
                  <a:gd name="connsiteY6" fmla="*/ 419007 h 561975"/>
                  <a:gd name="connsiteX7" fmla="*/ 0 w 457746"/>
                  <a:gd name="connsiteY7" fmla="*/ 142968 h 561975"/>
                  <a:gd name="connsiteX0" fmla="*/ 0 w 457746"/>
                  <a:gd name="connsiteY0" fmla="*/ 142968 h 453512"/>
                  <a:gd name="connsiteX1" fmla="*/ 142968 w 457746"/>
                  <a:gd name="connsiteY1" fmla="*/ 0 h 453512"/>
                  <a:gd name="connsiteX2" fmla="*/ 314778 w 457746"/>
                  <a:gd name="connsiteY2" fmla="*/ 0 h 453512"/>
                  <a:gd name="connsiteX3" fmla="*/ 457746 w 457746"/>
                  <a:gd name="connsiteY3" fmla="*/ 142968 h 453512"/>
                  <a:gd name="connsiteX4" fmla="*/ 457746 w 457746"/>
                  <a:gd name="connsiteY4" fmla="*/ 419007 h 453512"/>
                  <a:gd name="connsiteX5" fmla="*/ 0 w 457746"/>
                  <a:gd name="connsiteY5" fmla="*/ 419007 h 453512"/>
                  <a:gd name="connsiteX6" fmla="*/ 0 w 457746"/>
                  <a:gd name="connsiteY6" fmla="*/ 142968 h 4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746" h="453512">
                    <a:moveTo>
                      <a:pt x="0" y="142968"/>
                    </a:moveTo>
                    <a:cubicBezTo>
                      <a:pt x="0" y="64009"/>
                      <a:pt x="64009" y="0"/>
                      <a:pt x="142968" y="0"/>
                    </a:cubicBezTo>
                    <a:lnTo>
                      <a:pt x="314778" y="0"/>
                    </a:lnTo>
                    <a:cubicBezTo>
                      <a:pt x="393737" y="0"/>
                      <a:pt x="457746" y="64009"/>
                      <a:pt x="457746" y="142968"/>
                    </a:cubicBezTo>
                    <a:lnTo>
                      <a:pt x="457746" y="419007"/>
                    </a:lnTo>
                    <a:cubicBezTo>
                      <a:pt x="381455" y="465014"/>
                      <a:pt x="76291" y="465014"/>
                      <a:pt x="0" y="419007"/>
                    </a:cubicBezTo>
                    <a:lnTo>
                      <a:pt x="0" y="142968"/>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Oval 23"/>
              <p:cNvSpPr/>
              <p:nvPr/>
            </p:nvSpPr>
            <p:spPr bwMode="auto">
              <a:xfrm>
                <a:off x="1615594" y="5298659"/>
                <a:ext cx="292516" cy="292516"/>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5" name="Group 34"/>
            <p:cNvGrpSpPr/>
            <p:nvPr/>
          </p:nvGrpSpPr>
          <p:grpSpPr>
            <a:xfrm>
              <a:off x="976042" y="4748102"/>
              <a:ext cx="305346" cy="516710"/>
              <a:chOff x="1532979" y="5298659"/>
              <a:chExt cx="457746" cy="774603"/>
            </a:xfrm>
          </p:grpSpPr>
          <p:sp>
            <p:nvSpPr>
              <p:cNvPr id="46" name="Rounded Rectangle 17"/>
              <p:cNvSpPr/>
              <p:nvPr/>
            </p:nvSpPr>
            <p:spPr bwMode="auto">
              <a:xfrm>
                <a:off x="1532979" y="5619750"/>
                <a:ext cx="457746" cy="453512"/>
              </a:xfrm>
              <a:custGeom>
                <a:avLst/>
                <a:gdLst>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142968 w 457746"/>
                  <a:gd name="connsiteY6" fmla="*/ 561975 h 561975"/>
                  <a:gd name="connsiteX7" fmla="*/ 0 w 457746"/>
                  <a:gd name="connsiteY7" fmla="*/ 419007 h 561975"/>
                  <a:gd name="connsiteX8" fmla="*/ 0 w 457746"/>
                  <a:gd name="connsiteY8" fmla="*/ 142968 h 561975"/>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0 w 457746"/>
                  <a:gd name="connsiteY6" fmla="*/ 419007 h 561975"/>
                  <a:gd name="connsiteX7" fmla="*/ 0 w 457746"/>
                  <a:gd name="connsiteY7" fmla="*/ 142968 h 561975"/>
                  <a:gd name="connsiteX0" fmla="*/ 0 w 457746"/>
                  <a:gd name="connsiteY0" fmla="*/ 142968 h 453512"/>
                  <a:gd name="connsiteX1" fmla="*/ 142968 w 457746"/>
                  <a:gd name="connsiteY1" fmla="*/ 0 h 453512"/>
                  <a:gd name="connsiteX2" fmla="*/ 314778 w 457746"/>
                  <a:gd name="connsiteY2" fmla="*/ 0 h 453512"/>
                  <a:gd name="connsiteX3" fmla="*/ 457746 w 457746"/>
                  <a:gd name="connsiteY3" fmla="*/ 142968 h 453512"/>
                  <a:gd name="connsiteX4" fmla="*/ 457746 w 457746"/>
                  <a:gd name="connsiteY4" fmla="*/ 419007 h 453512"/>
                  <a:gd name="connsiteX5" fmla="*/ 0 w 457746"/>
                  <a:gd name="connsiteY5" fmla="*/ 419007 h 453512"/>
                  <a:gd name="connsiteX6" fmla="*/ 0 w 457746"/>
                  <a:gd name="connsiteY6" fmla="*/ 142968 h 4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746" h="453512">
                    <a:moveTo>
                      <a:pt x="0" y="142968"/>
                    </a:moveTo>
                    <a:cubicBezTo>
                      <a:pt x="0" y="64009"/>
                      <a:pt x="64009" y="0"/>
                      <a:pt x="142968" y="0"/>
                    </a:cubicBezTo>
                    <a:lnTo>
                      <a:pt x="314778" y="0"/>
                    </a:lnTo>
                    <a:cubicBezTo>
                      <a:pt x="393737" y="0"/>
                      <a:pt x="457746" y="64009"/>
                      <a:pt x="457746" y="142968"/>
                    </a:cubicBezTo>
                    <a:lnTo>
                      <a:pt x="457746" y="419007"/>
                    </a:lnTo>
                    <a:cubicBezTo>
                      <a:pt x="381455" y="465014"/>
                      <a:pt x="76291" y="465014"/>
                      <a:pt x="0" y="419007"/>
                    </a:cubicBezTo>
                    <a:lnTo>
                      <a:pt x="0" y="142968"/>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Oval 36"/>
              <p:cNvSpPr/>
              <p:nvPr/>
            </p:nvSpPr>
            <p:spPr bwMode="auto">
              <a:xfrm>
                <a:off x="1615594" y="5298659"/>
                <a:ext cx="292516" cy="292516"/>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50" name="Flowchart: Alternate Process 41"/>
          <p:cNvSpPr/>
          <p:nvPr/>
        </p:nvSpPr>
        <p:spPr bwMode="auto">
          <a:xfrm>
            <a:off x="1257508" y="5969727"/>
            <a:ext cx="2662918" cy="671094"/>
          </a:xfrm>
          <a:prstGeom prst="flowChartAlternateProcess">
            <a:avLst/>
          </a:prstGeom>
          <a:solidFill>
            <a:srgbClr val="0070C0"/>
          </a:solidFill>
          <a:ln w="9525" cap="flat" cmpd="sng" algn="ctr">
            <a:solidFill>
              <a:srgbClr val="007233"/>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Pro"/>
              <a:ea typeface="Segoe UI" pitchFamily="34" charset="0"/>
              <a:cs typeface="Segoe UI" pitchFamily="34" charset="0"/>
            </a:endParaRPr>
          </a:p>
        </p:txBody>
      </p:sp>
      <p:sp>
        <p:nvSpPr>
          <p:cNvPr id="51" name="Flowchart: Alternate Process 36"/>
          <p:cNvSpPr/>
          <p:nvPr/>
        </p:nvSpPr>
        <p:spPr bwMode="auto">
          <a:xfrm>
            <a:off x="127121" y="5146766"/>
            <a:ext cx="2545658" cy="595544"/>
          </a:xfrm>
          <a:prstGeom prst="flowChartAlternateProcess">
            <a:avLst/>
          </a:prstGeom>
          <a:solidFill>
            <a:srgbClr val="0072C5"/>
          </a:solidFill>
          <a:ln w="9525" cap="flat" cmpd="sng" algn="ctr">
            <a:solidFill>
              <a:srgbClr val="007233"/>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Pro"/>
              <a:ea typeface="Segoe UI" pitchFamily="34" charset="0"/>
              <a:cs typeface="Segoe UI" pitchFamily="34" charset="0"/>
            </a:endParaRPr>
          </a:p>
        </p:txBody>
      </p:sp>
      <p:sp>
        <p:nvSpPr>
          <p:cNvPr id="52" name="Flowchart: Alternate Process 24"/>
          <p:cNvSpPr/>
          <p:nvPr/>
        </p:nvSpPr>
        <p:spPr bwMode="auto">
          <a:xfrm>
            <a:off x="99812" y="489888"/>
            <a:ext cx="2290691" cy="860300"/>
          </a:xfrm>
          <a:prstGeom prst="flowChartAlternateProcess">
            <a:avLst/>
          </a:prstGeom>
          <a:solidFill>
            <a:srgbClr val="0072C5"/>
          </a:solidFill>
          <a:ln w="9525" cap="flat" cmpd="sng" algn="ctr">
            <a:solidFill>
              <a:srgbClr val="007233"/>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Pro"/>
              <a:ea typeface="Segoe UI" pitchFamily="34" charset="0"/>
              <a:cs typeface="Segoe UI" pitchFamily="34" charset="0"/>
            </a:endParaRPr>
          </a:p>
        </p:txBody>
      </p:sp>
      <p:sp>
        <p:nvSpPr>
          <p:cNvPr id="53" name="TextBox 136"/>
          <p:cNvSpPr txBox="1"/>
          <p:nvPr/>
        </p:nvSpPr>
        <p:spPr>
          <a:xfrm>
            <a:off x="248438" y="573656"/>
            <a:ext cx="2142065" cy="738664"/>
          </a:xfrm>
          <a:prstGeom prst="rect">
            <a:avLst/>
          </a:prstGeom>
          <a:noFill/>
        </p:spPr>
        <p:txBody>
          <a:bodyPr wrap="square" lIns="0" tIns="0" rIns="0" bIns="0" rtlCol="0">
            <a:spAutoFit/>
          </a:bodyPr>
          <a:lstStyle/>
          <a:p>
            <a:pPr defTabSz="1218753"/>
            <a:r>
              <a:rPr lang="es-ES" sz="1600" spc="-70" dirty="0" smtClean="0">
                <a:solidFill>
                  <a:srgbClr val="FFFFFF"/>
                </a:solidFill>
                <a:latin typeface="Segoe UI Light" panose="020B0502040204020203" pitchFamily="34" charset="0"/>
                <a:cs typeface="Segoe UI Light" panose="020B0502040204020203" pitchFamily="34" charset="0"/>
              </a:rPr>
              <a:t>Carga, almacenamiento y reproducción de videos optimizada en la nube</a:t>
            </a:r>
            <a:endParaRPr lang="es-ES" sz="1600" spc="-70" dirty="0">
              <a:solidFill>
                <a:srgbClr val="FFFFFF"/>
              </a:solidFill>
              <a:latin typeface="Segoe UI Light" panose="020B0502040204020203" pitchFamily="34" charset="0"/>
              <a:cs typeface="Segoe UI Light" panose="020B0502040204020203" pitchFamily="34" charset="0"/>
            </a:endParaRPr>
          </a:p>
        </p:txBody>
      </p:sp>
      <p:sp>
        <p:nvSpPr>
          <p:cNvPr id="54" name="TextBox 142"/>
          <p:cNvSpPr txBox="1"/>
          <p:nvPr/>
        </p:nvSpPr>
        <p:spPr>
          <a:xfrm>
            <a:off x="207020" y="5206967"/>
            <a:ext cx="2465759" cy="492443"/>
          </a:xfrm>
          <a:prstGeom prst="rect">
            <a:avLst/>
          </a:prstGeom>
          <a:noFill/>
        </p:spPr>
        <p:txBody>
          <a:bodyPr wrap="square" lIns="0" tIns="0" rIns="0" bIns="0" rtlCol="0">
            <a:spAutoFit/>
          </a:bodyPr>
          <a:lstStyle/>
          <a:p>
            <a:pPr defTabSz="1218753"/>
            <a:r>
              <a:rPr lang="es-ES" sz="1600" spc="-70" dirty="0" smtClean="0">
                <a:solidFill>
                  <a:srgbClr val="FFFFFF"/>
                </a:solidFill>
                <a:latin typeface="Segoe UI Light" panose="020B0502040204020203" pitchFamily="34" charset="0"/>
                <a:cs typeface="Segoe UI Light" panose="020B0502040204020203" pitchFamily="34" charset="0"/>
              </a:rPr>
              <a:t>Crear, Administrar y suscribirse a varios canales</a:t>
            </a:r>
            <a:endParaRPr lang="es-ES" sz="1600" spc="-70" dirty="0">
              <a:solidFill>
                <a:srgbClr val="FFFFFF"/>
              </a:solidFill>
              <a:latin typeface="Segoe UI Light" panose="020B0502040204020203" pitchFamily="34" charset="0"/>
              <a:cs typeface="Segoe UI Light" panose="020B0502040204020203" pitchFamily="34" charset="0"/>
            </a:endParaRPr>
          </a:p>
        </p:txBody>
      </p:sp>
      <p:sp>
        <p:nvSpPr>
          <p:cNvPr id="55" name="TextBox 160"/>
          <p:cNvSpPr txBox="1"/>
          <p:nvPr/>
        </p:nvSpPr>
        <p:spPr>
          <a:xfrm>
            <a:off x="1280060" y="6047617"/>
            <a:ext cx="2594986" cy="492443"/>
          </a:xfrm>
          <a:prstGeom prst="rect">
            <a:avLst/>
          </a:prstGeom>
          <a:solidFill>
            <a:srgbClr val="0072C5"/>
          </a:solidFill>
        </p:spPr>
        <p:txBody>
          <a:bodyPr wrap="square" lIns="0" tIns="0" rIns="0" bIns="0" rtlCol="0">
            <a:spAutoFit/>
          </a:bodyPr>
          <a:lstStyle/>
          <a:p>
            <a:pPr defTabSz="1218753"/>
            <a:r>
              <a:rPr lang="es-ES" sz="1600" spc="-70" dirty="0" smtClean="0">
                <a:solidFill>
                  <a:srgbClr val="FFFFFF"/>
                </a:solidFill>
                <a:latin typeface="Segoe UI Light" panose="020B0502040204020203" pitchFamily="34" charset="0"/>
                <a:cs typeface="Segoe UI Light" panose="020B0502040204020203" pitchFamily="34" charset="0"/>
              </a:rPr>
              <a:t>Capturar, descubrir y compartir videos desde cualquier dispositivo</a:t>
            </a:r>
            <a:endParaRPr lang="es-ES" sz="1600" spc="-70" dirty="0">
              <a:solidFill>
                <a:srgbClr val="FFFFFF"/>
              </a:solidFill>
              <a:latin typeface="Segoe UI Light" panose="020B0502040204020203" pitchFamily="34" charset="0"/>
              <a:cs typeface="Segoe UI Light" panose="020B0502040204020203" pitchFamily="34" charset="0"/>
            </a:endParaRPr>
          </a:p>
        </p:txBody>
      </p:sp>
      <p:grpSp>
        <p:nvGrpSpPr>
          <p:cNvPr id="56" name="Group 3"/>
          <p:cNvGrpSpPr/>
          <p:nvPr/>
        </p:nvGrpSpPr>
        <p:grpSpPr>
          <a:xfrm>
            <a:off x="732135" y="1656442"/>
            <a:ext cx="5008966" cy="3125404"/>
            <a:chOff x="2912268" y="1859052"/>
            <a:chExt cx="6117336" cy="3728204"/>
          </a:xfrm>
        </p:grpSpPr>
        <p:pic>
          <p:nvPicPr>
            <p:cNvPr id="57"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221582" y="2138565"/>
              <a:ext cx="5507418" cy="3212924"/>
            </a:xfrm>
            <a:prstGeom prst="rect">
              <a:avLst/>
            </a:prstGeom>
          </p:spPr>
        </p:pic>
        <p:pic>
          <p:nvPicPr>
            <p:cNvPr id="58"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12268" y="1859052"/>
              <a:ext cx="6117336" cy="3728204"/>
            </a:xfrm>
            <a:prstGeom prst="rect">
              <a:avLst/>
            </a:prstGeom>
            <a:ln>
              <a:noFill/>
            </a:ln>
            <a:effectLst>
              <a:outerShdw blurRad="292100" dist="139700" dir="2700000" algn="tl" rotWithShape="0">
                <a:srgbClr val="333333">
                  <a:alpha val="65000"/>
                </a:srgbClr>
              </a:outerShdw>
            </a:effectLst>
          </p:spPr>
        </p:pic>
      </p:grpSp>
      <p:cxnSp>
        <p:nvCxnSpPr>
          <p:cNvPr id="59" name="Straight Connector 18"/>
          <p:cNvCxnSpPr/>
          <p:nvPr/>
        </p:nvCxnSpPr>
        <p:spPr>
          <a:xfrm>
            <a:off x="292865" y="1350188"/>
            <a:ext cx="1065700" cy="1167643"/>
          </a:xfrm>
          <a:prstGeom prst="line">
            <a:avLst/>
          </a:prstGeom>
          <a:noFill/>
          <a:ln w="9525" cap="flat" cmpd="sng" algn="ctr">
            <a:solidFill>
              <a:srgbClr val="0072C5"/>
            </a:solidFill>
            <a:prstDash val="solid"/>
            <a:headEnd type="none"/>
            <a:tailEnd type="none"/>
          </a:ln>
          <a:effectLst/>
        </p:spPr>
      </p:cxnSp>
      <p:sp>
        <p:nvSpPr>
          <p:cNvPr id="60" name="Flowchart: Connector 22"/>
          <p:cNvSpPr/>
          <p:nvPr/>
        </p:nvSpPr>
        <p:spPr bwMode="auto">
          <a:xfrm>
            <a:off x="1354231" y="2513497"/>
            <a:ext cx="45719" cy="45719"/>
          </a:xfrm>
          <a:prstGeom prst="flowChartConnector">
            <a:avLst/>
          </a:prstGeom>
          <a:solidFill>
            <a:srgbClr val="007233"/>
          </a:solidFill>
          <a:ln w="9525" cap="flat" cmpd="sng" algn="ctr">
            <a:solidFill>
              <a:srgbClr val="007233"/>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Pro"/>
              <a:ea typeface="Segoe UI" pitchFamily="34" charset="0"/>
              <a:cs typeface="Segoe UI" pitchFamily="34" charset="0"/>
            </a:endParaRPr>
          </a:p>
        </p:txBody>
      </p:sp>
      <p:cxnSp>
        <p:nvCxnSpPr>
          <p:cNvPr id="61" name="Straight Connector 37"/>
          <p:cNvCxnSpPr>
            <a:stCxn id="54" idx="0"/>
          </p:cNvCxnSpPr>
          <p:nvPr/>
        </p:nvCxnSpPr>
        <p:spPr>
          <a:xfrm flipV="1">
            <a:off x="1439900" y="4010829"/>
            <a:ext cx="46878" cy="1196138"/>
          </a:xfrm>
          <a:prstGeom prst="line">
            <a:avLst/>
          </a:prstGeom>
          <a:noFill/>
          <a:ln w="9525" cap="flat" cmpd="sng" algn="ctr">
            <a:solidFill>
              <a:srgbClr val="0072C5"/>
            </a:solidFill>
            <a:prstDash val="solid"/>
            <a:headEnd type="none"/>
            <a:tailEnd type="none"/>
          </a:ln>
          <a:effectLst/>
        </p:spPr>
      </p:cxnSp>
      <p:sp>
        <p:nvSpPr>
          <p:cNvPr id="62" name="Flowchart: Connector 38"/>
          <p:cNvSpPr/>
          <p:nvPr/>
        </p:nvSpPr>
        <p:spPr bwMode="auto">
          <a:xfrm>
            <a:off x="1137939" y="4590590"/>
            <a:ext cx="45719" cy="45719"/>
          </a:xfrm>
          <a:prstGeom prst="flowChartConnector">
            <a:avLst/>
          </a:prstGeom>
          <a:solidFill>
            <a:srgbClr val="007233"/>
          </a:solidFill>
          <a:ln w="9525" cap="flat" cmpd="sng" algn="ctr">
            <a:solidFill>
              <a:srgbClr val="007233"/>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Pro"/>
              <a:ea typeface="Segoe UI" pitchFamily="34" charset="0"/>
              <a:cs typeface="Segoe UI" pitchFamily="34" charset="0"/>
            </a:endParaRPr>
          </a:p>
        </p:txBody>
      </p:sp>
      <p:cxnSp>
        <p:nvCxnSpPr>
          <p:cNvPr id="63" name="Straight Connector 43"/>
          <p:cNvCxnSpPr>
            <a:stCxn id="50" idx="3"/>
          </p:cNvCxnSpPr>
          <p:nvPr/>
        </p:nvCxnSpPr>
        <p:spPr>
          <a:xfrm flipV="1">
            <a:off x="3920426" y="5418198"/>
            <a:ext cx="883546" cy="887076"/>
          </a:xfrm>
          <a:prstGeom prst="line">
            <a:avLst/>
          </a:prstGeom>
          <a:noFill/>
          <a:ln w="9525" cap="flat" cmpd="sng" algn="ctr">
            <a:solidFill>
              <a:srgbClr val="0072C5"/>
            </a:solidFill>
            <a:prstDash val="solid"/>
            <a:headEnd type="none"/>
            <a:tailEnd type="none"/>
          </a:ln>
          <a:effectLst/>
        </p:spPr>
      </p:cxnSp>
      <p:sp>
        <p:nvSpPr>
          <p:cNvPr id="64" name="Flowchart: Connector 44"/>
          <p:cNvSpPr/>
          <p:nvPr/>
        </p:nvSpPr>
        <p:spPr bwMode="auto">
          <a:xfrm>
            <a:off x="5555654" y="4199131"/>
            <a:ext cx="45719" cy="45719"/>
          </a:xfrm>
          <a:prstGeom prst="flowChartConnector">
            <a:avLst/>
          </a:prstGeom>
          <a:solidFill>
            <a:srgbClr val="007233"/>
          </a:solidFill>
          <a:ln w="9525" cap="flat" cmpd="sng" algn="ctr">
            <a:solidFill>
              <a:srgbClr val="007233"/>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Pro"/>
              <a:ea typeface="Segoe UI" pitchFamily="34" charset="0"/>
              <a:cs typeface="Segoe UI" pitchFamily="34" charset="0"/>
            </a:endParaRPr>
          </a:p>
        </p:txBody>
      </p:sp>
      <p:sp>
        <p:nvSpPr>
          <p:cNvPr id="65" name="TextBox 46"/>
          <p:cNvSpPr txBox="1"/>
          <p:nvPr/>
        </p:nvSpPr>
        <p:spPr>
          <a:xfrm rot="2620722">
            <a:off x="36179" y="6379340"/>
            <a:ext cx="610294" cy="307777"/>
          </a:xfrm>
          <a:prstGeom prst="rect">
            <a:avLst/>
          </a:prstGeom>
          <a:noFill/>
        </p:spPr>
        <p:txBody>
          <a:bodyPr wrap="square" lIns="0" tIns="0" rIns="0" bIns="0" rtlCol="0">
            <a:spAutoFit/>
          </a:bodyPr>
          <a:lstStyle/>
          <a:p>
            <a:pPr algn="ctr"/>
            <a:r>
              <a:rPr lang="en-US" sz="1000" spc="-70" dirty="0" smtClean="0">
                <a:solidFill>
                  <a:srgbClr val="FFFFFF"/>
                </a:solidFill>
                <a:latin typeface="Segoe Pro"/>
              </a:rPr>
              <a:t>Shipped July 2013</a:t>
            </a:r>
          </a:p>
        </p:txBody>
      </p:sp>
      <p:sp>
        <p:nvSpPr>
          <p:cNvPr id="69" name="TextBox 50"/>
          <p:cNvSpPr txBox="1"/>
          <p:nvPr/>
        </p:nvSpPr>
        <p:spPr>
          <a:xfrm rot="2620722">
            <a:off x="8544" y="6401808"/>
            <a:ext cx="706226" cy="307777"/>
          </a:xfrm>
          <a:prstGeom prst="rect">
            <a:avLst/>
          </a:prstGeom>
          <a:noFill/>
        </p:spPr>
        <p:txBody>
          <a:bodyPr wrap="square" lIns="0" tIns="0" rIns="0" bIns="0" rtlCol="0">
            <a:spAutoFit/>
          </a:bodyPr>
          <a:lstStyle/>
          <a:p>
            <a:pPr algn="ctr"/>
            <a:r>
              <a:rPr lang="en-US" sz="1000" spc="-70" dirty="0" smtClean="0">
                <a:solidFill>
                  <a:srgbClr val="FFFFFF"/>
                </a:solidFill>
                <a:latin typeface="Segoe Pro"/>
              </a:rPr>
              <a:t>Rollout started</a:t>
            </a:r>
            <a:br>
              <a:rPr lang="en-US" sz="1000" spc="-70" dirty="0" smtClean="0">
                <a:solidFill>
                  <a:srgbClr val="FFFFFF"/>
                </a:solidFill>
                <a:latin typeface="Segoe Pro"/>
              </a:rPr>
            </a:br>
            <a:r>
              <a:rPr lang="en-US" sz="1000" spc="-70" dirty="0" smtClean="0">
                <a:solidFill>
                  <a:srgbClr val="FFFFFF"/>
                </a:solidFill>
                <a:latin typeface="Segoe Pro"/>
              </a:rPr>
              <a:t>Nov 2014</a:t>
            </a:r>
            <a:endParaRPr lang="en-US" sz="1000" spc="-70" dirty="0">
              <a:solidFill>
                <a:srgbClr val="FFFFFF"/>
              </a:solidFill>
              <a:latin typeface="Segoe Pro"/>
            </a:endParaRPr>
          </a:p>
        </p:txBody>
      </p:sp>
      <p:pic>
        <p:nvPicPr>
          <p:cNvPr id="70" name="Imagen 6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02048" y="4800900"/>
            <a:ext cx="1010693" cy="1797020"/>
          </a:xfrm>
          <a:prstGeom prst="rect">
            <a:avLst/>
          </a:prstGeom>
        </p:spPr>
      </p:pic>
      <p:sp>
        <p:nvSpPr>
          <p:cNvPr id="71" name="Explosión 1 70"/>
          <p:cNvSpPr/>
          <p:nvPr/>
        </p:nvSpPr>
        <p:spPr bwMode="auto">
          <a:xfrm>
            <a:off x="3914456" y="80031"/>
            <a:ext cx="3161012" cy="1496118"/>
          </a:xfrm>
          <a:prstGeom prst="irregularSeal1">
            <a:avLst/>
          </a:prstGeom>
          <a:solidFill>
            <a:srgbClr val="EB3C0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s-ES"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Pro"/>
                <a:ea typeface="Segoe UI" pitchFamily="34" charset="0"/>
                <a:cs typeface="Segoe UI" pitchFamily="34" charset="0"/>
              </a:rPr>
              <a:t>Next</a:t>
            </a:r>
            <a:r>
              <a:rPr kumimoji="0" lang="es-ES"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Pro"/>
                <a:ea typeface="Segoe UI" pitchFamily="34" charset="0"/>
                <a:cs typeface="Segoe UI" pitchFamily="34" charset="0"/>
              </a:rPr>
              <a:t> </a:t>
            </a:r>
            <a:r>
              <a:rPr kumimoji="0" lang="es-ES"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Pro"/>
                <a:ea typeface="Segoe UI" pitchFamily="34" charset="0"/>
                <a:cs typeface="Segoe UI" pitchFamily="34" charset="0"/>
              </a:rPr>
              <a:t>Generation</a:t>
            </a:r>
            <a:r>
              <a:rPr kumimoji="0" lang="es-ES"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Pro"/>
                <a:ea typeface="Segoe UI" pitchFamily="34" charset="0"/>
                <a:cs typeface="Segoe UI" pitchFamily="34" charset="0"/>
              </a:rPr>
              <a:t> Portal</a:t>
            </a:r>
          </a:p>
        </p:txBody>
      </p:sp>
    </p:spTree>
    <p:extLst>
      <p:ext uri="{BB962C8B-B14F-4D97-AF65-F5344CB8AC3E}">
        <p14:creationId xmlns:p14="http://schemas.microsoft.com/office/powerpoint/2010/main" val="6568978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0-#ppt_w/2"/>
                                          </p:val>
                                        </p:tav>
                                        <p:tav tm="100000">
                                          <p:val>
                                            <p:strVal val="#ppt_x"/>
                                          </p:val>
                                        </p:tav>
                                      </p:tavLst>
                                    </p:anim>
                                    <p:anim calcmode="lin" valueType="num">
                                      <p:cBhvr additive="base">
                                        <p:cTn id="8"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71"/>
                                        </p:tgtEl>
                                        <p:attrNameLst>
                                          <p:attrName>style.visibility</p:attrName>
                                        </p:attrNameLst>
                                      </p:cBhvr>
                                      <p:to>
                                        <p:strVal val="visible"/>
                                      </p:to>
                                    </p:set>
                                    <p:animEffect transition="in" filter="wipe(down)">
                                      <p:cBhvr>
                                        <p:cTn id="13" dur="580">
                                          <p:stCondLst>
                                            <p:cond delay="0"/>
                                          </p:stCondLst>
                                        </p:cTn>
                                        <p:tgtEl>
                                          <p:spTgt spid="71"/>
                                        </p:tgtEl>
                                      </p:cBhvr>
                                    </p:animEffect>
                                    <p:anim calcmode="lin" valueType="num">
                                      <p:cBhvr>
                                        <p:cTn id="14" dur="1822" tmFilter="0,0; 0.14,0.36; 0.43,0.73; 0.71,0.91; 1.0,1.0">
                                          <p:stCondLst>
                                            <p:cond delay="0"/>
                                          </p:stCondLst>
                                        </p:cTn>
                                        <p:tgtEl>
                                          <p:spTgt spid="71"/>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71"/>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71"/>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71"/>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71"/>
                                        </p:tgtEl>
                                        <p:attrNameLst>
                                          <p:attrName>ppt_y</p:attrName>
                                        </p:attrNameLst>
                                      </p:cBhvr>
                                      <p:tavLst>
                                        <p:tav tm="0" fmla="#ppt_y-sin(pi*$)/81">
                                          <p:val>
                                            <p:fltVal val="0"/>
                                          </p:val>
                                        </p:tav>
                                        <p:tav tm="100000">
                                          <p:val>
                                            <p:fltVal val="1"/>
                                          </p:val>
                                        </p:tav>
                                      </p:tavLst>
                                    </p:anim>
                                    <p:animScale>
                                      <p:cBhvr>
                                        <p:cTn id="19" dur="26">
                                          <p:stCondLst>
                                            <p:cond delay="650"/>
                                          </p:stCondLst>
                                        </p:cTn>
                                        <p:tgtEl>
                                          <p:spTgt spid="71"/>
                                        </p:tgtEl>
                                      </p:cBhvr>
                                      <p:to x="100000" y="60000"/>
                                    </p:animScale>
                                    <p:animScale>
                                      <p:cBhvr>
                                        <p:cTn id="20" dur="166" decel="50000">
                                          <p:stCondLst>
                                            <p:cond delay="676"/>
                                          </p:stCondLst>
                                        </p:cTn>
                                        <p:tgtEl>
                                          <p:spTgt spid="71"/>
                                        </p:tgtEl>
                                      </p:cBhvr>
                                      <p:to x="100000" y="100000"/>
                                    </p:animScale>
                                    <p:animScale>
                                      <p:cBhvr>
                                        <p:cTn id="21" dur="26">
                                          <p:stCondLst>
                                            <p:cond delay="1312"/>
                                          </p:stCondLst>
                                        </p:cTn>
                                        <p:tgtEl>
                                          <p:spTgt spid="71"/>
                                        </p:tgtEl>
                                      </p:cBhvr>
                                      <p:to x="100000" y="80000"/>
                                    </p:animScale>
                                    <p:animScale>
                                      <p:cBhvr>
                                        <p:cTn id="22" dur="166" decel="50000">
                                          <p:stCondLst>
                                            <p:cond delay="1338"/>
                                          </p:stCondLst>
                                        </p:cTn>
                                        <p:tgtEl>
                                          <p:spTgt spid="71"/>
                                        </p:tgtEl>
                                      </p:cBhvr>
                                      <p:to x="100000" y="100000"/>
                                    </p:animScale>
                                    <p:animScale>
                                      <p:cBhvr>
                                        <p:cTn id="23" dur="26">
                                          <p:stCondLst>
                                            <p:cond delay="1642"/>
                                          </p:stCondLst>
                                        </p:cTn>
                                        <p:tgtEl>
                                          <p:spTgt spid="71"/>
                                        </p:tgtEl>
                                      </p:cBhvr>
                                      <p:to x="100000" y="90000"/>
                                    </p:animScale>
                                    <p:animScale>
                                      <p:cBhvr>
                                        <p:cTn id="24" dur="166" decel="50000">
                                          <p:stCondLst>
                                            <p:cond delay="1668"/>
                                          </p:stCondLst>
                                        </p:cTn>
                                        <p:tgtEl>
                                          <p:spTgt spid="71"/>
                                        </p:tgtEl>
                                      </p:cBhvr>
                                      <p:to x="100000" y="100000"/>
                                    </p:animScale>
                                    <p:animScale>
                                      <p:cBhvr>
                                        <p:cTn id="25" dur="26">
                                          <p:stCondLst>
                                            <p:cond delay="1808"/>
                                          </p:stCondLst>
                                        </p:cTn>
                                        <p:tgtEl>
                                          <p:spTgt spid="71"/>
                                        </p:tgtEl>
                                      </p:cBhvr>
                                      <p:to x="100000" y="95000"/>
                                    </p:animScale>
                                    <p:animScale>
                                      <p:cBhvr>
                                        <p:cTn id="26" dur="166" decel="50000">
                                          <p:stCondLst>
                                            <p:cond delay="1834"/>
                                          </p:stCondLst>
                                        </p:cTn>
                                        <p:tgtEl>
                                          <p:spTgt spid="7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ES" dirty="0" smtClean="0"/>
              <a:t>Office 365 Video - Arquitectura</a:t>
            </a:r>
            <a:endParaRPr lang="en-US" dirty="0"/>
          </a:p>
        </p:txBody>
      </p:sp>
      <p:sp>
        <p:nvSpPr>
          <p:cNvPr id="7" name="Rectangle 2"/>
          <p:cNvSpPr/>
          <p:nvPr/>
        </p:nvSpPr>
        <p:spPr bwMode="auto">
          <a:xfrm>
            <a:off x="2771503" y="2894180"/>
            <a:ext cx="5845287" cy="551171"/>
          </a:xfrm>
          <a:prstGeom prst="rect">
            <a:avLst/>
          </a:prstGeom>
          <a:noFill/>
          <a:ln w="25400">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404"/>
            <a:endParaRPr lang="en-US" sz="1500" dirty="0">
              <a:solidFill>
                <a:sysClr val="windowText" lastClr="000000"/>
              </a:solidFill>
              <a:latin typeface="Segoe UI"/>
            </a:endParaRPr>
          </a:p>
        </p:txBody>
      </p:sp>
      <p:sp>
        <p:nvSpPr>
          <p:cNvPr id="8" name="Rectangle 3"/>
          <p:cNvSpPr/>
          <p:nvPr/>
        </p:nvSpPr>
        <p:spPr bwMode="auto">
          <a:xfrm>
            <a:off x="2768415" y="3971029"/>
            <a:ext cx="2572518" cy="1981497"/>
          </a:xfrm>
          <a:prstGeom prst="rect">
            <a:avLst/>
          </a:prstGeom>
          <a:noFill/>
          <a:ln w="25400">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404"/>
            <a:endParaRPr lang="en-US" sz="1500" dirty="0">
              <a:solidFill>
                <a:sysClr val="windowText" lastClr="000000"/>
              </a:solidFill>
              <a:latin typeface="Segoe UI"/>
            </a:endParaRPr>
          </a:p>
        </p:txBody>
      </p:sp>
      <p:sp>
        <p:nvSpPr>
          <p:cNvPr id="9" name="Rectangle 4"/>
          <p:cNvSpPr/>
          <p:nvPr/>
        </p:nvSpPr>
        <p:spPr bwMode="auto">
          <a:xfrm>
            <a:off x="6044274" y="3971030"/>
            <a:ext cx="2572518" cy="1981495"/>
          </a:xfrm>
          <a:prstGeom prst="rect">
            <a:avLst/>
          </a:prstGeom>
          <a:noFill/>
          <a:ln w="25400">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404"/>
            <a:endParaRPr lang="en-US" sz="1500" dirty="0">
              <a:solidFill>
                <a:sysClr val="windowText" lastClr="000000"/>
              </a:solidFill>
              <a:latin typeface="Segoe UI"/>
            </a:endParaRPr>
          </a:p>
        </p:txBody>
      </p:sp>
      <p:sp>
        <p:nvSpPr>
          <p:cNvPr id="10" name="Title 16"/>
          <p:cNvSpPr txBox="1">
            <a:spLocks/>
          </p:cNvSpPr>
          <p:nvPr/>
        </p:nvSpPr>
        <p:spPr>
          <a:xfrm>
            <a:off x="2790897" y="2947170"/>
            <a:ext cx="2049834" cy="307409"/>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938"/>
            <a:r>
              <a:rPr lang="en-US" sz="1800" b="1" spc="-75" dirty="0">
                <a:solidFill>
                  <a:sysClr val="windowText" lastClr="000000"/>
                </a:solidFill>
                <a:latin typeface="Segoe UI Semilight" panose="020B0402040204020203" pitchFamily="34" charset="0"/>
                <a:cs typeface="Segoe UI Semilight" panose="020B0402040204020203" pitchFamily="34" charset="0"/>
              </a:rPr>
              <a:t>Office 365 Video</a:t>
            </a:r>
          </a:p>
        </p:txBody>
      </p:sp>
      <p:sp>
        <p:nvSpPr>
          <p:cNvPr id="11" name="Title 16"/>
          <p:cNvSpPr txBox="1">
            <a:spLocks/>
          </p:cNvSpPr>
          <p:nvPr/>
        </p:nvSpPr>
        <p:spPr>
          <a:xfrm>
            <a:off x="2773691" y="4080071"/>
            <a:ext cx="2016265" cy="307409"/>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938"/>
            <a:r>
              <a:rPr lang="en-US" sz="1800" b="1" spc="-75" dirty="0">
                <a:solidFill>
                  <a:sysClr val="windowText" lastClr="000000"/>
                </a:solidFill>
                <a:latin typeface="Segoe UI Semilight" panose="020B0402040204020203" pitchFamily="34" charset="0"/>
                <a:cs typeface="Segoe UI Semilight" panose="020B0402040204020203" pitchFamily="34" charset="0"/>
              </a:rPr>
              <a:t>SharePoint Online</a:t>
            </a:r>
          </a:p>
        </p:txBody>
      </p:sp>
      <p:sp>
        <p:nvSpPr>
          <p:cNvPr id="12" name="Title 16"/>
          <p:cNvSpPr txBox="1">
            <a:spLocks/>
          </p:cNvSpPr>
          <p:nvPr/>
        </p:nvSpPr>
        <p:spPr>
          <a:xfrm>
            <a:off x="6085411" y="4013393"/>
            <a:ext cx="2490239" cy="307409"/>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938"/>
            <a:r>
              <a:rPr lang="en-US" sz="1800" b="1" spc="-75">
                <a:solidFill>
                  <a:sysClr val="windowText" lastClr="000000"/>
                </a:solidFill>
                <a:latin typeface="Segoe UI Semilight" panose="020B0402040204020203" pitchFamily="34" charset="0"/>
                <a:cs typeface="Segoe UI Semilight" panose="020B0402040204020203" pitchFamily="34" charset="0"/>
              </a:rPr>
              <a:t>Azure Media Services</a:t>
            </a:r>
          </a:p>
        </p:txBody>
      </p:sp>
      <p:sp>
        <p:nvSpPr>
          <p:cNvPr id="13" name="Title 16"/>
          <p:cNvSpPr txBox="1">
            <a:spLocks/>
          </p:cNvSpPr>
          <p:nvPr/>
        </p:nvSpPr>
        <p:spPr>
          <a:xfrm>
            <a:off x="3960113" y="5228752"/>
            <a:ext cx="1390174" cy="316716"/>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685938"/>
            <a:r>
              <a:rPr lang="en-US" sz="1350" b="1" spc="-75">
                <a:solidFill>
                  <a:sysClr val="windowText" lastClr="000000"/>
                </a:solidFill>
                <a:latin typeface="Segoe UI Semilight" panose="020B0402040204020203" pitchFamily="34" charset="0"/>
                <a:cs typeface="Segoe UI Semilight" panose="020B0402040204020203" pitchFamily="34" charset="0"/>
              </a:rPr>
              <a:t>Metadata</a:t>
            </a:r>
          </a:p>
        </p:txBody>
      </p:sp>
      <p:sp>
        <p:nvSpPr>
          <p:cNvPr id="14" name="Title 16"/>
          <p:cNvSpPr txBox="1">
            <a:spLocks/>
          </p:cNvSpPr>
          <p:nvPr/>
        </p:nvSpPr>
        <p:spPr>
          <a:xfrm>
            <a:off x="3640875" y="2170897"/>
            <a:ext cx="1191869" cy="307409"/>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685938"/>
            <a:r>
              <a:rPr lang="en-US" sz="1350" b="1" spc="-75">
                <a:solidFill>
                  <a:sysClr val="windowText" lastClr="000000"/>
                </a:solidFill>
                <a:latin typeface="Segoe UI Semilight" panose="020B0402040204020203" pitchFamily="34" charset="0"/>
                <a:cs typeface="Segoe UI Semilight" panose="020B0402040204020203" pitchFamily="34" charset="0"/>
              </a:rPr>
              <a:t>Uploader</a:t>
            </a:r>
          </a:p>
        </p:txBody>
      </p:sp>
      <p:cxnSp>
        <p:nvCxnSpPr>
          <p:cNvPr id="15" name="Straight Arrow Connector 179"/>
          <p:cNvCxnSpPr>
            <a:stCxn id="14" idx="2"/>
          </p:cNvCxnSpPr>
          <p:nvPr/>
        </p:nvCxnSpPr>
        <p:spPr>
          <a:xfrm flipH="1">
            <a:off x="4236811" y="2478304"/>
            <a:ext cx="1" cy="415874"/>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6" name="Group 18"/>
          <p:cNvGrpSpPr/>
          <p:nvPr/>
        </p:nvGrpSpPr>
        <p:grpSpPr>
          <a:xfrm>
            <a:off x="2759059" y="3455587"/>
            <a:ext cx="1227957" cy="1991101"/>
            <a:chOff x="1816691" y="2626654"/>
            <a:chExt cx="1637300" cy="2654840"/>
          </a:xfrm>
        </p:grpSpPr>
        <p:sp>
          <p:nvSpPr>
            <p:cNvPr id="17" name="Title 16"/>
            <p:cNvSpPr txBox="1">
              <a:spLocks/>
            </p:cNvSpPr>
            <p:nvPr/>
          </p:nvSpPr>
          <p:spPr>
            <a:xfrm>
              <a:off x="1816691" y="4859199"/>
              <a:ext cx="1637300" cy="42229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685938"/>
              <a:r>
                <a:rPr lang="en-US" sz="1350" b="1" spc="-75" dirty="0">
                  <a:solidFill>
                    <a:sysClr val="windowText" lastClr="000000"/>
                  </a:solidFill>
                  <a:latin typeface="Segoe UI Semilight" panose="020B0402040204020203" pitchFamily="34" charset="0"/>
                  <a:cs typeface="Segoe UI Semilight" panose="020B0402040204020203" pitchFamily="34" charset="0"/>
                </a:rPr>
                <a:t>Content Storage</a:t>
              </a:r>
            </a:p>
          </p:txBody>
        </p:sp>
        <p:cxnSp>
          <p:nvCxnSpPr>
            <p:cNvPr id="18" name="Straight Arrow Connector 20"/>
            <p:cNvCxnSpPr/>
            <p:nvPr/>
          </p:nvCxnSpPr>
          <p:spPr>
            <a:xfrm>
              <a:off x="2605960" y="2626654"/>
              <a:ext cx="0" cy="685800"/>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19" name="Straight Arrow Connector 21"/>
          <p:cNvCxnSpPr/>
          <p:nvPr/>
        </p:nvCxnSpPr>
        <p:spPr>
          <a:xfrm>
            <a:off x="5350289" y="5156471"/>
            <a:ext cx="676231" cy="0"/>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0" name="Group 22"/>
          <p:cNvGrpSpPr/>
          <p:nvPr/>
        </p:nvGrpSpPr>
        <p:grpSpPr>
          <a:xfrm>
            <a:off x="7815264" y="4520003"/>
            <a:ext cx="482683" cy="754361"/>
            <a:chOff x="3837310" y="388336"/>
            <a:chExt cx="643586" cy="1005829"/>
          </a:xfrm>
        </p:grpSpPr>
        <p:grpSp>
          <p:nvGrpSpPr>
            <p:cNvPr id="21" name="Group 23"/>
            <p:cNvGrpSpPr/>
            <p:nvPr/>
          </p:nvGrpSpPr>
          <p:grpSpPr>
            <a:xfrm>
              <a:off x="4007796" y="493863"/>
              <a:ext cx="272129" cy="784148"/>
              <a:chOff x="3529678" y="441114"/>
              <a:chExt cx="272129" cy="784148"/>
            </a:xfrm>
          </p:grpSpPr>
          <p:grpSp>
            <p:nvGrpSpPr>
              <p:cNvPr id="23" name="Group 25"/>
              <p:cNvGrpSpPr/>
              <p:nvPr/>
            </p:nvGrpSpPr>
            <p:grpSpPr>
              <a:xfrm>
                <a:off x="3529678" y="738725"/>
                <a:ext cx="272129" cy="188927"/>
                <a:chOff x="3532891" y="720448"/>
                <a:chExt cx="272129" cy="188927"/>
              </a:xfrm>
            </p:grpSpPr>
            <p:sp>
              <p:nvSpPr>
                <p:cNvPr id="30" name="Isosceles Triangle 17"/>
                <p:cNvSpPr>
                  <a:spLocks noChangeAspect="1"/>
                </p:cNvSpPr>
                <p:nvPr/>
              </p:nvSpPr>
              <p:spPr>
                <a:xfrm rot="5400000">
                  <a:off x="3634832" y="772300"/>
                  <a:ext cx="75996" cy="72328"/>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8"/>
                  <a:endParaRPr lang="en-US" sz="1350">
                    <a:solidFill>
                      <a:sysClr val="windowText" lastClr="000000"/>
                    </a:solidFill>
                    <a:latin typeface="Segoe UI"/>
                  </a:endParaRPr>
                </a:p>
              </p:txBody>
            </p:sp>
            <p:sp>
              <p:nvSpPr>
                <p:cNvPr id="31" name="Rounded Rectangle 18"/>
                <p:cNvSpPr/>
                <p:nvPr/>
              </p:nvSpPr>
              <p:spPr bwMode="auto">
                <a:xfrm>
                  <a:off x="3532891" y="720448"/>
                  <a:ext cx="272129" cy="188927"/>
                </a:xfrm>
                <a:prstGeom prst="roundRect">
                  <a:avLst/>
                </a:prstGeom>
                <a:no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404"/>
                  <a:endParaRPr lang="en-US" sz="1500" dirty="0">
                    <a:solidFill>
                      <a:sysClr val="windowText" lastClr="000000"/>
                    </a:solidFill>
                    <a:latin typeface="Segoe UI"/>
                  </a:endParaRPr>
                </a:p>
              </p:txBody>
            </p:sp>
          </p:grpSp>
          <p:grpSp>
            <p:nvGrpSpPr>
              <p:cNvPr id="24" name="Group 26"/>
              <p:cNvGrpSpPr/>
              <p:nvPr/>
            </p:nvGrpSpPr>
            <p:grpSpPr>
              <a:xfrm>
                <a:off x="3529678" y="1036335"/>
                <a:ext cx="272129" cy="188927"/>
                <a:chOff x="3532891" y="720448"/>
                <a:chExt cx="272129" cy="188927"/>
              </a:xfrm>
            </p:grpSpPr>
            <p:sp>
              <p:nvSpPr>
                <p:cNvPr id="28" name="Isosceles Triangle 17"/>
                <p:cNvSpPr>
                  <a:spLocks noChangeAspect="1"/>
                </p:cNvSpPr>
                <p:nvPr/>
              </p:nvSpPr>
              <p:spPr>
                <a:xfrm rot="5400000">
                  <a:off x="3634832" y="772300"/>
                  <a:ext cx="75996" cy="72328"/>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8"/>
                  <a:endParaRPr lang="en-US" sz="1350">
                    <a:solidFill>
                      <a:sysClr val="windowText" lastClr="000000"/>
                    </a:solidFill>
                    <a:latin typeface="Segoe UI"/>
                  </a:endParaRPr>
                </a:p>
              </p:txBody>
            </p:sp>
            <p:sp>
              <p:nvSpPr>
                <p:cNvPr id="29" name="Rounded Rectangle 18"/>
                <p:cNvSpPr/>
                <p:nvPr/>
              </p:nvSpPr>
              <p:spPr bwMode="auto">
                <a:xfrm>
                  <a:off x="3532891" y="720448"/>
                  <a:ext cx="272129" cy="188927"/>
                </a:xfrm>
                <a:prstGeom prst="roundRect">
                  <a:avLst/>
                </a:prstGeom>
                <a:no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404"/>
                  <a:endParaRPr lang="en-US" sz="1500" dirty="0">
                    <a:solidFill>
                      <a:sysClr val="windowText" lastClr="000000"/>
                    </a:solidFill>
                    <a:latin typeface="Segoe UI"/>
                  </a:endParaRPr>
                </a:p>
              </p:txBody>
            </p:sp>
          </p:grpSp>
          <p:grpSp>
            <p:nvGrpSpPr>
              <p:cNvPr id="25" name="Group 27"/>
              <p:cNvGrpSpPr/>
              <p:nvPr/>
            </p:nvGrpSpPr>
            <p:grpSpPr>
              <a:xfrm>
                <a:off x="3529678" y="441114"/>
                <a:ext cx="272129" cy="188927"/>
                <a:chOff x="3532891" y="720448"/>
                <a:chExt cx="272129" cy="188927"/>
              </a:xfrm>
            </p:grpSpPr>
            <p:sp>
              <p:nvSpPr>
                <p:cNvPr id="26" name="Isosceles Triangle 17"/>
                <p:cNvSpPr>
                  <a:spLocks noChangeAspect="1"/>
                </p:cNvSpPr>
                <p:nvPr/>
              </p:nvSpPr>
              <p:spPr>
                <a:xfrm rot="5400000">
                  <a:off x="3634832" y="772300"/>
                  <a:ext cx="75996" cy="72328"/>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8"/>
                  <a:endParaRPr lang="en-US" sz="1350">
                    <a:solidFill>
                      <a:sysClr val="windowText" lastClr="000000"/>
                    </a:solidFill>
                    <a:latin typeface="Segoe UI"/>
                  </a:endParaRPr>
                </a:p>
              </p:txBody>
            </p:sp>
            <p:sp>
              <p:nvSpPr>
                <p:cNvPr id="27" name="Rounded Rectangle 18"/>
                <p:cNvSpPr/>
                <p:nvPr/>
              </p:nvSpPr>
              <p:spPr bwMode="auto">
                <a:xfrm>
                  <a:off x="3532891" y="720448"/>
                  <a:ext cx="272129" cy="188927"/>
                </a:xfrm>
                <a:prstGeom prst="roundRect">
                  <a:avLst/>
                </a:prstGeom>
                <a:no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404"/>
                  <a:endParaRPr lang="en-US" sz="1500" dirty="0">
                    <a:solidFill>
                      <a:sysClr val="windowText" lastClr="000000"/>
                    </a:solidFill>
                    <a:latin typeface="Segoe UI"/>
                  </a:endParaRPr>
                </a:p>
              </p:txBody>
            </p:sp>
          </p:grpSp>
        </p:grpSp>
        <p:sp>
          <p:nvSpPr>
            <p:cNvPr id="22" name="Rectangle 24"/>
            <p:cNvSpPr/>
            <p:nvPr/>
          </p:nvSpPr>
          <p:spPr bwMode="auto">
            <a:xfrm>
              <a:off x="3837310" y="388336"/>
              <a:ext cx="643586" cy="1005829"/>
            </a:xfrm>
            <a:prstGeom prst="rect">
              <a:avLst/>
            </a:prstGeom>
            <a:no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404"/>
              <a:endParaRPr lang="en-US" sz="1500" dirty="0">
                <a:solidFill>
                  <a:sysClr val="windowText" lastClr="000000"/>
                </a:solidFill>
                <a:latin typeface="Segoe UI"/>
              </a:endParaRPr>
            </a:p>
          </p:txBody>
        </p:sp>
      </p:grpSp>
      <p:cxnSp>
        <p:nvCxnSpPr>
          <p:cNvPr id="32" name="Straight Arrow Connector 34"/>
          <p:cNvCxnSpPr/>
          <p:nvPr/>
        </p:nvCxnSpPr>
        <p:spPr>
          <a:xfrm flipV="1">
            <a:off x="7230784" y="4719613"/>
            <a:ext cx="379322" cy="69787"/>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5"/>
          <p:cNvCxnSpPr/>
          <p:nvPr/>
        </p:nvCxnSpPr>
        <p:spPr>
          <a:xfrm rot="1080000" flipV="1">
            <a:off x="7243183" y="4978785"/>
            <a:ext cx="379322" cy="69787"/>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6"/>
          <p:cNvCxnSpPr/>
          <p:nvPr/>
        </p:nvCxnSpPr>
        <p:spPr>
          <a:xfrm>
            <a:off x="7259826" y="4886860"/>
            <a:ext cx="389976" cy="0"/>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7"/>
          <p:cNvCxnSpPr>
            <a:stCxn id="22" idx="0"/>
          </p:cNvCxnSpPr>
          <p:nvPr/>
        </p:nvCxnSpPr>
        <p:spPr>
          <a:xfrm rot="16200000" flipH="1" flipV="1">
            <a:off x="6269834" y="2863011"/>
            <a:ext cx="61203" cy="3375182"/>
          </a:xfrm>
          <a:prstGeom prst="bentConnector3">
            <a:avLst>
              <a:gd name="adj1" fmla="val -280130"/>
            </a:avLst>
          </a:prstGeom>
          <a:ln w="25400">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Title 16"/>
          <p:cNvSpPr txBox="1">
            <a:spLocks/>
          </p:cNvSpPr>
          <p:nvPr/>
        </p:nvSpPr>
        <p:spPr>
          <a:xfrm>
            <a:off x="6217575" y="5536676"/>
            <a:ext cx="1084423" cy="369852"/>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685938"/>
            <a:r>
              <a:rPr lang="en-US" sz="1350" b="1" spc="-75" dirty="0">
                <a:solidFill>
                  <a:sysClr val="windowText" lastClr="000000"/>
                </a:solidFill>
                <a:latin typeface="Segoe UI Semilight" panose="020B0402040204020203" pitchFamily="34" charset="0"/>
                <a:cs typeface="Segoe UI Semilight" panose="020B0402040204020203" pitchFamily="34" charset="0"/>
              </a:rPr>
              <a:t>Thumbnail</a:t>
            </a:r>
          </a:p>
        </p:txBody>
      </p:sp>
      <p:grpSp>
        <p:nvGrpSpPr>
          <p:cNvPr id="37" name="Group 24"/>
          <p:cNvGrpSpPr/>
          <p:nvPr/>
        </p:nvGrpSpPr>
        <p:grpSpPr bwMode="black">
          <a:xfrm>
            <a:off x="7453778" y="5434937"/>
            <a:ext cx="545365" cy="472497"/>
            <a:chOff x="3358788" y="376388"/>
            <a:chExt cx="1516059" cy="1195388"/>
          </a:xfrm>
          <a:solidFill>
            <a:schemeClr val="bg1"/>
          </a:solidFill>
        </p:grpSpPr>
        <p:sp>
          <p:nvSpPr>
            <p:cNvPr id="38" name="Freeform 26"/>
            <p:cNvSpPr>
              <a:spLocks/>
            </p:cNvSpPr>
            <p:nvPr/>
          </p:nvSpPr>
          <p:spPr bwMode="black">
            <a:xfrm>
              <a:off x="3703272" y="376388"/>
              <a:ext cx="1171575" cy="1128714"/>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solidFill>
              <a:schemeClr val="tx1"/>
            </a:solidFill>
            <a:ln w="9525">
              <a:solidFill>
                <a:schemeClr val="tx1"/>
              </a:solidFill>
              <a:round/>
              <a:headEnd/>
              <a:tailEn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68576" tIns="34289" rIns="68576" bIns="34289" numCol="1" rtlCol="0" anchor="ctr" anchorCtr="0" compatLnSpc="1">
              <a:prstTxWarp prst="textNoShape">
                <a:avLst/>
              </a:prstTxWarp>
            </a:bodyPr>
            <a:lstStyle/>
            <a:p>
              <a:pPr defTabSz="555594"/>
              <a:endParaRPr lang="en-US" sz="1350" spc="-92" dirty="0">
                <a:solidFill>
                  <a:sysClr val="windowText" lastClr="000000"/>
                </a:solidFill>
                <a:latin typeface="Segoe Light" pitchFamily="34" charset="0"/>
              </a:endParaRPr>
            </a:p>
          </p:txBody>
        </p:sp>
        <p:sp>
          <p:nvSpPr>
            <p:cNvPr id="39" name="Freeform 27"/>
            <p:cNvSpPr>
              <a:spLocks noEditPoints="1"/>
            </p:cNvSpPr>
            <p:nvPr/>
          </p:nvSpPr>
          <p:spPr bwMode="black">
            <a:xfrm>
              <a:off x="3358788" y="789139"/>
              <a:ext cx="1106489" cy="782637"/>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solidFill>
              <a:schemeClr val="tx1"/>
            </a:solidFill>
            <a:ln w="9525">
              <a:solidFill>
                <a:schemeClr val="tx1"/>
              </a:solidFill>
              <a:round/>
              <a:headEnd/>
              <a:tailEn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68576" tIns="34289" rIns="68576" bIns="34289" numCol="1" rtlCol="0" anchor="ctr" anchorCtr="0" compatLnSpc="1">
              <a:prstTxWarp prst="textNoShape">
                <a:avLst/>
              </a:prstTxWarp>
            </a:bodyPr>
            <a:lstStyle/>
            <a:p>
              <a:pPr defTabSz="555594"/>
              <a:endParaRPr lang="en-US" sz="1350" spc="-92" dirty="0">
                <a:solidFill>
                  <a:sysClr val="windowText" lastClr="000000"/>
                </a:solidFill>
                <a:latin typeface="Segoe Light" pitchFamily="34" charset="0"/>
              </a:endParaRPr>
            </a:p>
          </p:txBody>
        </p:sp>
        <p:sp>
          <p:nvSpPr>
            <p:cNvPr id="40" name="Freeform 28"/>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solidFill>
              <a:schemeClr val="tx1"/>
            </a:solidFill>
            <a:ln w="9525">
              <a:solidFill>
                <a:schemeClr val="tx1"/>
              </a:solidFill>
              <a:round/>
              <a:headEnd/>
              <a:tailEn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68576" tIns="34289" rIns="68576" bIns="34289" numCol="1" rtlCol="0" anchor="ctr" anchorCtr="0" compatLnSpc="1">
              <a:prstTxWarp prst="textNoShape">
                <a:avLst/>
              </a:prstTxWarp>
            </a:bodyPr>
            <a:lstStyle/>
            <a:p>
              <a:pPr defTabSz="555594"/>
              <a:endParaRPr lang="en-US" sz="1350" spc="-92" dirty="0">
                <a:solidFill>
                  <a:sysClr val="windowText" lastClr="000000"/>
                </a:solidFill>
                <a:latin typeface="Segoe Light" pitchFamily="34" charset="0"/>
              </a:endParaRPr>
            </a:p>
          </p:txBody>
        </p:sp>
        <p:sp>
          <p:nvSpPr>
            <p:cNvPr id="41" name="Freeform 29"/>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solidFill>
              <a:schemeClr val="tx1"/>
            </a:solidFill>
            <a:ln w="9525">
              <a:solidFill>
                <a:schemeClr val="tx1"/>
              </a:solidFill>
              <a:round/>
              <a:headEnd/>
              <a:tailEn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68576" tIns="34289" rIns="68576" bIns="34289" numCol="1" rtlCol="0" anchor="ctr" anchorCtr="0" compatLnSpc="1">
              <a:prstTxWarp prst="textNoShape">
                <a:avLst/>
              </a:prstTxWarp>
            </a:bodyPr>
            <a:lstStyle/>
            <a:p>
              <a:pPr defTabSz="555594"/>
              <a:endParaRPr lang="en-US" sz="1350" spc="-92" dirty="0">
                <a:solidFill>
                  <a:sysClr val="windowText" lastClr="000000"/>
                </a:solidFill>
                <a:latin typeface="Segoe Light" pitchFamily="34" charset="0"/>
              </a:endParaRPr>
            </a:p>
          </p:txBody>
        </p:sp>
        <p:sp>
          <p:nvSpPr>
            <p:cNvPr id="42" name="Oval 30"/>
            <p:cNvSpPr>
              <a:spLocks noChangeArrowheads="1"/>
            </p:cNvSpPr>
            <p:nvPr/>
          </p:nvSpPr>
          <p:spPr bwMode="black">
            <a:xfrm>
              <a:off x="3647715" y="930426"/>
              <a:ext cx="239713" cy="239713"/>
            </a:xfrm>
            <a:prstGeom prst="ellipse">
              <a:avLst/>
            </a:prstGeom>
            <a:solidFill>
              <a:schemeClr val="tx1"/>
            </a:solidFill>
            <a:ln w="9525">
              <a:solidFill>
                <a:schemeClr val="tx1"/>
              </a:solidFill>
              <a:round/>
              <a:headEnd/>
              <a:tailEn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68576" tIns="34289" rIns="68576" bIns="34289" numCol="1" rtlCol="0" anchor="ctr" anchorCtr="0" compatLnSpc="1">
              <a:prstTxWarp prst="textNoShape">
                <a:avLst/>
              </a:prstTxWarp>
            </a:bodyPr>
            <a:lstStyle/>
            <a:p>
              <a:pPr defTabSz="555594"/>
              <a:endParaRPr lang="en-US" sz="1350" spc="-92" dirty="0">
                <a:solidFill>
                  <a:sysClr val="windowText" lastClr="000000"/>
                </a:solidFill>
                <a:latin typeface="Segoe Light" pitchFamily="34" charset="0"/>
              </a:endParaRPr>
            </a:p>
          </p:txBody>
        </p:sp>
        <p:sp>
          <p:nvSpPr>
            <p:cNvPr id="43" name="Oval 31"/>
            <p:cNvSpPr>
              <a:spLocks noChangeArrowheads="1"/>
            </p:cNvSpPr>
            <p:nvPr/>
          </p:nvSpPr>
          <p:spPr bwMode="black">
            <a:xfrm>
              <a:off x="3933465" y="1020913"/>
              <a:ext cx="182563" cy="179388"/>
            </a:xfrm>
            <a:prstGeom prst="ellipse">
              <a:avLst/>
            </a:prstGeom>
            <a:solidFill>
              <a:schemeClr val="tx1"/>
            </a:solidFill>
            <a:ln w="9525">
              <a:solidFill>
                <a:schemeClr val="tx1"/>
              </a:solidFill>
              <a:round/>
              <a:headEnd/>
              <a:tailEn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68576" tIns="34289" rIns="68576" bIns="34289" numCol="1" rtlCol="0" anchor="ctr" anchorCtr="0" compatLnSpc="1">
              <a:prstTxWarp prst="textNoShape">
                <a:avLst/>
              </a:prstTxWarp>
            </a:bodyPr>
            <a:lstStyle/>
            <a:p>
              <a:pPr defTabSz="555594"/>
              <a:endParaRPr lang="en-US" sz="1350" spc="-92" dirty="0">
                <a:solidFill>
                  <a:sysClr val="windowText" lastClr="000000"/>
                </a:solidFill>
                <a:latin typeface="Segoe Light" pitchFamily="34" charset="0"/>
              </a:endParaRPr>
            </a:p>
          </p:txBody>
        </p:sp>
      </p:grpSp>
      <p:cxnSp>
        <p:nvCxnSpPr>
          <p:cNvPr id="44" name="Elbow Connector 46"/>
          <p:cNvCxnSpPr/>
          <p:nvPr/>
        </p:nvCxnSpPr>
        <p:spPr>
          <a:xfrm rot="10800000">
            <a:off x="3362404" y="5573537"/>
            <a:ext cx="3905918" cy="270300"/>
          </a:xfrm>
          <a:prstGeom prst="bentConnector2">
            <a:avLst/>
          </a:prstGeom>
          <a:ln w="254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2"/>
          <p:cNvCxnSpPr>
            <a:stCxn id="22" idx="3"/>
          </p:cNvCxnSpPr>
          <p:nvPr/>
        </p:nvCxnSpPr>
        <p:spPr>
          <a:xfrm flipH="1" flipV="1">
            <a:off x="7375927" y="2514673"/>
            <a:ext cx="1333490" cy="2382511"/>
          </a:xfrm>
          <a:prstGeom prst="bentConnector4">
            <a:avLst>
              <a:gd name="adj1" fmla="val -12857"/>
              <a:gd name="adj2" fmla="val 4784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Title 16"/>
          <p:cNvSpPr txBox="1">
            <a:spLocks/>
          </p:cNvSpPr>
          <p:nvPr/>
        </p:nvSpPr>
        <p:spPr>
          <a:xfrm>
            <a:off x="8874877" y="4350297"/>
            <a:ext cx="568300" cy="509567"/>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685938"/>
            <a:r>
              <a:rPr lang="en-US" sz="1050" b="1" spc="-75" dirty="0">
                <a:solidFill>
                  <a:sysClr val="windowText" lastClr="000000"/>
                </a:solidFill>
                <a:latin typeface="Segoe UI Semilight" panose="020B0402040204020203" pitchFamily="34" charset="0"/>
                <a:cs typeface="Segoe UI Semilight" panose="020B0402040204020203" pitchFamily="34" charset="0"/>
              </a:rPr>
              <a:t>Secure</a:t>
            </a:r>
          </a:p>
          <a:p>
            <a:pPr algn="ctr" defTabSz="685938"/>
            <a:r>
              <a:rPr lang="en-US" sz="1050" b="1" spc="-75" dirty="0">
                <a:solidFill>
                  <a:sysClr val="windowText" lastClr="000000"/>
                </a:solidFill>
                <a:latin typeface="Segoe UI Semilight" panose="020B0402040204020203" pitchFamily="34" charset="0"/>
                <a:cs typeface="Segoe UI Semilight" panose="020B0402040204020203" pitchFamily="34" charset="0"/>
              </a:rPr>
              <a:t>Delivery</a:t>
            </a:r>
          </a:p>
        </p:txBody>
      </p:sp>
      <p:cxnSp>
        <p:nvCxnSpPr>
          <p:cNvPr id="47" name="Straight Arrow Connector 49"/>
          <p:cNvCxnSpPr/>
          <p:nvPr/>
        </p:nvCxnSpPr>
        <p:spPr>
          <a:xfrm>
            <a:off x="6561265" y="2498775"/>
            <a:ext cx="0" cy="395402"/>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50"/>
          <p:cNvCxnSpPr>
            <a:endCxn id="8" idx="0"/>
          </p:cNvCxnSpPr>
          <p:nvPr/>
        </p:nvCxnSpPr>
        <p:spPr>
          <a:xfrm rot="10800000" flipV="1">
            <a:off x="4054674" y="3763793"/>
            <a:ext cx="2521378" cy="207235"/>
          </a:xfrm>
          <a:prstGeom prst="bentConnector2">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51"/>
          <p:cNvCxnSpPr/>
          <p:nvPr/>
        </p:nvCxnSpPr>
        <p:spPr>
          <a:xfrm flipV="1">
            <a:off x="6576050" y="3431635"/>
            <a:ext cx="0" cy="335703"/>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Freeform 92"/>
          <p:cNvSpPr>
            <a:spLocks noEditPoints="1"/>
          </p:cNvSpPr>
          <p:nvPr/>
        </p:nvSpPr>
        <p:spPr bwMode="black">
          <a:xfrm>
            <a:off x="4056640" y="2598920"/>
            <a:ext cx="107633" cy="136595"/>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chemeClr val="tx1"/>
          </a:solidFill>
          <a:ln>
            <a:noFill/>
          </a:ln>
          <a:extLst/>
        </p:spPr>
        <p:txBody>
          <a:bodyPr vert="horz" wrap="square" lIns="69958" tIns="34978" rIns="69958" bIns="34978" numCol="1" anchor="t" anchorCtr="0" compatLnSpc="1">
            <a:prstTxWarp prst="textNoShape">
              <a:avLst/>
            </a:prstTxWarp>
          </a:bodyPr>
          <a:lstStyle/>
          <a:p>
            <a:pPr defTabSz="685938"/>
            <a:endParaRPr lang="en-US" sz="1350" dirty="0">
              <a:solidFill>
                <a:sysClr val="windowText" lastClr="000000"/>
              </a:solidFill>
              <a:latin typeface="Segoe UI"/>
            </a:endParaRPr>
          </a:p>
        </p:txBody>
      </p:sp>
      <p:sp>
        <p:nvSpPr>
          <p:cNvPr id="51" name="Freeform 92"/>
          <p:cNvSpPr>
            <a:spLocks noEditPoints="1"/>
          </p:cNvSpPr>
          <p:nvPr/>
        </p:nvSpPr>
        <p:spPr bwMode="black">
          <a:xfrm>
            <a:off x="6691977" y="2596475"/>
            <a:ext cx="107633" cy="136595"/>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chemeClr val="tx1"/>
          </a:solidFill>
          <a:ln>
            <a:noFill/>
          </a:ln>
          <a:extLst/>
        </p:spPr>
        <p:txBody>
          <a:bodyPr vert="horz" wrap="square" lIns="69958" tIns="34978" rIns="69958" bIns="34978" numCol="1" anchor="t" anchorCtr="0" compatLnSpc="1">
            <a:prstTxWarp prst="textNoShape">
              <a:avLst/>
            </a:prstTxWarp>
          </a:bodyPr>
          <a:lstStyle/>
          <a:p>
            <a:pPr defTabSz="685938"/>
            <a:endParaRPr lang="en-US" sz="1350" dirty="0">
              <a:solidFill>
                <a:sysClr val="windowText" lastClr="000000"/>
              </a:solidFill>
              <a:latin typeface="Segoe UI"/>
            </a:endParaRPr>
          </a:p>
        </p:txBody>
      </p:sp>
      <p:sp>
        <p:nvSpPr>
          <p:cNvPr id="52" name="Freeform 92"/>
          <p:cNvSpPr>
            <a:spLocks noEditPoints="1"/>
          </p:cNvSpPr>
          <p:nvPr/>
        </p:nvSpPr>
        <p:spPr bwMode="black">
          <a:xfrm>
            <a:off x="3165335" y="3644460"/>
            <a:ext cx="107633" cy="136595"/>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chemeClr val="tx1"/>
          </a:solidFill>
          <a:ln>
            <a:noFill/>
          </a:ln>
          <a:extLst/>
        </p:spPr>
        <p:txBody>
          <a:bodyPr vert="horz" wrap="square" lIns="69958" tIns="34978" rIns="69958" bIns="34978" numCol="1" anchor="t" anchorCtr="0" compatLnSpc="1">
            <a:prstTxWarp prst="textNoShape">
              <a:avLst/>
            </a:prstTxWarp>
          </a:bodyPr>
          <a:lstStyle/>
          <a:p>
            <a:pPr defTabSz="685938"/>
            <a:endParaRPr lang="en-US" sz="1350" dirty="0">
              <a:solidFill>
                <a:sysClr val="windowText" lastClr="000000"/>
              </a:solidFill>
              <a:latin typeface="Segoe UI"/>
            </a:endParaRPr>
          </a:p>
        </p:txBody>
      </p:sp>
      <p:sp>
        <p:nvSpPr>
          <p:cNvPr id="53" name="Freeform 92"/>
          <p:cNvSpPr>
            <a:spLocks noEditPoints="1"/>
          </p:cNvSpPr>
          <p:nvPr/>
        </p:nvSpPr>
        <p:spPr bwMode="black">
          <a:xfrm>
            <a:off x="5370606" y="3577789"/>
            <a:ext cx="107633" cy="136595"/>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chemeClr val="tx1"/>
          </a:solidFill>
          <a:ln>
            <a:noFill/>
          </a:ln>
          <a:extLst/>
        </p:spPr>
        <p:txBody>
          <a:bodyPr vert="horz" wrap="square" lIns="69958" tIns="34978" rIns="69958" bIns="34978" numCol="1" anchor="t" anchorCtr="0" compatLnSpc="1">
            <a:prstTxWarp prst="textNoShape">
              <a:avLst/>
            </a:prstTxWarp>
          </a:bodyPr>
          <a:lstStyle/>
          <a:p>
            <a:pPr defTabSz="685938"/>
            <a:endParaRPr lang="en-US" sz="1350" dirty="0">
              <a:solidFill>
                <a:sysClr val="windowText" lastClr="000000"/>
              </a:solidFill>
              <a:latin typeface="Segoe UI"/>
            </a:endParaRPr>
          </a:p>
        </p:txBody>
      </p:sp>
      <p:sp>
        <p:nvSpPr>
          <p:cNvPr id="54" name="Freeform 92"/>
          <p:cNvSpPr>
            <a:spLocks noEditPoints="1"/>
          </p:cNvSpPr>
          <p:nvPr/>
        </p:nvSpPr>
        <p:spPr bwMode="black">
          <a:xfrm>
            <a:off x="5619708" y="4171171"/>
            <a:ext cx="107633" cy="136595"/>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chemeClr val="tx1"/>
          </a:solidFill>
          <a:ln>
            <a:noFill/>
          </a:ln>
          <a:extLst/>
        </p:spPr>
        <p:txBody>
          <a:bodyPr vert="horz" wrap="square" lIns="69958" tIns="34978" rIns="69958" bIns="34978" numCol="1" anchor="t" anchorCtr="0" compatLnSpc="1">
            <a:prstTxWarp prst="textNoShape">
              <a:avLst/>
            </a:prstTxWarp>
          </a:bodyPr>
          <a:lstStyle/>
          <a:p>
            <a:pPr defTabSz="685938"/>
            <a:endParaRPr lang="en-US" sz="1350" dirty="0">
              <a:solidFill>
                <a:sysClr val="windowText" lastClr="000000"/>
              </a:solidFill>
              <a:latin typeface="Segoe UI"/>
            </a:endParaRPr>
          </a:p>
        </p:txBody>
      </p:sp>
      <p:sp>
        <p:nvSpPr>
          <p:cNvPr id="55" name="Freeform 92"/>
          <p:cNvSpPr>
            <a:spLocks noEditPoints="1"/>
          </p:cNvSpPr>
          <p:nvPr/>
        </p:nvSpPr>
        <p:spPr bwMode="black">
          <a:xfrm>
            <a:off x="5617797" y="4976093"/>
            <a:ext cx="107633" cy="136595"/>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chemeClr val="tx1"/>
          </a:solidFill>
          <a:ln>
            <a:noFill/>
          </a:ln>
          <a:extLst/>
        </p:spPr>
        <p:txBody>
          <a:bodyPr vert="horz" wrap="square" lIns="69958" tIns="34978" rIns="69958" bIns="34978" numCol="1" anchor="t" anchorCtr="0" compatLnSpc="1">
            <a:prstTxWarp prst="textNoShape">
              <a:avLst/>
            </a:prstTxWarp>
          </a:bodyPr>
          <a:lstStyle/>
          <a:p>
            <a:pPr defTabSz="685938"/>
            <a:endParaRPr lang="en-US" sz="1350" dirty="0">
              <a:solidFill>
                <a:sysClr val="windowText" lastClr="000000"/>
              </a:solidFill>
              <a:latin typeface="Segoe UI"/>
            </a:endParaRPr>
          </a:p>
        </p:txBody>
      </p:sp>
      <p:sp>
        <p:nvSpPr>
          <p:cNvPr id="56" name="Freeform 92"/>
          <p:cNvSpPr>
            <a:spLocks noEditPoints="1"/>
          </p:cNvSpPr>
          <p:nvPr/>
        </p:nvSpPr>
        <p:spPr bwMode="black">
          <a:xfrm>
            <a:off x="5615509" y="5636743"/>
            <a:ext cx="107633" cy="136595"/>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chemeClr val="tx1"/>
          </a:solidFill>
          <a:ln>
            <a:noFill/>
          </a:ln>
          <a:extLst/>
        </p:spPr>
        <p:txBody>
          <a:bodyPr vert="horz" wrap="square" lIns="69958" tIns="34978" rIns="69958" bIns="34978" numCol="1" anchor="t" anchorCtr="0" compatLnSpc="1">
            <a:prstTxWarp prst="textNoShape">
              <a:avLst/>
            </a:prstTxWarp>
          </a:bodyPr>
          <a:lstStyle/>
          <a:p>
            <a:pPr defTabSz="685938"/>
            <a:endParaRPr lang="en-US" sz="1350" dirty="0">
              <a:solidFill>
                <a:sysClr val="windowText" lastClr="000000"/>
              </a:solidFill>
              <a:latin typeface="Segoe UI"/>
            </a:endParaRPr>
          </a:p>
        </p:txBody>
      </p:sp>
      <p:sp>
        <p:nvSpPr>
          <p:cNvPr id="57" name="Freeform 105"/>
          <p:cNvSpPr>
            <a:spLocks/>
          </p:cNvSpPr>
          <p:nvPr/>
        </p:nvSpPr>
        <p:spPr bwMode="black">
          <a:xfrm>
            <a:off x="4572296" y="4777240"/>
            <a:ext cx="166038" cy="339189"/>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tx1"/>
          </a:solidFill>
          <a:ln>
            <a:noFill/>
          </a:ln>
          <a:extLst/>
        </p:spPr>
        <p:txBody>
          <a:bodyPr vert="horz" wrap="square" lIns="69958" tIns="34978" rIns="69958" bIns="34978" numCol="1" anchor="t" anchorCtr="0" compatLnSpc="1">
            <a:prstTxWarp prst="textNoShape">
              <a:avLst/>
            </a:prstTxWarp>
          </a:bodyPr>
          <a:lstStyle/>
          <a:p>
            <a:pPr defTabSz="685938"/>
            <a:endParaRPr lang="en-US" sz="1350" dirty="0">
              <a:solidFill>
                <a:sysClr val="windowText" lastClr="000000"/>
              </a:solidFill>
              <a:latin typeface="Segoe UI"/>
            </a:endParaRPr>
          </a:p>
        </p:txBody>
      </p:sp>
      <p:sp>
        <p:nvSpPr>
          <p:cNvPr id="58" name="Freeform 97"/>
          <p:cNvSpPr>
            <a:spLocks noEditPoints="1"/>
          </p:cNvSpPr>
          <p:nvPr/>
        </p:nvSpPr>
        <p:spPr bwMode="black">
          <a:xfrm>
            <a:off x="3237145" y="4832303"/>
            <a:ext cx="227711" cy="230083"/>
          </a:xfrm>
          <a:custGeom>
            <a:avLst/>
            <a:gdLst>
              <a:gd name="T0" fmla="*/ 0 w 96"/>
              <a:gd name="T1" fmla="*/ 0 h 97"/>
              <a:gd name="T2" fmla="*/ 0 w 96"/>
              <a:gd name="T3" fmla="*/ 97 h 97"/>
              <a:gd name="T4" fmla="*/ 24 w 96"/>
              <a:gd name="T5" fmla="*/ 97 h 97"/>
              <a:gd name="T6" fmla="*/ 24 w 96"/>
              <a:gd name="T7" fmla="*/ 69 h 97"/>
              <a:gd name="T8" fmla="*/ 73 w 96"/>
              <a:gd name="T9" fmla="*/ 69 h 97"/>
              <a:gd name="T10" fmla="*/ 73 w 96"/>
              <a:gd name="T11" fmla="*/ 97 h 97"/>
              <a:gd name="T12" fmla="*/ 96 w 96"/>
              <a:gd name="T13" fmla="*/ 97 h 97"/>
              <a:gd name="T14" fmla="*/ 96 w 96"/>
              <a:gd name="T15" fmla="*/ 0 h 97"/>
              <a:gd name="T16" fmla="*/ 0 w 96"/>
              <a:gd name="T17" fmla="*/ 0 h 97"/>
              <a:gd name="T18" fmla="*/ 80 w 96"/>
              <a:gd name="T19" fmla="*/ 41 h 97"/>
              <a:gd name="T20" fmla="*/ 14 w 96"/>
              <a:gd name="T21" fmla="*/ 41 h 97"/>
              <a:gd name="T22" fmla="*/ 14 w 96"/>
              <a:gd name="T23" fmla="*/ 5 h 97"/>
              <a:gd name="T24" fmla="*/ 80 w 96"/>
              <a:gd name="T25" fmla="*/ 5 h 97"/>
              <a:gd name="T26" fmla="*/ 80 w 96"/>
              <a:gd name="T27" fmla="*/ 41 h 97"/>
              <a:gd name="T28" fmla="*/ 34 w 96"/>
              <a:gd name="T29" fmla="*/ 76 h 97"/>
              <a:gd name="T30" fmla="*/ 50 w 96"/>
              <a:gd name="T31" fmla="*/ 76 h 97"/>
              <a:gd name="T32" fmla="*/ 50 w 96"/>
              <a:gd name="T33" fmla="*/ 97 h 97"/>
              <a:gd name="T34" fmla="*/ 34 w 96"/>
              <a:gd name="T35" fmla="*/ 97 h 97"/>
              <a:gd name="T36" fmla="*/ 34 w 96"/>
              <a:gd name="T37" fmla="*/ 7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7">
                <a:moveTo>
                  <a:pt x="0" y="0"/>
                </a:moveTo>
                <a:lnTo>
                  <a:pt x="0" y="97"/>
                </a:lnTo>
                <a:lnTo>
                  <a:pt x="24" y="97"/>
                </a:lnTo>
                <a:lnTo>
                  <a:pt x="24" y="69"/>
                </a:lnTo>
                <a:lnTo>
                  <a:pt x="73" y="69"/>
                </a:lnTo>
                <a:lnTo>
                  <a:pt x="73" y="97"/>
                </a:lnTo>
                <a:lnTo>
                  <a:pt x="96" y="97"/>
                </a:lnTo>
                <a:lnTo>
                  <a:pt x="96" y="0"/>
                </a:lnTo>
                <a:lnTo>
                  <a:pt x="0" y="0"/>
                </a:lnTo>
                <a:close/>
                <a:moveTo>
                  <a:pt x="80" y="41"/>
                </a:moveTo>
                <a:lnTo>
                  <a:pt x="14" y="41"/>
                </a:lnTo>
                <a:lnTo>
                  <a:pt x="14" y="5"/>
                </a:lnTo>
                <a:lnTo>
                  <a:pt x="80" y="5"/>
                </a:lnTo>
                <a:lnTo>
                  <a:pt x="80" y="41"/>
                </a:lnTo>
                <a:close/>
                <a:moveTo>
                  <a:pt x="34" y="76"/>
                </a:moveTo>
                <a:lnTo>
                  <a:pt x="50" y="76"/>
                </a:lnTo>
                <a:lnTo>
                  <a:pt x="50" y="97"/>
                </a:lnTo>
                <a:lnTo>
                  <a:pt x="34" y="97"/>
                </a:lnTo>
                <a:lnTo>
                  <a:pt x="34" y="76"/>
                </a:lnTo>
                <a:close/>
              </a:path>
            </a:pathLst>
          </a:custGeom>
          <a:solidFill>
            <a:schemeClr val="tx1"/>
          </a:solidFill>
          <a:ln>
            <a:noFill/>
          </a:ln>
          <a:extLst/>
        </p:spPr>
        <p:txBody>
          <a:bodyPr vert="horz" wrap="square" lIns="69958" tIns="34978" rIns="69958" bIns="34978" numCol="1" anchor="t" anchorCtr="0" compatLnSpc="1">
            <a:prstTxWarp prst="textNoShape">
              <a:avLst/>
            </a:prstTxWarp>
          </a:bodyPr>
          <a:lstStyle/>
          <a:p>
            <a:pPr defTabSz="685938"/>
            <a:endParaRPr lang="en-US" sz="1350" dirty="0">
              <a:solidFill>
                <a:sysClr val="windowText" lastClr="000000"/>
              </a:solidFill>
              <a:latin typeface="Segoe UI"/>
            </a:endParaRPr>
          </a:p>
        </p:txBody>
      </p:sp>
      <p:sp>
        <p:nvSpPr>
          <p:cNvPr id="59" name="Freeform 92"/>
          <p:cNvSpPr>
            <a:spLocks noEditPoints="1"/>
          </p:cNvSpPr>
          <p:nvPr/>
        </p:nvSpPr>
        <p:spPr bwMode="black">
          <a:xfrm>
            <a:off x="8976867" y="3858349"/>
            <a:ext cx="350199" cy="444430"/>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chemeClr val="tx1"/>
          </a:solidFill>
          <a:ln>
            <a:noFill/>
          </a:ln>
          <a:extLst/>
        </p:spPr>
        <p:txBody>
          <a:bodyPr vert="horz" wrap="square" lIns="69958" tIns="34978" rIns="69958" bIns="34978" numCol="1" anchor="t" anchorCtr="0" compatLnSpc="1">
            <a:prstTxWarp prst="textNoShape">
              <a:avLst/>
            </a:prstTxWarp>
          </a:bodyPr>
          <a:lstStyle/>
          <a:p>
            <a:pPr defTabSz="685938"/>
            <a:endParaRPr lang="en-US" sz="1350" dirty="0">
              <a:solidFill>
                <a:sysClr val="windowText" lastClr="000000"/>
              </a:solidFill>
              <a:latin typeface="Segoe UI"/>
            </a:endParaRPr>
          </a:p>
        </p:txBody>
      </p:sp>
      <p:grpSp>
        <p:nvGrpSpPr>
          <p:cNvPr id="60" name="Group 62"/>
          <p:cNvGrpSpPr/>
          <p:nvPr/>
        </p:nvGrpSpPr>
        <p:grpSpPr>
          <a:xfrm>
            <a:off x="4500984" y="1765930"/>
            <a:ext cx="204094" cy="141693"/>
            <a:chOff x="7601858" y="394821"/>
            <a:chExt cx="272129" cy="188927"/>
          </a:xfrm>
        </p:grpSpPr>
        <p:sp>
          <p:nvSpPr>
            <p:cNvPr id="61" name="Isosceles Triangle 17"/>
            <p:cNvSpPr>
              <a:spLocks noChangeAspect="1"/>
            </p:cNvSpPr>
            <p:nvPr/>
          </p:nvSpPr>
          <p:spPr>
            <a:xfrm rot="5400000">
              <a:off x="7703799" y="446673"/>
              <a:ext cx="75996" cy="72328"/>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38"/>
              <a:endParaRPr lang="en-US" sz="1350">
                <a:solidFill>
                  <a:sysClr val="windowText" lastClr="000000"/>
                </a:solidFill>
                <a:latin typeface="Segoe UI"/>
              </a:endParaRPr>
            </a:p>
          </p:txBody>
        </p:sp>
        <p:sp>
          <p:nvSpPr>
            <p:cNvPr id="62" name="Rounded Rectangle 18"/>
            <p:cNvSpPr/>
            <p:nvPr/>
          </p:nvSpPr>
          <p:spPr bwMode="auto">
            <a:xfrm>
              <a:off x="7601858" y="394821"/>
              <a:ext cx="272129" cy="188927"/>
            </a:xfrm>
            <a:prstGeom prst="roundRect">
              <a:avLst/>
            </a:prstGeom>
            <a:no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404"/>
              <a:endParaRPr lang="en-US" sz="1500" dirty="0">
                <a:solidFill>
                  <a:sysClr val="windowText" lastClr="000000"/>
                </a:solidFill>
                <a:latin typeface="Segoe UI"/>
              </a:endParaRPr>
            </a:p>
          </p:txBody>
        </p:sp>
      </p:grpSp>
      <p:pic>
        <p:nvPicPr>
          <p:cNvPr id="63" name="Picture 6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56166" y="1544393"/>
            <a:ext cx="589947" cy="576515"/>
          </a:xfrm>
          <a:prstGeom prst="rect">
            <a:avLst/>
          </a:prstGeom>
        </p:spPr>
      </p:pic>
      <p:grpSp>
        <p:nvGrpSpPr>
          <p:cNvPr id="64" name="Group 67"/>
          <p:cNvGrpSpPr/>
          <p:nvPr/>
        </p:nvGrpSpPr>
        <p:grpSpPr>
          <a:xfrm>
            <a:off x="6197327" y="4652049"/>
            <a:ext cx="1191869" cy="896627"/>
            <a:chOff x="4242988" y="5942468"/>
            <a:chExt cx="1637300" cy="1231719"/>
          </a:xfrm>
        </p:grpSpPr>
        <p:pic>
          <p:nvPicPr>
            <p:cNvPr id="65" name="Picture 1301"/>
            <p:cNvPicPr>
              <a:picLocks noChangeAspect="1"/>
            </p:cNvPicPr>
            <p:nvPr/>
          </p:nvPicPr>
          <p:blipFill>
            <a:blip r:embed="rId3">
              <a:duotone>
                <a:prstClr val="black"/>
                <a:schemeClr val="accent3">
                  <a:tint val="45000"/>
                  <a:satMod val="400000"/>
                </a:schemeClr>
              </a:duotone>
              <a:lum bright="-40000" contrast="-40000"/>
            </a:blip>
            <a:stretch>
              <a:fillRect/>
            </a:stretch>
          </p:blipFill>
          <p:spPr>
            <a:xfrm>
              <a:off x="4566296" y="5942468"/>
              <a:ext cx="898711" cy="761243"/>
            </a:xfrm>
            <a:prstGeom prst="rect">
              <a:avLst/>
            </a:prstGeom>
          </p:spPr>
        </p:pic>
        <p:sp>
          <p:nvSpPr>
            <p:cNvPr id="66" name="Title 16"/>
            <p:cNvSpPr txBox="1">
              <a:spLocks/>
            </p:cNvSpPr>
            <p:nvPr/>
          </p:nvSpPr>
          <p:spPr>
            <a:xfrm>
              <a:off x="4242988" y="6751892"/>
              <a:ext cx="1637300" cy="42229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685938"/>
              <a:r>
                <a:rPr lang="en-US" sz="1350" b="1" spc="-75" dirty="0">
                  <a:solidFill>
                    <a:schemeClr val="tx1"/>
                  </a:solidFill>
                  <a:latin typeface="Segoe UI Semilight" panose="020B0402040204020203" pitchFamily="34" charset="0"/>
                  <a:cs typeface="Segoe UI Semilight" panose="020B0402040204020203" pitchFamily="34" charset="0"/>
                </a:rPr>
                <a:t>Transcoding</a:t>
              </a:r>
            </a:p>
          </p:txBody>
        </p:sp>
      </p:grpSp>
      <p:grpSp>
        <p:nvGrpSpPr>
          <p:cNvPr id="67" name="Group 106"/>
          <p:cNvGrpSpPr/>
          <p:nvPr/>
        </p:nvGrpSpPr>
        <p:grpSpPr>
          <a:xfrm>
            <a:off x="5917302" y="1600863"/>
            <a:ext cx="1625452" cy="987263"/>
            <a:chOff x="6386633" y="32244"/>
            <a:chExt cx="2167269" cy="1316350"/>
          </a:xfrm>
        </p:grpSpPr>
        <p:grpSp>
          <p:nvGrpSpPr>
            <p:cNvPr id="68" name="Group 107"/>
            <p:cNvGrpSpPr/>
            <p:nvPr/>
          </p:nvGrpSpPr>
          <p:grpSpPr>
            <a:xfrm>
              <a:off x="6386633" y="32244"/>
              <a:ext cx="2167269" cy="1316350"/>
              <a:chOff x="5374677" y="356435"/>
              <a:chExt cx="2210727" cy="1342746"/>
            </a:xfrm>
          </p:grpSpPr>
          <p:grpSp>
            <p:nvGrpSpPr>
              <p:cNvPr id="73" name="Group 113"/>
              <p:cNvGrpSpPr/>
              <p:nvPr/>
            </p:nvGrpSpPr>
            <p:grpSpPr>
              <a:xfrm>
                <a:off x="6224309" y="356435"/>
                <a:ext cx="1361095" cy="936854"/>
                <a:chOff x="6224309" y="356435"/>
                <a:chExt cx="1361095" cy="936854"/>
              </a:xfrm>
            </p:grpSpPr>
            <p:sp>
              <p:nvSpPr>
                <p:cNvPr id="75" name="Rectangle 115"/>
                <p:cNvSpPr/>
                <p:nvPr/>
              </p:nvSpPr>
              <p:spPr>
                <a:xfrm>
                  <a:off x="6224309" y="906087"/>
                  <a:ext cx="464817" cy="387202"/>
                </a:xfrm>
                <a:prstGeom prst="rect">
                  <a:avLst/>
                </a:prstGeom>
              </p:spPr>
              <p:txBody>
                <a:bodyPr wrap="none">
                  <a:spAutoFit/>
                </a:bodyPr>
                <a:lstStyle/>
                <a:p>
                  <a:pPr defTabSz="685775">
                    <a:defRPr/>
                  </a:pPr>
                  <a:r>
                    <a:rPr lang="en-US" sz="1250" dirty="0">
                      <a:solidFill>
                        <a:srgbClr val="00BCF2"/>
                      </a:solidFill>
                      <a:latin typeface="Office 365 Icons" pitchFamily="2" charset="0"/>
                    </a:rPr>
                    <a:t></a:t>
                  </a:r>
                  <a:endParaRPr lang="en-US" sz="1250" dirty="0">
                    <a:solidFill>
                      <a:srgbClr val="00BCF2"/>
                    </a:solidFill>
                    <a:latin typeface="MS Shell Dlg 2" panose="020B0604030504040204" pitchFamily="34" charset="0"/>
                  </a:endParaRPr>
                </a:p>
              </p:txBody>
            </p:sp>
            <p:pic>
              <p:nvPicPr>
                <p:cNvPr id="76" name="Picture 2" descr="\\MAGNUM\Projects\Microsoft\Cloud Power FY12\Design\ICONS_PNG\Devices.png"/>
                <p:cNvPicPr>
                  <a:picLocks noChangeAspect="1" noChangeArrowheads="1"/>
                </p:cNvPicPr>
                <p:nvPr/>
              </p:nvPicPr>
              <p:blipFill rotWithShape="1">
                <a:blip r:embed="rId4" cstate="screen">
                  <a:duotone>
                    <a:prstClr val="black"/>
                    <a:schemeClr val="tx2">
                      <a:tint val="45000"/>
                      <a:satMod val="400000"/>
                    </a:schemeClr>
                  </a:duotone>
                  <a:extLst>
                    <a:ext uri="{28A0092B-C50C-407E-A947-70E740481C1C}">
                      <a14:useLocalDpi xmlns:a14="http://schemas.microsoft.com/office/drawing/2010/main"/>
                    </a:ext>
                  </a:extLst>
                </a:blip>
                <a:srcRect/>
                <a:stretch/>
              </p:blipFill>
              <p:spPr bwMode="auto">
                <a:xfrm>
                  <a:off x="7052943" y="356435"/>
                  <a:ext cx="532461" cy="445631"/>
                </a:xfrm>
                <a:prstGeom prst="rect">
                  <a:avLst/>
                </a:prstGeom>
                <a:noFill/>
              </p:spPr>
            </p:pic>
            <p:pic>
              <p:nvPicPr>
                <p:cNvPr id="77" name="Picture 2" descr="\\MAGNUM\Projects\Microsoft\Cloud Power FY12\Design\ICONS_PNG\Devices.png"/>
                <p:cNvPicPr>
                  <a:picLocks noChangeAspect="1" noChangeArrowheads="1"/>
                </p:cNvPicPr>
                <p:nvPr/>
              </p:nvPicPr>
              <p:blipFill rotWithShape="1">
                <a:blip r:embed="rId5" cstate="screen">
                  <a:duotone>
                    <a:prstClr val="black"/>
                    <a:schemeClr val="tx2">
                      <a:tint val="45000"/>
                      <a:satMod val="400000"/>
                    </a:schemeClr>
                  </a:duotone>
                  <a:extLst>
                    <a:ext uri="{28A0092B-C50C-407E-A947-70E740481C1C}">
                      <a14:useLocalDpi xmlns:a14="http://schemas.microsoft.com/office/drawing/2010/main"/>
                    </a:ext>
                  </a:extLst>
                </a:blip>
                <a:srcRect/>
                <a:stretch/>
              </p:blipFill>
              <p:spPr bwMode="auto">
                <a:xfrm>
                  <a:off x="7152658" y="802997"/>
                  <a:ext cx="432746" cy="487020"/>
                </a:xfrm>
                <a:prstGeom prst="rect">
                  <a:avLst/>
                </a:prstGeom>
                <a:noFill/>
              </p:spPr>
            </p:pic>
          </p:grpSp>
          <p:sp>
            <p:nvSpPr>
              <p:cNvPr id="74" name="Title 16"/>
              <p:cNvSpPr txBox="1">
                <a:spLocks/>
              </p:cNvSpPr>
              <p:nvPr/>
            </p:nvSpPr>
            <p:spPr>
              <a:xfrm>
                <a:off x="5374677" y="1289297"/>
                <a:ext cx="2056060" cy="409884"/>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685775">
                  <a:defRPr/>
                </a:pPr>
                <a:r>
                  <a:rPr lang="en-US" sz="1324" b="1" spc="-75" dirty="0">
                    <a:solidFill>
                      <a:srgbClr val="505050"/>
                    </a:solidFill>
                    <a:latin typeface="Segoe UI Semilight" panose="020B0402040204020203" pitchFamily="34" charset="0"/>
                    <a:cs typeface="Segoe UI Semilight" panose="020B0402040204020203" pitchFamily="34" charset="0"/>
                  </a:rPr>
                  <a:t>Viewers</a:t>
                </a:r>
              </a:p>
            </p:txBody>
          </p:sp>
        </p:grpSp>
        <p:grpSp>
          <p:nvGrpSpPr>
            <p:cNvPr id="69" name="Group 108"/>
            <p:cNvGrpSpPr/>
            <p:nvPr/>
          </p:nvGrpSpPr>
          <p:grpSpPr>
            <a:xfrm>
              <a:off x="7848954" y="397168"/>
              <a:ext cx="266780" cy="185213"/>
              <a:chOff x="7601858" y="394821"/>
              <a:chExt cx="272129" cy="188927"/>
            </a:xfrm>
          </p:grpSpPr>
          <p:sp>
            <p:nvSpPr>
              <p:cNvPr id="71" name="Isosceles Triangle 17"/>
              <p:cNvSpPr>
                <a:spLocks noChangeAspect="1"/>
              </p:cNvSpPr>
              <p:nvPr/>
            </p:nvSpPr>
            <p:spPr>
              <a:xfrm rot="5400000">
                <a:off x="7703799" y="446673"/>
                <a:ext cx="75996" cy="72328"/>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defRPr/>
                </a:pPr>
                <a:endParaRPr lang="en-US" sz="1324">
                  <a:solidFill>
                    <a:srgbClr val="FFFFFF"/>
                  </a:solidFill>
                  <a:latin typeface="Segoe UI"/>
                </a:endParaRPr>
              </a:p>
            </p:txBody>
          </p:sp>
          <p:sp>
            <p:nvSpPr>
              <p:cNvPr id="72" name="Rounded Rectangle 18"/>
              <p:cNvSpPr/>
              <p:nvPr/>
            </p:nvSpPr>
            <p:spPr bwMode="auto">
              <a:xfrm>
                <a:off x="7601858" y="394821"/>
                <a:ext cx="272129" cy="188927"/>
              </a:xfrm>
              <a:prstGeom prst="roundRect">
                <a:avLst/>
              </a:prstGeom>
              <a:noFill/>
              <a:ln w="317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dirty="0">
                  <a:gradFill>
                    <a:gsLst>
                      <a:gs pos="0">
                        <a:srgbClr val="FFFFFF"/>
                      </a:gs>
                      <a:gs pos="100000">
                        <a:srgbClr val="FFFFFF"/>
                      </a:gs>
                    </a:gsLst>
                    <a:lin ang="5400000" scaled="0"/>
                  </a:gradFill>
                  <a:latin typeface="Segoe UI"/>
                </a:endParaRPr>
              </a:p>
            </p:txBody>
          </p:sp>
        </p:grpSp>
        <p:pic>
          <p:nvPicPr>
            <p:cNvPr id="70" name="Picture 109"/>
            <p:cNvPicPr>
              <a:picLocks noChangeAspect="1"/>
            </p:cNvPicPr>
            <p:nvPr/>
          </p:nvPicPr>
          <p:blipFill>
            <a:blip r:embed="rId6"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6450056" y="115217"/>
              <a:ext cx="1420732" cy="810976"/>
            </a:xfrm>
            <a:prstGeom prst="rect">
              <a:avLst/>
            </a:prstGeom>
          </p:spPr>
        </p:pic>
      </p:grpSp>
    </p:spTree>
    <p:extLst>
      <p:ext uri="{BB962C8B-B14F-4D97-AF65-F5344CB8AC3E}">
        <p14:creationId xmlns:p14="http://schemas.microsoft.com/office/powerpoint/2010/main" val="28464784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s-ES" sz="4800" b="1" dirty="0"/>
              <a:t>Nuevas Experiencias y Nuevas formas de trabajar con Office 365: La productividad se re-inventa</a:t>
            </a:r>
            <a:endParaRPr lang="en-US" sz="4800" b="1" dirty="0"/>
          </a:p>
        </p:txBody>
      </p:sp>
      <p:sp>
        <p:nvSpPr>
          <p:cNvPr id="5" name="Subtitle 4"/>
          <p:cNvSpPr>
            <a:spLocks noGrp="1"/>
          </p:cNvSpPr>
          <p:nvPr>
            <p:ph type="subTitle" idx="1"/>
          </p:nvPr>
        </p:nvSpPr>
        <p:spPr>
          <a:xfrm>
            <a:off x="1524000" y="3602038"/>
            <a:ext cx="9583554" cy="1655762"/>
          </a:xfrm>
        </p:spPr>
        <p:txBody>
          <a:bodyPr/>
          <a:lstStyle/>
          <a:p>
            <a:pPr algn="l"/>
            <a:r>
              <a:rPr lang="en-US" b="1" dirty="0" smtClean="0"/>
              <a:t>Juan Carlos González | Office Serves &amp; Services MVP</a:t>
            </a:r>
          </a:p>
          <a:p>
            <a:pPr algn="l"/>
            <a:r>
              <a:rPr lang="es-ES" b="1" dirty="0" smtClean="0"/>
              <a:t>Cloud &amp; </a:t>
            </a:r>
            <a:r>
              <a:rPr lang="es-ES" b="1" dirty="0" err="1" smtClean="0"/>
              <a:t>Productivity</a:t>
            </a:r>
            <a:r>
              <a:rPr lang="es-ES" b="1" dirty="0" smtClean="0"/>
              <a:t> </a:t>
            </a:r>
            <a:r>
              <a:rPr lang="es-ES" b="1" dirty="0" err="1" smtClean="0"/>
              <a:t>Advisor</a:t>
            </a:r>
            <a:r>
              <a:rPr lang="es-ES" b="1" dirty="0" smtClean="0"/>
              <a:t> en MVP CLUSTER (</a:t>
            </a:r>
            <a:r>
              <a:rPr lang="es-ES" b="1" dirty="0" smtClean="0">
                <a:hlinkClick r:id="rId2"/>
              </a:rPr>
              <a:t>www.mvpcluster.com</a:t>
            </a:r>
            <a:r>
              <a:rPr lang="es-ES" b="1" dirty="0" smtClean="0"/>
              <a:t>) </a:t>
            </a:r>
            <a:endParaRPr lang="en-US" b="1" dirty="0" smtClean="0"/>
          </a:p>
          <a:p>
            <a:pPr algn="l"/>
            <a:r>
              <a:rPr lang="en-US" dirty="0" smtClean="0">
                <a:hlinkClick r:id="rId3"/>
              </a:rPr>
              <a:t>jcgonzalezmartin1978@hotmail.com</a:t>
            </a:r>
            <a:r>
              <a:rPr lang="en-US" dirty="0" smtClean="0"/>
              <a:t> | </a:t>
            </a:r>
            <a:r>
              <a:rPr lang="en-US" dirty="0" smtClean="0">
                <a:hlinkClick r:id="rId4"/>
              </a:rPr>
              <a:t>juancarlos.gonzalez@fiveshareit.es</a:t>
            </a:r>
            <a:r>
              <a:rPr lang="en-US" dirty="0" smtClean="0"/>
              <a:t> </a:t>
            </a:r>
          </a:p>
        </p:txBody>
      </p:sp>
    </p:spTree>
    <p:extLst>
      <p:ext uri="{BB962C8B-B14F-4D97-AF65-F5344CB8AC3E}">
        <p14:creationId xmlns:p14="http://schemas.microsoft.com/office/powerpoint/2010/main" val="22857293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osición de imagen 4"/>
          <p:cNvSpPr>
            <a:spLocks noGrp="1"/>
          </p:cNvSpPr>
          <p:nvPr>
            <p:ph type="pic" idx="1"/>
          </p:nvPr>
        </p:nvSpPr>
        <p:spPr/>
      </p:sp>
      <p:sp>
        <p:nvSpPr>
          <p:cNvPr id="4" name="Título 3"/>
          <p:cNvSpPr>
            <a:spLocks noGrp="1"/>
          </p:cNvSpPr>
          <p:nvPr>
            <p:ph type="title"/>
          </p:nvPr>
        </p:nvSpPr>
        <p:spPr/>
        <p:txBody>
          <a:bodyPr/>
          <a:lstStyle/>
          <a:p>
            <a:r>
              <a:rPr lang="es-ES" b="1" dirty="0" smtClean="0"/>
              <a:t>Office 365 Video</a:t>
            </a:r>
            <a:br>
              <a:rPr lang="es-ES" b="1" dirty="0" smtClean="0"/>
            </a:br>
            <a:endParaRPr lang="en-US" b="1" dirty="0"/>
          </a:p>
        </p:txBody>
      </p:sp>
      <p:sp>
        <p:nvSpPr>
          <p:cNvPr id="6" name="Marcador de texto 5"/>
          <p:cNvSpPr>
            <a:spLocks noGrp="1"/>
          </p:cNvSpPr>
          <p:nvPr>
            <p:ph type="body" sz="half" idx="2"/>
          </p:nvPr>
        </p:nvSpPr>
        <p:spPr/>
        <p:txBody>
          <a:bodyPr/>
          <a:lstStyle/>
          <a:p>
            <a:pPr algn="just"/>
            <a:r>
              <a:rPr lang="es-ES" b="1" dirty="0"/>
              <a:t>Últimas </a:t>
            </a:r>
            <a:r>
              <a:rPr lang="es-ES" b="1" dirty="0" smtClean="0"/>
              <a:t>actualizaciones</a:t>
            </a:r>
            <a:endParaRPr lang="es-ES" b="1" dirty="0"/>
          </a:p>
          <a:p>
            <a:pPr marL="285750" indent="-285750" algn="just">
              <a:buFont typeface="Wingdings" panose="05000000000000000000" pitchFamily="2" charset="2"/>
              <a:buChar char="ü"/>
            </a:pPr>
            <a:r>
              <a:rPr lang="es-ES" dirty="0"/>
              <a:t>Movilidad (Páginas Web Responsivas + iPhone App) </a:t>
            </a:r>
            <a:r>
              <a:rPr lang="es-ES" b="1" dirty="0"/>
              <a:t>Reproductor HTML5-based  </a:t>
            </a:r>
            <a:r>
              <a:rPr lang="es-ES" dirty="0"/>
              <a:t>Rendimiento y escalabilidad </a:t>
            </a:r>
            <a:r>
              <a:rPr lang="es-ES" b="1" dirty="0"/>
              <a:t>Nuevos controles de Administración </a:t>
            </a:r>
            <a:r>
              <a:rPr lang="es-ES" dirty="0"/>
              <a:t>Integración en Delve </a:t>
            </a:r>
            <a:r>
              <a:rPr lang="es-ES" b="1" dirty="0"/>
              <a:t>API de Office 365 (En </a:t>
            </a:r>
            <a:r>
              <a:rPr lang="es-ES" b="1" dirty="0" err="1"/>
              <a:t>Preview</a:t>
            </a:r>
            <a:r>
              <a:rPr lang="es-ES" b="1" dirty="0" smtClean="0"/>
              <a:t>)</a:t>
            </a:r>
          </a:p>
          <a:p>
            <a:pPr marL="285750" indent="-285750" algn="just">
              <a:buFont typeface="Wingdings" panose="05000000000000000000" pitchFamily="2" charset="2"/>
              <a:buChar char="ü"/>
            </a:pPr>
            <a:endParaRPr lang="es-ES" dirty="0"/>
          </a:p>
          <a:p>
            <a:pPr algn="just"/>
            <a:r>
              <a:rPr lang="es-ES" b="1" dirty="0"/>
              <a:t>A futuro:</a:t>
            </a:r>
          </a:p>
          <a:p>
            <a:pPr marL="285750" indent="-285750" algn="just">
              <a:buFont typeface="Wingdings" panose="05000000000000000000" pitchFamily="2" charset="2"/>
              <a:buChar char="ü"/>
            </a:pPr>
            <a:r>
              <a:rPr lang="es-ES" dirty="0"/>
              <a:t>Cambios en la Página Principal (</a:t>
            </a:r>
            <a:r>
              <a:rPr lang="es-ES" dirty="0" err="1"/>
              <a:t>Powered</a:t>
            </a:r>
            <a:r>
              <a:rPr lang="es-ES" dirty="0"/>
              <a:t> </a:t>
            </a:r>
            <a:r>
              <a:rPr lang="es-ES" dirty="0" err="1"/>
              <a:t>by</a:t>
            </a:r>
            <a:r>
              <a:rPr lang="es-ES" dirty="0"/>
              <a:t> </a:t>
            </a:r>
            <a:r>
              <a:rPr lang="es-ES" dirty="0" err="1"/>
              <a:t>the</a:t>
            </a:r>
            <a:r>
              <a:rPr lang="es-ES" dirty="0"/>
              <a:t> </a:t>
            </a:r>
            <a:r>
              <a:rPr lang="es-ES" dirty="0" err="1"/>
              <a:t>Graph</a:t>
            </a:r>
            <a:r>
              <a:rPr lang="es-ES" dirty="0"/>
              <a:t>) </a:t>
            </a:r>
            <a:r>
              <a:rPr lang="es-ES" b="1" dirty="0"/>
              <a:t>Mejoras en la integración de los Videos en Sitios de Grupo y </a:t>
            </a:r>
            <a:r>
              <a:rPr lang="es-ES" b="1" dirty="0" err="1"/>
              <a:t>Yammer</a:t>
            </a:r>
            <a:r>
              <a:rPr lang="es-ES" b="1" dirty="0"/>
              <a:t> </a:t>
            </a:r>
            <a:r>
              <a:rPr lang="es-ES" dirty="0"/>
              <a:t>Diseño responsivo en todas las páginas </a:t>
            </a:r>
            <a:r>
              <a:rPr lang="es-ES" b="1" dirty="0"/>
              <a:t>Escenarios Híbridos con SharePoint 2016</a:t>
            </a:r>
          </a:p>
          <a:p>
            <a:endParaRPr lang="en-US" dirty="0"/>
          </a:p>
        </p:txBody>
      </p:sp>
      <p:grpSp>
        <p:nvGrpSpPr>
          <p:cNvPr id="7" name="Group 25"/>
          <p:cNvGrpSpPr/>
          <p:nvPr/>
        </p:nvGrpSpPr>
        <p:grpSpPr>
          <a:xfrm>
            <a:off x="10243572" y="1054383"/>
            <a:ext cx="668268" cy="405834"/>
            <a:chOff x="205187" y="4748102"/>
            <a:chExt cx="1076201" cy="516710"/>
          </a:xfrm>
        </p:grpSpPr>
        <p:pic>
          <p:nvPicPr>
            <p:cNvPr id="8" name="Picture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05169" y="4748102"/>
              <a:ext cx="470873" cy="419505"/>
            </a:xfrm>
            <a:prstGeom prst="rect">
              <a:avLst/>
            </a:prstGeom>
          </p:spPr>
        </p:pic>
        <p:grpSp>
          <p:nvGrpSpPr>
            <p:cNvPr id="9" name="Group 24"/>
            <p:cNvGrpSpPr/>
            <p:nvPr/>
          </p:nvGrpSpPr>
          <p:grpSpPr>
            <a:xfrm>
              <a:off x="205187" y="4748102"/>
              <a:ext cx="305346" cy="516710"/>
              <a:chOff x="1532979" y="5298659"/>
              <a:chExt cx="457746" cy="774603"/>
            </a:xfrm>
          </p:grpSpPr>
          <p:sp>
            <p:nvSpPr>
              <p:cNvPr id="13" name="Rounded Rectangle 17"/>
              <p:cNvSpPr/>
              <p:nvPr/>
            </p:nvSpPr>
            <p:spPr bwMode="auto">
              <a:xfrm>
                <a:off x="1532979" y="5619750"/>
                <a:ext cx="457746" cy="453512"/>
              </a:xfrm>
              <a:custGeom>
                <a:avLst/>
                <a:gdLst>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142968 w 457746"/>
                  <a:gd name="connsiteY6" fmla="*/ 561975 h 561975"/>
                  <a:gd name="connsiteX7" fmla="*/ 0 w 457746"/>
                  <a:gd name="connsiteY7" fmla="*/ 419007 h 561975"/>
                  <a:gd name="connsiteX8" fmla="*/ 0 w 457746"/>
                  <a:gd name="connsiteY8" fmla="*/ 142968 h 561975"/>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0 w 457746"/>
                  <a:gd name="connsiteY6" fmla="*/ 419007 h 561975"/>
                  <a:gd name="connsiteX7" fmla="*/ 0 w 457746"/>
                  <a:gd name="connsiteY7" fmla="*/ 142968 h 561975"/>
                  <a:gd name="connsiteX0" fmla="*/ 0 w 457746"/>
                  <a:gd name="connsiteY0" fmla="*/ 142968 h 453512"/>
                  <a:gd name="connsiteX1" fmla="*/ 142968 w 457746"/>
                  <a:gd name="connsiteY1" fmla="*/ 0 h 453512"/>
                  <a:gd name="connsiteX2" fmla="*/ 314778 w 457746"/>
                  <a:gd name="connsiteY2" fmla="*/ 0 h 453512"/>
                  <a:gd name="connsiteX3" fmla="*/ 457746 w 457746"/>
                  <a:gd name="connsiteY3" fmla="*/ 142968 h 453512"/>
                  <a:gd name="connsiteX4" fmla="*/ 457746 w 457746"/>
                  <a:gd name="connsiteY4" fmla="*/ 419007 h 453512"/>
                  <a:gd name="connsiteX5" fmla="*/ 0 w 457746"/>
                  <a:gd name="connsiteY5" fmla="*/ 419007 h 453512"/>
                  <a:gd name="connsiteX6" fmla="*/ 0 w 457746"/>
                  <a:gd name="connsiteY6" fmla="*/ 142968 h 4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746" h="453512">
                    <a:moveTo>
                      <a:pt x="0" y="142968"/>
                    </a:moveTo>
                    <a:cubicBezTo>
                      <a:pt x="0" y="64009"/>
                      <a:pt x="64009" y="0"/>
                      <a:pt x="142968" y="0"/>
                    </a:cubicBezTo>
                    <a:lnTo>
                      <a:pt x="314778" y="0"/>
                    </a:lnTo>
                    <a:cubicBezTo>
                      <a:pt x="393737" y="0"/>
                      <a:pt x="457746" y="64009"/>
                      <a:pt x="457746" y="142968"/>
                    </a:cubicBezTo>
                    <a:lnTo>
                      <a:pt x="457746" y="419007"/>
                    </a:lnTo>
                    <a:cubicBezTo>
                      <a:pt x="381455" y="465014"/>
                      <a:pt x="76291" y="465014"/>
                      <a:pt x="0" y="419007"/>
                    </a:cubicBezTo>
                    <a:lnTo>
                      <a:pt x="0" y="142968"/>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23"/>
              <p:cNvSpPr/>
              <p:nvPr/>
            </p:nvSpPr>
            <p:spPr bwMode="auto">
              <a:xfrm>
                <a:off x="1615594" y="5298659"/>
                <a:ext cx="292516" cy="292516"/>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 name="Group 34"/>
            <p:cNvGrpSpPr/>
            <p:nvPr/>
          </p:nvGrpSpPr>
          <p:grpSpPr>
            <a:xfrm>
              <a:off x="976042" y="4748102"/>
              <a:ext cx="305346" cy="516710"/>
              <a:chOff x="1532979" y="5298659"/>
              <a:chExt cx="457746" cy="774603"/>
            </a:xfrm>
          </p:grpSpPr>
          <p:sp>
            <p:nvSpPr>
              <p:cNvPr id="11" name="Rounded Rectangle 17"/>
              <p:cNvSpPr/>
              <p:nvPr/>
            </p:nvSpPr>
            <p:spPr bwMode="auto">
              <a:xfrm>
                <a:off x="1532979" y="5619750"/>
                <a:ext cx="457746" cy="453512"/>
              </a:xfrm>
              <a:custGeom>
                <a:avLst/>
                <a:gdLst>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142968 w 457746"/>
                  <a:gd name="connsiteY6" fmla="*/ 561975 h 561975"/>
                  <a:gd name="connsiteX7" fmla="*/ 0 w 457746"/>
                  <a:gd name="connsiteY7" fmla="*/ 419007 h 561975"/>
                  <a:gd name="connsiteX8" fmla="*/ 0 w 457746"/>
                  <a:gd name="connsiteY8" fmla="*/ 142968 h 561975"/>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0 w 457746"/>
                  <a:gd name="connsiteY6" fmla="*/ 419007 h 561975"/>
                  <a:gd name="connsiteX7" fmla="*/ 0 w 457746"/>
                  <a:gd name="connsiteY7" fmla="*/ 142968 h 561975"/>
                  <a:gd name="connsiteX0" fmla="*/ 0 w 457746"/>
                  <a:gd name="connsiteY0" fmla="*/ 142968 h 453512"/>
                  <a:gd name="connsiteX1" fmla="*/ 142968 w 457746"/>
                  <a:gd name="connsiteY1" fmla="*/ 0 h 453512"/>
                  <a:gd name="connsiteX2" fmla="*/ 314778 w 457746"/>
                  <a:gd name="connsiteY2" fmla="*/ 0 h 453512"/>
                  <a:gd name="connsiteX3" fmla="*/ 457746 w 457746"/>
                  <a:gd name="connsiteY3" fmla="*/ 142968 h 453512"/>
                  <a:gd name="connsiteX4" fmla="*/ 457746 w 457746"/>
                  <a:gd name="connsiteY4" fmla="*/ 419007 h 453512"/>
                  <a:gd name="connsiteX5" fmla="*/ 0 w 457746"/>
                  <a:gd name="connsiteY5" fmla="*/ 419007 h 453512"/>
                  <a:gd name="connsiteX6" fmla="*/ 0 w 457746"/>
                  <a:gd name="connsiteY6" fmla="*/ 142968 h 4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746" h="453512">
                    <a:moveTo>
                      <a:pt x="0" y="142968"/>
                    </a:moveTo>
                    <a:cubicBezTo>
                      <a:pt x="0" y="64009"/>
                      <a:pt x="64009" y="0"/>
                      <a:pt x="142968" y="0"/>
                    </a:cubicBezTo>
                    <a:lnTo>
                      <a:pt x="314778" y="0"/>
                    </a:lnTo>
                    <a:cubicBezTo>
                      <a:pt x="393737" y="0"/>
                      <a:pt x="457746" y="64009"/>
                      <a:pt x="457746" y="142968"/>
                    </a:cubicBezTo>
                    <a:lnTo>
                      <a:pt x="457746" y="419007"/>
                    </a:lnTo>
                    <a:cubicBezTo>
                      <a:pt x="381455" y="465014"/>
                      <a:pt x="76291" y="465014"/>
                      <a:pt x="0" y="419007"/>
                    </a:cubicBezTo>
                    <a:lnTo>
                      <a:pt x="0" y="142968"/>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Oval 36"/>
              <p:cNvSpPr/>
              <p:nvPr/>
            </p:nvSpPr>
            <p:spPr bwMode="auto">
              <a:xfrm>
                <a:off x="1615594" y="5298659"/>
                <a:ext cx="292516" cy="292516"/>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0" name="Group 20"/>
          <p:cNvGrpSpPr/>
          <p:nvPr/>
        </p:nvGrpSpPr>
        <p:grpSpPr>
          <a:xfrm>
            <a:off x="991913" y="99378"/>
            <a:ext cx="4885171" cy="2925633"/>
            <a:chOff x="3730760" y="3706863"/>
            <a:chExt cx="4885863" cy="2926048"/>
          </a:xfrm>
        </p:grpSpPr>
        <p:pic>
          <p:nvPicPr>
            <p:cNvPr id="41"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730760" y="3706863"/>
              <a:ext cx="4885863" cy="2926048"/>
            </a:xfrm>
            <a:prstGeom prst="rect">
              <a:avLst/>
            </a:prstGeom>
          </p:spPr>
        </p:pic>
        <p:pic>
          <p:nvPicPr>
            <p:cNvPr id="66" name="Picture 1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32875" y="3815081"/>
              <a:ext cx="3438932" cy="2031019"/>
            </a:xfrm>
            <a:prstGeom prst="rect">
              <a:avLst/>
            </a:prstGeom>
          </p:spPr>
        </p:pic>
      </p:grpSp>
      <p:pic>
        <p:nvPicPr>
          <p:cNvPr id="67"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67777" y="119616"/>
            <a:ext cx="3464597" cy="2208592"/>
          </a:xfrm>
          <a:prstGeom prst="rect">
            <a:avLst/>
          </a:prstGeom>
        </p:spPr>
      </p:pic>
      <p:pic>
        <p:nvPicPr>
          <p:cNvPr id="68" name="Picture 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859290" y="4478154"/>
            <a:ext cx="2017794" cy="2127855"/>
          </a:xfrm>
          <a:prstGeom prst="rect">
            <a:avLst/>
          </a:prstGeom>
          <a:ln w="12700" cap="sq">
            <a:solidFill>
              <a:schemeClr val="tx1">
                <a:lumMod val="60000"/>
                <a:lumOff val="40000"/>
              </a:schemeClr>
            </a:solidFill>
            <a:prstDash val="solid"/>
            <a:miter lim="800000"/>
          </a:ln>
          <a:effectLst>
            <a:outerShdw blurRad="50800" dist="38100" dir="2700000" algn="tl" rotWithShape="0">
              <a:srgbClr val="000000">
                <a:alpha val="43000"/>
              </a:srgbClr>
            </a:outerShdw>
          </a:effectLst>
        </p:spPr>
      </p:pic>
      <p:grpSp>
        <p:nvGrpSpPr>
          <p:cNvPr id="72" name="Group 25"/>
          <p:cNvGrpSpPr/>
          <p:nvPr/>
        </p:nvGrpSpPr>
        <p:grpSpPr>
          <a:xfrm>
            <a:off x="170706" y="3396156"/>
            <a:ext cx="3447686" cy="1789710"/>
            <a:chOff x="1697049" y="3905556"/>
            <a:chExt cx="3380391" cy="1754777"/>
          </a:xfrm>
        </p:grpSpPr>
        <p:pic>
          <p:nvPicPr>
            <p:cNvPr id="73" name="Picture 2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011418" y="3905556"/>
              <a:ext cx="2541178" cy="1554444"/>
            </a:xfrm>
            <a:prstGeom prst="rect">
              <a:avLst/>
            </a:prstGeom>
            <a:ln w="12700" cap="sq">
              <a:solidFill>
                <a:schemeClr val="tx1">
                  <a:lumMod val="60000"/>
                  <a:lumOff val="40000"/>
                </a:schemeClr>
              </a:solidFill>
              <a:prstDash val="solid"/>
              <a:miter lim="800000"/>
            </a:ln>
            <a:effectLst>
              <a:outerShdw blurRad="50800" dist="38100" dir="2700000" algn="tl" rotWithShape="0">
                <a:srgbClr val="000000">
                  <a:alpha val="43000"/>
                </a:srgbClr>
              </a:outerShdw>
            </a:effectLst>
          </p:spPr>
        </p:pic>
        <p:pic>
          <p:nvPicPr>
            <p:cNvPr id="74" name="Picture 2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076032" y="4272537"/>
              <a:ext cx="1001408" cy="1387796"/>
            </a:xfrm>
            <a:prstGeom prst="rect">
              <a:avLst/>
            </a:prstGeom>
            <a:ln w="12700" cap="sq">
              <a:solidFill>
                <a:schemeClr val="tx1">
                  <a:lumMod val="60000"/>
                  <a:lumOff val="40000"/>
                </a:schemeClr>
              </a:solidFill>
              <a:prstDash val="solid"/>
              <a:miter lim="800000"/>
            </a:ln>
            <a:effectLst>
              <a:outerShdw blurRad="50800" dist="38100" dir="2700000" algn="tl" rotWithShape="0">
                <a:srgbClr val="000000">
                  <a:alpha val="43000"/>
                </a:srgbClr>
              </a:outerShdw>
            </a:effectLst>
          </p:spPr>
        </p:pic>
        <p:pic>
          <p:nvPicPr>
            <p:cNvPr id="75" name="Picture 2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697049" y="4480592"/>
              <a:ext cx="628738" cy="1179741"/>
            </a:xfrm>
            <a:prstGeom prst="rect">
              <a:avLst/>
            </a:prstGeom>
            <a:ln w="12700" cap="sq">
              <a:solidFill>
                <a:schemeClr val="tx1">
                  <a:lumMod val="60000"/>
                  <a:lumOff val="40000"/>
                </a:schemeClr>
              </a:solidFill>
              <a:prstDash val="solid"/>
              <a:miter lim="800000"/>
            </a:ln>
            <a:effectLst>
              <a:outerShdw blurRad="50800" dist="38100" dir="2700000" algn="tl" rotWithShape="0">
                <a:srgbClr val="000000">
                  <a:alpha val="43000"/>
                </a:srgbClr>
              </a:outerShdw>
            </a:effectLst>
          </p:spPr>
        </p:pic>
      </p:grpSp>
    </p:spTree>
    <p:extLst>
      <p:ext uri="{BB962C8B-B14F-4D97-AF65-F5344CB8AC3E}">
        <p14:creationId xmlns:p14="http://schemas.microsoft.com/office/powerpoint/2010/main" val="1652293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1"/>
            <a:ext cx="11655840" cy="899537"/>
          </a:xfrm>
          <a:prstGeom prst="rect">
            <a:avLst/>
          </a:prstGeom>
        </p:spPr>
        <p:txBody>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44">
              <a:defRPr/>
            </a:pPr>
            <a:r>
              <a:rPr lang="en-US" sz="3200" dirty="0" smtClean="0">
                <a:solidFill>
                  <a:schemeClr val="accent6">
                    <a:lumMod val="75000"/>
                  </a:schemeClr>
                </a:solidFill>
                <a:latin typeface="Segoe UI Light"/>
              </a:rPr>
              <a:t>Roadmap de Office 365 Video </a:t>
            </a:r>
            <a:r>
              <a:rPr lang="en-US" sz="1600" dirty="0" smtClean="0">
                <a:solidFill>
                  <a:schemeClr val="accent6">
                    <a:lumMod val="75000"/>
                  </a:schemeClr>
                </a:solidFill>
                <a:latin typeface="Segoe UI Light"/>
              </a:rPr>
              <a:t>(A </a:t>
            </a:r>
            <a:r>
              <a:rPr lang="en-US" sz="1600" dirty="0" err="1" smtClean="0">
                <a:solidFill>
                  <a:schemeClr val="accent6">
                    <a:lumMod val="75000"/>
                  </a:schemeClr>
                </a:solidFill>
                <a:latin typeface="Segoe UI Light"/>
              </a:rPr>
              <a:t>fecha</a:t>
            </a:r>
            <a:r>
              <a:rPr lang="en-US" sz="1600" dirty="0" smtClean="0">
                <a:solidFill>
                  <a:schemeClr val="accent6">
                    <a:lumMod val="75000"/>
                  </a:schemeClr>
                </a:solidFill>
                <a:latin typeface="Segoe UI Light"/>
              </a:rPr>
              <a:t> 1 de  s</a:t>
            </a:r>
            <a:r>
              <a:rPr lang="es-ES" sz="1600" dirty="0" err="1" smtClean="0">
                <a:solidFill>
                  <a:schemeClr val="accent6">
                    <a:lumMod val="75000"/>
                  </a:schemeClr>
                </a:solidFill>
                <a:latin typeface="Segoe UI Light"/>
              </a:rPr>
              <a:t>eptiembre</a:t>
            </a:r>
            <a:r>
              <a:rPr lang="en-US" sz="1600" dirty="0" smtClean="0">
                <a:solidFill>
                  <a:schemeClr val="accent6">
                    <a:lumMod val="75000"/>
                  </a:schemeClr>
                </a:solidFill>
                <a:latin typeface="Segoe UI Light"/>
              </a:rPr>
              <a:t> 2015)</a:t>
            </a:r>
            <a:endParaRPr lang="en-US" sz="600" dirty="0">
              <a:solidFill>
                <a:schemeClr val="accent6">
                  <a:lumMod val="75000"/>
                </a:schemeClr>
              </a:solidFill>
              <a:latin typeface="Segoe UI Light"/>
            </a:endParaRPr>
          </a:p>
        </p:txBody>
      </p:sp>
      <p:sp>
        <p:nvSpPr>
          <p:cNvPr id="18" name="TextBox 17"/>
          <p:cNvSpPr txBox="1"/>
          <p:nvPr/>
        </p:nvSpPr>
        <p:spPr>
          <a:xfrm>
            <a:off x="6875" y="444155"/>
            <a:ext cx="3028951" cy="5832366"/>
          </a:xfrm>
          <a:prstGeom prst="rect">
            <a:avLst/>
          </a:prstGeom>
          <a:noFill/>
        </p:spPr>
        <p:txBody>
          <a:bodyPr wrap="square" lIns="91440" tIns="91440" rIns="91440" bIns="91440" rtlCol="0">
            <a:spAutoFit/>
          </a:bodyPr>
          <a:lstStyle/>
          <a:p>
            <a:pPr defTabSz="914377">
              <a:defRPr/>
            </a:pPr>
            <a:r>
              <a:rPr lang="en-US" dirty="0">
                <a:solidFill>
                  <a:schemeClr val="accent6">
                    <a:lumMod val="75000"/>
                  </a:schemeClr>
                </a:solidFill>
                <a:latin typeface="Segoe UI"/>
              </a:rPr>
              <a:t>Recently Released</a:t>
            </a:r>
          </a:p>
          <a:p>
            <a:pPr defTabSz="914377">
              <a:defRPr/>
            </a:pPr>
            <a:endParaRPr lang="en-US" sz="1300" dirty="0">
              <a:solidFill>
                <a:schemeClr val="accent6">
                  <a:lumMod val="75000"/>
                </a:schemeClr>
              </a:solidFill>
              <a:latin typeface="Segoe UI"/>
            </a:endParaRPr>
          </a:p>
          <a:p>
            <a:pPr defTabSz="914377">
              <a:defRPr/>
            </a:pPr>
            <a:r>
              <a:rPr lang="en-US" sz="1000" i="1" dirty="0">
                <a:solidFill>
                  <a:schemeClr val="accent6">
                    <a:lumMod val="75000"/>
                  </a:schemeClr>
                </a:solidFill>
                <a:latin typeface="Segoe UI"/>
              </a:rPr>
              <a:t>Nov 2014 – First Release</a:t>
            </a:r>
          </a:p>
          <a:p>
            <a:pPr marL="285744" indent="-285744" defTabSz="914377">
              <a:buFont typeface="Arial" panose="020B0604020202020204" pitchFamily="34" charset="0"/>
              <a:buChar char="•"/>
              <a:defRPr/>
            </a:pPr>
            <a:r>
              <a:rPr lang="en-US" sz="1300" dirty="0">
                <a:solidFill>
                  <a:schemeClr val="accent6">
                    <a:lumMod val="75000"/>
                  </a:schemeClr>
                </a:solidFill>
                <a:latin typeface="Segoe UI"/>
              </a:rPr>
              <a:t>Video Portal</a:t>
            </a:r>
          </a:p>
          <a:p>
            <a:pPr marL="285744" indent="-285744" defTabSz="914377">
              <a:buFont typeface="Arial" panose="020B0604020202020204" pitchFamily="34" charset="0"/>
              <a:buChar char="•"/>
              <a:defRPr/>
            </a:pPr>
            <a:r>
              <a:rPr lang="en-US" sz="1300" dirty="0">
                <a:solidFill>
                  <a:schemeClr val="accent6">
                    <a:lumMod val="75000"/>
                  </a:schemeClr>
                </a:solidFill>
                <a:latin typeface="Segoe UI"/>
              </a:rPr>
              <a:t>Delve Integration</a:t>
            </a:r>
          </a:p>
          <a:p>
            <a:pPr marL="285744" indent="-285744" defTabSz="914377">
              <a:buFont typeface="Arial" panose="020B0604020202020204" pitchFamily="34" charset="0"/>
              <a:buChar char="•"/>
              <a:defRPr/>
            </a:pPr>
            <a:r>
              <a:rPr lang="en-US" sz="1300" dirty="0">
                <a:solidFill>
                  <a:schemeClr val="accent6">
                    <a:lumMod val="75000"/>
                  </a:schemeClr>
                </a:solidFill>
                <a:latin typeface="Segoe UI"/>
              </a:rPr>
              <a:t>Playback via Flash Player</a:t>
            </a:r>
          </a:p>
          <a:p>
            <a:pPr defTabSz="914377">
              <a:defRPr/>
            </a:pPr>
            <a:endParaRPr lang="en-US" sz="1300" dirty="0">
              <a:solidFill>
                <a:schemeClr val="accent6">
                  <a:lumMod val="75000"/>
                </a:schemeClr>
              </a:solidFill>
              <a:latin typeface="Segoe UI"/>
            </a:endParaRPr>
          </a:p>
          <a:p>
            <a:pPr defTabSz="914377">
              <a:defRPr/>
            </a:pPr>
            <a:r>
              <a:rPr lang="en-US" sz="1000" i="1" dirty="0">
                <a:solidFill>
                  <a:schemeClr val="accent6">
                    <a:lumMod val="75000"/>
                  </a:schemeClr>
                </a:solidFill>
                <a:latin typeface="Segoe UI"/>
              </a:rPr>
              <a:t>May 2015 – World Wide Release</a:t>
            </a:r>
          </a:p>
          <a:p>
            <a:pPr marL="285744" indent="-285744" defTabSz="914377">
              <a:buFont typeface="Arial" panose="020B0604020202020204" pitchFamily="34" charset="0"/>
              <a:buChar char="•"/>
              <a:defRPr/>
            </a:pPr>
            <a:r>
              <a:rPr lang="en-US" sz="1300" dirty="0">
                <a:solidFill>
                  <a:schemeClr val="accent6">
                    <a:lumMod val="75000"/>
                  </a:schemeClr>
                </a:solidFill>
                <a:latin typeface="Segoe UI"/>
              </a:rPr>
              <a:t>Mobile Playback In Browser</a:t>
            </a:r>
          </a:p>
          <a:p>
            <a:pPr marL="285744" indent="-285744" defTabSz="914377">
              <a:buFont typeface="Arial" panose="020B0604020202020204" pitchFamily="34" charset="0"/>
              <a:buChar char="•"/>
              <a:defRPr/>
            </a:pPr>
            <a:r>
              <a:rPr lang="en-US" sz="1300" dirty="0">
                <a:solidFill>
                  <a:schemeClr val="accent6">
                    <a:lumMod val="75000"/>
                  </a:schemeClr>
                </a:solidFill>
                <a:latin typeface="Segoe UI"/>
              </a:rPr>
              <a:t>Responsive Mobile Player Page</a:t>
            </a:r>
          </a:p>
          <a:p>
            <a:pPr marL="285744" indent="-285744" defTabSz="914377">
              <a:buFont typeface="Arial" panose="020B0604020202020204" pitchFamily="34" charset="0"/>
              <a:buChar char="•"/>
              <a:defRPr/>
            </a:pPr>
            <a:r>
              <a:rPr lang="en-US" sz="1300" dirty="0">
                <a:solidFill>
                  <a:schemeClr val="accent6">
                    <a:lumMod val="75000"/>
                  </a:schemeClr>
                </a:solidFill>
                <a:latin typeface="Segoe UI"/>
              </a:rPr>
              <a:t>Native iPhone App</a:t>
            </a:r>
          </a:p>
          <a:p>
            <a:pPr marL="285744" indent="-285744" defTabSz="914377">
              <a:buFont typeface="Arial" panose="020B0604020202020204" pitchFamily="34" charset="0"/>
              <a:buChar char="•"/>
              <a:defRPr/>
            </a:pPr>
            <a:r>
              <a:rPr lang="en-US" sz="1300" dirty="0">
                <a:solidFill>
                  <a:schemeClr val="accent6">
                    <a:lumMod val="75000"/>
                  </a:schemeClr>
                </a:solidFill>
                <a:latin typeface="Segoe UI"/>
              </a:rPr>
              <a:t>O365 Video REST APIs</a:t>
            </a:r>
          </a:p>
          <a:p>
            <a:pPr marL="285744" indent="-285744" defTabSz="914377">
              <a:buFont typeface="Arial" panose="020B0604020202020204" pitchFamily="34" charset="0"/>
              <a:buChar char="•"/>
              <a:defRPr/>
            </a:pPr>
            <a:r>
              <a:rPr lang="en-US" sz="1300" dirty="0">
                <a:solidFill>
                  <a:schemeClr val="accent6">
                    <a:lumMod val="75000"/>
                  </a:schemeClr>
                </a:solidFill>
                <a:latin typeface="Segoe UI"/>
              </a:rPr>
              <a:t>All Videos Backed by CDN</a:t>
            </a:r>
          </a:p>
          <a:p>
            <a:pPr marL="285744" indent="-285744" defTabSz="914377">
              <a:buFont typeface="Arial" panose="020B0604020202020204" pitchFamily="34" charset="0"/>
              <a:buChar char="•"/>
              <a:defRPr/>
            </a:pPr>
            <a:r>
              <a:rPr lang="en-US" sz="1300" dirty="0">
                <a:solidFill>
                  <a:schemeClr val="accent6">
                    <a:lumMod val="75000"/>
                  </a:schemeClr>
                </a:solidFill>
                <a:latin typeface="Segoe UI"/>
              </a:rPr>
              <a:t>More Granular Channel Permissions</a:t>
            </a:r>
          </a:p>
          <a:p>
            <a:pPr defTabSz="914377">
              <a:defRPr/>
            </a:pPr>
            <a:endParaRPr lang="en-US" sz="1000" i="1" dirty="0">
              <a:solidFill>
                <a:schemeClr val="accent6">
                  <a:lumMod val="75000"/>
                </a:schemeClr>
              </a:solidFill>
              <a:latin typeface="Segoe UI"/>
            </a:endParaRPr>
          </a:p>
          <a:p>
            <a:pPr defTabSz="914377">
              <a:defRPr/>
            </a:pPr>
            <a:r>
              <a:rPr lang="en-US" sz="1000" i="1" dirty="0">
                <a:solidFill>
                  <a:schemeClr val="accent6">
                    <a:lumMod val="75000"/>
                  </a:schemeClr>
                </a:solidFill>
                <a:latin typeface="Segoe UI"/>
              </a:rPr>
              <a:t>July 2015 </a:t>
            </a:r>
          </a:p>
          <a:p>
            <a:pPr marL="285744" indent="-285744" defTabSz="914377">
              <a:buFont typeface="Arial" panose="020B0604020202020204" pitchFamily="34" charset="0"/>
              <a:buChar char="•"/>
              <a:defRPr/>
            </a:pPr>
            <a:r>
              <a:rPr lang="en-US" sz="1300" dirty="0">
                <a:solidFill>
                  <a:schemeClr val="accent6">
                    <a:lumMod val="75000"/>
                  </a:schemeClr>
                </a:solidFill>
                <a:latin typeface="Segoe UI"/>
              </a:rPr>
              <a:t>Embed Videos Outside of Portal</a:t>
            </a:r>
          </a:p>
          <a:p>
            <a:pPr marL="285744" indent="-285744" defTabSz="914377">
              <a:buFont typeface="Arial" panose="020B0604020202020204" pitchFamily="34" charset="0"/>
              <a:buChar char="•"/>
              <a:defRPr/>
            </a:pPr>
            <a:r>
              <a:rPr lang="en-US" sz="1300" dirty="0">
                <a:solidFill>
                  <a:schemeClr val="accent6">
                    <a:lumMod val="75000"/>
                  </a:schemeClr>
                </a:solidFill>
                <a:latin typeface="Segoe UI"/>
              </a:rPr>
              <a:t>Responsive Pages - Home, Channel, &amp; Search</a:t>
            </a:r>
          </a:p>
          <a:p>
            <a:pPr marL="285744" indent="-285744" defTabSz="914377">
              <a:buFont typeface="Arial" panose="020B0604020202020204" pitchFamily="34" charset="0"/>
              <a:buChar char="•"/>
              <a:defRPr/>
            </a:pPr>
            <a:r>
              <a:rPr lang="en-US" sz="1300" dirty="0">
                <a:solidFill>
                  <a:schemeClr val="accent6">
                    <a:lumMod val="75000"/>
                  </a:schemeClr>
                </a:solidFill>
                <a:latin typeface="Segoe UI"/>
              </a:rPr>
              <a:t>Recommended Videos via Office Graph</a:t>
            </a:r>
          </a:p>
          <a:p>
            <a:pPr marL="285744" indent="-285744" defTabSz="914377">
              <a:buFont typeface="Arial" panose="020B0604020202020204" pitchFamily="34" charset="0"/>
              <a:buChar char="•"/>
              <a:defRPr/>
            </a:pPr>
            <a:r>
              <a:rPr lang="en-US" sz="1300" dirty="0">
                <a:solidFill>
                  <a:schemeClr val="accent6">
                    <a:lumMod val="75000"/>
                  </a:schemeClr>
                </a:solidFill>
                <a:latin typeface="Segoe UI"/>
              </a:rPr>
              <a:t>Player Video Quality Picker</a:t>
            </a:r>
          </a:p>
          <a:p>
            <a:pPr defTabSz="914377">
              <a:defRPr/>
            </a:pPr>
            <a:endParaRPr lang="en-US" sz="1300" dirty="0">
              <a:solidFill>
                <a:schemeClr val="accent6">
                  <a:lumMod val="75000"/>
                </a:schemeClr>
              </a:solidFill>
              <a:latin typeface="Segoe UI"/>
            </a:endParaRPr>
          </a:p>
          <a:p>
            <a:pPr defTabSz="914377">
              <a:defRPr/>
            </a:pPr>
            <a:r>
              <a:rPr lang="en-US" sz="1000" i="1" dirty="0">
                <a:solidFill>
                  <a:schemeClr val="accent6">
                    <a:lumMod val="75000"/>
                  </a:schemeClr>
                </a:solidFill>
                <a:latin typeface="Segoe UI"/>
              </a:rPr>
              <a:t>Aug 2015 </a:t>
            </a:r>
          </a:p>
          <a:p>
            <a:pPr marL="285744" indent="-285744" defTabSz="914377">
              <a:buFont typeface="Arial" panose="020B0604020202020204" pitchFamily="34" charset="0"/>
              <a:buChar char="•"/>
              <a:defRPr/>
            </a:pPr>
            <a:r>
              <a:rPr lang="en-US" sz="1300" dirty="0">
                <a:solidFill>
                  <a:schemeClr val="accent6">
                    <a:lumMod val="75000"/>
                  </a:schemeClr>
                </a:solidFill>
                <a:latin typeface="Segoe UI"/>
              </a:rPr>
              <a:t>Deployed in Australia Data Centers</a:t>
            </a:r>
          </a:p>
          <a:p>
            <a:pPr marL="285744" indent="-285744" defTabSz="914377">
              <a:buFont typeface="Arial" panose="020B0604020202020204" pitchFamily="34" charset="0"/>
              <a:buChar char="•"/>
              <a:defRPr/>
            </a:pPr>
            <a:r>
              <a:rPr lang="en-US" sz="1300" dirty="0">
                <a:solidFill>
                  <a:schemeClr val="accent6">
                    <a:lumMod val="75000"/>
                  </a:schemeClr>
                </a:solidFill>
                <a:latin typeface="Segoe UI"/>
              </a:rPr>
              <a:t>Responsive Pages – Channel List</a:t>
            </a:r>
          </a:p>
          <a:p>
            <a:pPr defTabSz="914377">
              <a:defRPr/>
            </a:pPr>
            <a:r>
              <a:rPr lang="en-US" sz="1300" dirty="0">
                <a:solidFill>
                  <a:schemeClr val="accent6">
                    <a:lumMod val="75000"/>
                  </a:schemeClr>
                </a:solidFill>
                <a:latin typeface="Segoe UI"/>
              </a:rPr>
              <a:t> </a:t>
            </a:r>
          </a:p>
          <a:p>
            <a:pPr defTabSz="914377">
              <a:defRPr/>
            </a:pPr>
            <a:endParaRPr lang="en-US" sz="1300" dirty="0">
              <a:solidFill>
                <a:schemeClr val="accent6">
                  <a:lumMod val="75000"/>
                </a:schemeClr>
              </a:solidFill>
              <a:latin typeface="Segoe UI"/>
            </a:endParaRPr>
          </a:p>
        </p:txBody>
      </p:sp>
      <p:sp>
        <p:nvSpPr>
          <p:cNvPr id="27" name="TextBox 26"/>
          <p:cNvSpPr txBox="1"/>
          <p:nvPr/>
        </p:nvSpPr>
        <p:spPr>
          <a:xfrm>
            <a:off x="3054350" y="444155"/>
            <a:ext cx="3028951" cy="5463034"/>
          </a:xfrm>
          <a:prstGeom prst="rect">
            <a:avLst/>
          </a:prstGeom>
          <a:noFill/>
        </p:spPr>
        <p:txBody>
          <a:bodyPr wrap="square" lIns="91440" tIns="91440" rIns="91440" bIns="91440" rtlCol="0">
            <a:spAutoFit/>
          </a:bodyPr>
          <a:lstStyle/>
          <a:p>
            <a:pPr defTabSz="914377">
              <a:defRPr/>
            </a:pPr>
            <a:r>
              <a:rPr lang="en-US" dirty="0">
                <a:solidFill>
                  <a:schemeClr val="accent6">
                    <a:lumMod val="75000"/>
                  </a:schemeClr>
                </a:solidFill>
                <a:latin typeface="Segoe UI"/>
              </a:rPr>
              <a:t>Sept – </a:t>
            </a:r>
            <a:r>
              <a:rPr lang="en-US" dirty="0" smtClean="0">
                <a:solidFill>
                  <a:schemeClr val="accent6">
                    <a:lumMod val="75000"/>
                  </a:schemeClr>
                </a:solidFill>
                <a:latin typeface="Segoe UI"/>
              </a:rPr>
              <a:t>Dec </a:t>
            </a:r>
            <a:r>
              <a:rPr lang="en-US" dirty="0">
                <a:solidFill>
                  <a:schemeClr val="accent6">
                    <a:lumMod val="75000"/>
                  </a:schemeClr>
                </a:solidFill>
                <a:latin typeface="Segoe UI"/>
              </a:rPr>
              <a:t>2015</a:t>
            </a:r>
          </a:p>
          <a:p>
            <a:pPr defTabSz="914377">
              <a:defRPr/>
            </a:pPr>
            <a:endParaRPr lang="en-US" sz="1300" dirty="0">
              <a:solidFill>
                <a:schemeClr val="accent6">
                  <a:lumMod val="75000"/>
                </a:schemeClr>
              </a:solidFill>
              <a:latin typeface="Segoe UI"/>
            </a:endParaRPr>
          </a:p>
          <a:p>
            <a:pPr marL="285744" indent="-285744" defTabSz="914377" fontAlgn="ctr">
              <a:buFont typeface="Arial" panose="020B0604020202020204" pitchFamily="34" charset="0"/>
              <a:buChar char="•"/>
              <a:defRPr/>
            </a:pPr>
            <a:r>
              <a:rPr lang="en-US" sz="1300" dirty="0">
                <a:solidFill>
                  <a:schemeClr val="accent6">
                    <a:lumMod val="75000"/>
                  </a:schemeClr>
                </a:solidFill>
                <a:latin typeface="Segoe UI"/>
              </a:rPr>
              <a:t>Email Notification When Transcoding Complete</a:t>
            </a:r>
          </a:p>
          <a:p>
            <a:pPr marL="285744" indent="-285744" defTabSz="914377" fontAlgn="ctr">
              <a:buFont typeface="Arial" panose="020B0604020202020204" pitchFamily="34" charset="0"/>
              <a:buChar char="•"/>
              <a:defRPr/>
            </a:pPr>
            <a:r>
              <a:rPr lang="en-US" sz="1300" dirty="0">
                <a:solidFill>
                  <a:schemeClr val="accent6">
                    <a:lumMod val="75000"/>
                  </a:schemeClr>
                </a:solidFill>
                <a:latin typeface="Segoe UI"/>
              </a:rPr>
              <a:t>Choose Your Own Thumbnail</a:t>
            </a:r>
          </a:p>
          <a:p>
            <a:pPr marL="285744" indent="-285744" defTabSz="914377" fontAlgn="ctr">
              <a:buFont typeface="Arial" panose="020B0604020202020204" pitchFamily="34" charset="0"/>
              <a:buChar char="•"/>
              <a:defRPr/>
            </a:pPr>
            <a:r>
              <a:rPr lang="en-US" sz="1300" dirty="0">
                <a:solidFill>
                  <a:schemeClr val="accent6">
                    <a:lumMod val="75000"/>
                  </a:schemeClr>
                </a:solidFill>
                <a:latin typeface="Segoe UI"/>
              </a:rPr>
              <a:t>Basic Analytics - Trends of Views/Visitors &amp; Drop Off Within Video</a:t>
            </a:r>
          </a:p>
          <a:p>
            <a:pPr marL="285744" indent="-285744" defTabSz="914377" fontAlgn="ctr">
              <a:buFont typeface="Arial" panose="020B0604020202020204" pitchFamily="34" charset="0"/>
              <a:buChar char="•"/>
              <a:defRPr/>
            </a:pPr>
            <a:r>
              <a:rPr lang="en-US" sz="1300" dirty="0">
                <a:solidFill>
                  <a:schemeClr val="accent6">
                    <a:lumMod val="75000"/>
                  </a:schemeClr>
                </a:solidFill>
                <a:latin typeface="Segoe UI"/>
              </a:rPr>
              <a:t>Responsive Pages – Upload</a:t>
            </a:r>
          </a:p>
          <a:p>
            <a:pPr marL="285744" indent="-285744" defTabSz="914377" fontAlgn="ctr">
              <a:buFont typeface="Arial" panose="020B0604020202020204" pitchFamily="34" charset="0"/>
              <a:buChar char="•"/>
              <a:defRPr/>
            </a:pPr>
            <a:r>
              <a:rPr lang="en-US" sz="1300" dirty="0">
                <a:solidFill>
                  <a:schemeClr val="accent6">
                    <a:lumMod val="75000"/>
                  </a:schemeClr>
                </a:solidFill>
                <a:latin typeface="Segoe UI"/>
              </a:rPr>
              <a:t>Improved Upload Flow</a:t>
            </a:r>
          </a:p>
          <a:p>
            <a:pPr marL="285744" indent="-285744" defTabSz="914377" fontAlgn="ctr">
              <a:buFont typeface="Arial" panose="020B0604020202020204" pitchFamily="34" charset="0"/>
              <a:buChar char="•"/>
              <a:defRPr/>
            </a:pPr>
            <a:r>
              <a:rPr lang="en-US" sz="1300" dirty="0">
                <a:solidFill>
                  <a:schemeClr val="accent6">
                    <a:lumMod val="75000"/>
                  </a:schemeClr>
                </a:solidFill>
                <a:latin typeface="Segoe UI"/>
              </a:rPr>
              <a:t>Hybrid – Link to O365 Video From SharePoint 2016 On Premise</a:t>
            </a:r>
          </a:p>
          <a:p>
            <a:pPr marL="285744" indent="-285744" defTabSz="914377" fontAlgn="ctr">
              <a:buFont typeface="Arial" panose="020B0604020202020204" pitchFamily="34" charset="0"/>
              <a:buChar char="•"/>
              <a:defRPr/>
            </a:pPr>
            <a:r>
              <a:rPr lang="en-US" sz="1300" dirty="0">
                <a:solidFill>
                  <a:schemeClr val="accent6">
                    <a:lumMod val="75000"/>
                  </a:schemeClr>
                </a:solidFill>
                <a:latin typeface="Segoe UI"/>
              </a:rPr>
              <a:t>Live - Publish a Recorded Skype Meeting Broadcast to an O365 Video channel</a:t>
            </a:r>
          </a:p>
          <a:p>
            <a:pPr marL="285744" indent="-285744" defTabSz="914377" fontAlgn="ctr">
              <a:buFont typeface="Arial" panose="020B0604020202020204" pitchFamily="34" charset="0"/>
              <a:buChar char="•"/>
              <a:defRPr/>
            </a:pPr>
            <a:r>
              <a:rPr lang="en-US" sz="1300" dirty="0">
                <a:solidFill>
                  <a:schemeClr val="accent6">
                    <a:lumMod val="75000"/>
                  </a:schemeClr>
                </a:solidFill>
                <a:latin typeface="Segoe UI"/>
              </a:rPr>
              <a:t>External Sharing to Individual Users</a:t>
            </a:r>
          </a:p>
          <a:p>
            <a:pPr marL="285744" indent="-285744" defTabSz="914377" fontAlgn="ctr">
              <a:buFont typeface="Arial" panose="020B0604020202020204" pitchFamily="34" charset="0"/>
              <a:buChar char="•"/>
              <a:defRPr/>
            </a:pPr>
            <a:r>
              <a:rPr lang="en-US" sz="1300" dirty="0">
                <a:solidFill>
                  <a:schemeClr val="accent6">
                    <a:lumMod val="75000"/>
                  </a:schemeClr>
                </a:solidFill>
                <a:latin typeface="Segoe UI"/>
              </a:rPr>
              <a:t>Meta-data - Owner &amp; People in Video</a:t>
            </a:r>
          </a:p>
          <a:p>
            <a:pPr marL="285744" indent="-285744" defTabSz="914377" fontAlgn="ctr">
              <a:buFont typeface="Arial" panose="020B0604020202020204" pitchFamily="34" charset="0"/>
              <a:buChar char="•"/>
              <a:defRPr/>
            </a:pPr>
            <a:r>
              <a:rPr lang="en-US" sz="1300" dirty="0">
                <a:solidFill>
                  <a:schemeClr val="accent6">
                    <a:lumMod val="75000"/>
                  </a:schemeClr>
                </a:solidFill>
                <a:latin typeface="Segoe UI"/>
              </a:rPr>
              <a:t>Yammer Settings Per Channel - On/off &amp; Default Group for Yammer Discussions</a:t>
            </a:r>
          </a:p>
          <a:p>
            <a:pPr marL="285744" indent="-285744" defTabSz="914377" fontAlgn="ctr">
              <a:buFont typeface="Arial" panose="020B0604020202020204" pitchFamily="34" charset="0"/>
              <a:buChar char="•"/>
              <a:defRPr/>
            </a:pPr>
            <a:r>
              <a:rPr lang="en-US" sz="1300" dirty="0">
                <a:solidFill>
                  <a:schemeClr val="accent6">
                    <a:lumMod val="75000"/>
                  </a:schemeClr>
                </a:solidFill>
                <a:latin typeface="Segoe UI"/>
              </a:rPr>
              <a:t>Expose Channel Recycle Bin</a:t>
            </a:r>
          </a:p>
          <a:p>
            <a:pPr marL="285744" indent="-285744" defTabSz="914377" fontAlgn="ctr">
              <a:buFont typeface="Arial" panose="020B0604020202020204" pitchFamily="34" charset="0"/>
              <a:buChar char="•"/>
              <a:defRPr/>
            </a:pPr>
            <a:r>
              <a:rPr lang="en-US" sz="1300" dirty="0">
                <a:solidFill>
                  <a:schemeClr val="accent6">
                    <a:lumMod val="75000"/>
                  </a:schemeClr>
                </a:solidFill>
                <a:latin typeface="Segoe UI"/>
              </a:rPr>
              <a:t>Deploy in US </a:t>
            </a:r>
            <a:r>
              <a:rPr lang="en-US" sz="1300" dirty="0" err="1">
                <a:solidFill>
                  <a:schemeClr val="accent6">
                    <a:lumMod val="75000"/>
                  </a:schemeClr>
                </a:solidFill>
                <a:latin typeface="Segoe UI"/>
              </a:rPr>
              <a:t>Govt</a:t>
            </a:r>
            <a:r>
              <a:rPr lang="en-US" sz="1300" dirty="0">
                <a:solidFill>
                  <a:schemeClr val="accent6">
                    <a:lumMod val="75000"/>
                  </a:schemeClr>
                </a:solidFill>
                <a:latin typeface="Segoe UI"/>
              </a:rPr>
              <a:t> Data Center</a:t>
            </a:r>
          </a:p>
          <a:p>
            <a:pPr marL="285744" indent="-285744" defTabSz="914377" fontAlgn="ctr">
              <a:buFont typeface="Arial" panose="020B0604020202020204" pitchFamily="34" charset="0"/>
              <a:buChar char="•"/>
              <a:defRPr/>
            </a:pPr>
            <a:r>
              <a:rPr lang="en-US" sz="1300" dirty="0">
                <a:solidFill>
                  <a:schemeClr val="accent6">
                    <a:lumMod val="75000"/>
                  </a:schemeClr>
                </a:solidFill>
                <a:latin typeface="Segoe UI"/>
              </a:rPr>
              <a:t>Deploy in China Data Center</a:t>
            </a:r>
          </a:p>
          <a:p>
            <a:pPr defTabSz="914377">
              <a:defRPr/>
            </a:pPr>
            <a:endParaRPr lang="en-US" sz="1300" dirty="0">
              <a:solidFill>
                <a:schemeClr val="accent6">
                  <a:lumMod val="75000"/>
                </a:schemeClr>
              </a:solidFill>
              <a:latin typeface="Segoe UI"/>
            </a:endParaRPr>
          </a:p>
        </p:txBody>
      </p:sp>
      <p:sp>
        <p:nvSpPr>
          <p:cNvPr id="28" name="TextBox 27"/>
          <p:cNvSpPr txBox="1"/>
          <p:nvPr/>
        </p:nvSpPr>
        <p:spPr>
          <a:xfrm>
            <a:off x="6108701" y="444156"/>
            <a:ext cx="3028951" cy="2662267"/>
          </a:xfrm>
          <a:prstGeom prst="rect">
            <a:avLst/>
          </a:prstGeom>
          <a:noFill/>
        </p:spPr>
        <p:txBody>
          <a:bodyPr wrap="square" lIns="91440" tIns="91440" rIns="91440" bIns="91440" rtlCol="0">
            <a:spAutoFit/>
          </a:bodyPr>
          <a:lstStyle/>
          <a:p>
            <a:pPr defTabSz="914377">
              <a:defRPr/>
            </a:pPr>
            <a:r>
              <a:rPr lang="en-US" dirty="0">
                <a:solidFill>
                  <a:schemeClr val="accent6">
                    <a:lumMod val="75000"/>
                  </a:schemeClr>
                </a:solidFill>
                <a:latin typeface="Segoe UI"/>
              </a:rPr>
              <a:t>Jan – Mar 2016</a:t>
            </a:r>
          </a:p>
          <a:p>
            <a:pPr marL="285744" indent="-285744" defTabSz="914377">
              <a:buFont typeface="Arial" panose="020B0604020202020204" pitchFamily="34" charset="0"/>
              <a:buChar char="•"/>
              <a:defRPr/>
            </a:pPr>
            <a:endParaRPr lang="en-US" sz="1300" dirty="0">
              <a:solidFill>
                <a:schemeClr val="accent6">
                  <a:lumMod val="75000"/>
                </a:schemeClr>
              </a:solidFill>
              <a:latin typeface="Segoe UI"/>
            </a:endParaRPr>
          </a:p>
          <a:p>
            <a:pPr marL="285744" indent="-285744" defTabSz="914377">
              <a:buFont typeface="Arial" panose="020B0604020202020204" pitchFamily="34" charset="0"/>
              <a:buChar char="•"/>
              <a:defRPr/>
            </a:pPr>
            <a:r>
              <a:rPr lang="en-US" sz="1300" dirty="0">
                <a:solidFill>
                  <a:schemeClr val="accent6">
                    <a:lumMod val="75000"/>
                  </a:schemeClr>
                </a:solidFill>
                <a:latin typeface="Segoe UI"/>
              </a:rPr>
              <a:t>Channel Management &amp; Quota</a:t>
            </a:r>
          </a:p>
          <a:p>
            <a:pPr marL="285744" indent="-285744" defTabSz="914377" fontAlgn="ctr">
              <a:buFont typeface="Arial" panose="020B0604020202020204" pitchFamily="34" charset="0"/>
              <a:buChar char="•"/>
              <a:defRPr/>
            </a:pPr>
            <a:r>
              <a:rPr lang="en-US" sz="1300" dirty="0">
                <a:solidFill>
                  <a:schemeClr val="accent6">
                    <a:lumMod val="75000"/>
                  </a:schemeClr>
                </a:solidFill>
                <a:latin typeface="Segoe UI"/>
              </a:rPr>
              <a:t>Deeper Analytics – Per User Audit</a:t>
            </a:r>
          </a:p>
          <a:p>
            <a:pPr marL="285744" indent="-285744" defTabSz="914377" fontAlgn="ctr">
              <a:buFont typeface="Arial" panose="020B0604020202020204" pitchFamily="34" charset="0"/>
              <a:buChar char="•"/>
              <a:defRPr/>
            </a:pPr>
            <a:r>
              <a:rPr lang="en-US" sz="1300" dirty="0">
                <a:solidFill>
                  <a:schemeClr val="accent6">
                    <a:lumMod val="75000"/>
                  </a:schemeClr>
                </a:solidFill>
                <a:latin typeface="Segoe UI"/>
              </a:rPr>
              <a:t>Subtitles – Add Your Own &amp; Indexed By Search</a:t>
            </a:r>
          </a:p>
          <a:p>
            <a:pPr marL="285744" indent="-285744" defTabSz="914377" fontAlgn="ctr">
              <a:buFont typeface="Arial" panose="020B0604020202020204" pitchFamily="34" charset="0"/>
              <a:buChar char="•"/>
              <a:defRPr/>
            </a:pPr>
            <a:r>
              <a:rPr lang="en-US" sz="1300" dirty="0">
                <a:solidFill>
                  <a:schemeClr val="accent6">
                    <a:lumMod val="75000"/>
                  </a:schemeClr>
                </a:solidFill>
                <a:latin typeface="Segoe UI"/>
              </a:rPr>
              <a:t>Automatic Transcripts &amp; Keywords From Video</a:t>
            </a:r>
          </a:p>
          <a:p>
            <a:pPr marL="285744" indent="-285744" defTabSz="914377" fontAlgn="ctr">
              <a:buFont typeface="Arial" panose="020B0604020202020204" pitchFamily="34" charset="0"/>
              <a:buChar char="•"/>
              <a:defRPr/>
            </a:pPr>
            <a:r>
              <a:rPr lang="en-US" sz="1300" dirty="0">
                <a:solidFill>
                  <a:schemeClr val="accent6">
                    <a:lumMod val="75000"/>
                  </a:schemeClr>
                </a:solidFill>
                <a:latin typeface="Segoe UI"/>
              </a:rPr>
              <a:t>Reduce Internet Traffic - Caching Within Firewall with 3</a:t>
            </a:r>
            <a:r>
              <a:rPr lang="en-US" sz="1300" baseline="30000" dirty="0">
                <a:solidFill>
                  <a:schemeClr val="accent6">
                    <a:lumMod val="75000"/>
                  </a:schemeClr>
                </a:solidFill>
                <a:latin typeface="Segoe UI"/>
              </a:rPr>
              <a:t>rd</a:t>
            </a:r>
            <a:r>
              <a:rPr lang="en-US" sz="1300" dirty="0">
                <a:solidFill>
                  <a:schemeClr val="accent6">
                    <a:lumMod val="75000"/>
                  </a:schemeClr>
                </a:solidFill>
                <a:latin typeface="Segoe UI"/>
              </a:rPr>
              <a:t> party SDN Solutions</a:t>
            </a:r>
          </a:p>
          <a:p>
            <a:pPr defTabSz="914377">
              <a:defRPr/>
            </a:pPr>
            <a:endParaRPr lang="en-US" sz="1300" dirty="0">
              <a:solidFill>
                <a:schemeClr val="accent6">
                  <a:lumMod val="75000"/>
                </a:schemeClr>
              </a:solidFill>
              <a:latin typeface="Segoe UI"/>
            </a:endParaRPr>
          </a:p>
        </p:txBody>
      </p:sp>
      <p:sp>
        <p:nvSpPr>
          <p:cNvPr id="29" name="TextBox 28"/>
          <p:cNvSpPr txBox="1"/>
          <p:nvPr/>
        </p:nvSpPr>
        <p:spPr>
          <a:xfrm>
            <a:off x="9163050" y="444156"/>
            <a:ext cx="3028951" cy="6263253"/>
          </a:xfrm>
          <a:prstGeom prst="rect">
            <a:avLst/>
          </a:prstGeom>
          <a:noFill/>
        </p:spPr>
        <p:txBody>
          <a:bodyPr wrap="square" lIns="91440" tIns="91440" rIns="91440" bIns="91440" rtlCol="0">
            <a:spAutoFit/>
          </a:bodyPr>
          <a:lstStyle/>
          <a:p>
            <a:pPr defTabSz="914377">
              <a:defRPr/>
            </a:pPr>
            <a:r>
              <a:rPr lang="en-US" dirty="0">
                <a:solidFill>
                  <a:schemeClr val="accent6">
                    <a:lumMod val="75000"/>
                  </a:schemeClr>
                </a:solidFill>
                <a:latin typeface="Segoe UI"/>
              </a:rPr>
              <a:t>Future</a:t>
            </a:r>
            <a:endParaRPr lang="en-US" sz="2000" dirty="0">
              <a:solidFill>
                <a:schemeClr val="accent6">
                  <a:lumMod val="75000"/>
                </a:schemeClr>
              </a:solidFill>
              <a:latin typeface="Segoe UI"/>
            </a:endParaRPr>
          </a:p>
          <a:p>
            <a:pPr defTabSz="914377">
              <a:defRPr/>
            </a:pPr>
            <a:endParaRPr lang="en-US" sz="1300" dirty="0">
              <a:solidFill>
                <a:schemeClr val="accent6">
                  <a:lumMod val="75000"/>
                </a:schemeClr>
              </a:solidFill>
              <a:latin typeface="Segoe UI"/>
            </a:endParaRPr>
          </a:p>
          <a:p>
            <a:pPr marL="285744" indent="-285744" defTabSz="914377" fontAlgn="ctr">
              <a:buFont typeface="Arial" panose="020B0604020202020204" pitchFamily="34" charset="0"/>
              <a:buChar char="•"/>
              <a:defRPr/>
            </a:pPr>
            <a:r>
              <a:rPr lang="en-US" sz="1300" dirty="0">
                <a:solidFill>
                  <a:schemeClr val="accent6">
                    <a:lumMod val="75000"/>
                  </a:schemeClr>
                </a:solidFill>
                <a:latin typeface="Segoe UI"/>
              </a:rPr>
              <a:t>Video Streaming for Files in SharePoint Online</a:t>
            </a:r>
          </a:p>
          <a:p>
            <a:pPr marL="285744" indent="-285744" defTabSz="914377" fontAlgn="ctr">
              <a:buFont typeface="Arial" panose="020B0604020202020204" pitchFamily="34" charset="0"/>
              <a:buChar char="•"/>
              <a:defRPr/>
            </a:pPr>
            <a:r>
              <a:rPr lang="en-US" sz="1300" dirty="0">
                <a:solidFill>
                  <a:schemeClr val="accent6">
                    <a:lumMod val="75000"/>
                  </a:schemeClr>
                </a:solidFill>
                <a:latin typeface="Segoe UI"/>
              </a:rPr>
              <a:t>Following / Subscribing to Channels</a:t>
            </a:r>
          </a:p>
          <a:p>
            <a:pPr marL="285744" indent="-285744" defTabSz="914377" fontAlgn="ctr">
              <a:buFont typeface="Arial" panose="020B0604020202020204" pitchFamily="34" charset="0"/>
              <a:buChar char="•"/>
              <a:defRPr/>
            </a:pPr>
            <a:r>
              <a:rPr lang="en-US" sz="1300" dirty="0">
                <a:solidFill>
                  <a:schemeClr val="accent6">
                    <a:lumMod val="75000"/>
                  </a:schemeClr>
                </a:solidFill>
                <a:latin typeface="Segoe UI"/>
              </a:rPr>
              <a:t>#Hash Tags  / Delve Boards</a:t>
            </a:r>
          </a:p>
          <a:p>
            <a:pPr marL="285744" indent="-285744" defTabSz="914377" fontAlgn="ctr">
              <a:buFont typeface="Arial" panose="020B0604020202020204" pitchFamily="34" charset="0"/>
              <a:buChar char="•"/>
              <a:defRPr/>
            </a:pPr>
            <a:r>
              <a:rPr lang="en-US" sz="1300" dirty="0">
                <a:solidFill>
                  <a:schemeClr val="accent6">
                    <a:lumMod val="75000"/>
                  </a:schemeClr>
                </a:solidFill>
                <a:latin typeface="Segoe UI"/>
              </a:rPr>
              <a:t>Custom Meta-data</a:t>
            </a:r>
          </a:p>
          <a:p>
            <a:pPr marL="285744" indent="-285744" defTabSz="914377" fontAlgn="ctr">
              <a:buFont typeface="Arial" panose="020B0604020202020204" pitchFamily="34" charset="0"/>
              <a:buChar char="•"/>
              <a:defRPr/>
            </a:pPr>
            <a:r>
              <a:rPr lang="en-US" sz="1300" dirty="0">
                <a:solidFill>
                  <a:schemeClr val="accent6">
                    <a:lumMod val="75000"/>
                  </a:schemeClr>
                </a:solidFill>
                <a:latin typeface="Segoe UI"/>
              </a:rPr>
              <a:t>Meta-data - Sub Channel/Category within Channel</a:t>
            </a:r>
          </a:p>
          <a:p>
            <a:pPr marL="285744" indent="-285744" defTabSz="914377" fontAlgn="ctr">
              <a:buFont typeface="Arial" panose="020B0604020202020204" pitchFamily="34" charset="0"/>
              <a:buChar char="•"/>
              <a:defRPr/>
            </a:pPr>
            <a:r>
              <a:rPr lang="en-US" sz="1300" dirty="0">
                <a:solidFill>
                  <a:schemeClr val="accent6">
                    <a:lumMod val="75000"/>
                  </a:schemeClr>
                </a:solidFill>
                <a:latin typeface="Segoe UI"/>
              </a:rPr>
              <a:t>Like a Video</a:t>
            </a:r>
          </a:p>
          <a:p>
            <a:pPr marL="285744" indent="-285744" defTabSz="914377" fontAlgn="ctr">
              <a:buFont typeface="Arial" panose="020B0604020202020204" pitchFamily="34" charset="0"/>
              <a:buChar char="•"/>
              <a:defRPr/>
            </a:pPr>
            <a:r>
              <a:rPr lang="en-US" sz="1300" dirty="0">
                <a:solidFill>
                  <a:schemeClr val="accent6">
                    <a:lumMod val="75000"/>
                  </a:schemeClr>
                </a:solidFill>
                <a:latin typeface="Segoe UI"/>
              </a:rPr>
              <a:t>Skype Meeting Broadcast Deeper Integration</a:t>
            </a:r>
          </a:p>
          <a:p>
            <a:pPr marL="285744" indent="-285744" defTabSz="914377" fontAlgn="ctr">
              <a:buFont typeface="Arial" panose="020B0604020202020204" pitchFamily="34" charset="0"/>
              <a:buChar char="•"/>
              <a:defRPr/>
            </a:pPr>
            <a:r>
              <a:rPr lang="en-US" sz="1300" dirty="0">
                <a:solidFill>
                  <a:schemeClr val="accent6">
                    <a:lumMod val="75000"/>
                  </a:schemeClr>
                </a:solidFill>
                <a:latin typeface="Segoe UI"/>
              </a:rPr>
              <a:t>Retention policy</a:t>
            </a:r>
          </a:p>
          <a:p>
            <a:pPr marL="285744" indent="-285744" defTabSz="914377" fontAlgn="ctr">
              <a:buFont typeface="Arial" panose="020B0604020202020204" pitchFamily="34" charset="0"/>
              <a:buChar char="•"/>
              <a:defRPr/>
            </a:pPr>
            <a:r>
              <a:rPr lang="en-US" sz="1300" dirty="0">
                <a:solidFill>
                  <a:schemeClr val="accent6">
                    <a:lumMod val="75000"/>
                  </a:schemeClr>
                </a:solidFill>
                <a:latin typeface="Segoe UI"/>
              </a:rPr>
              <a:t>Workflow - Approval/Scheduling</a:t>
            </a:r>
          </a:p>
          <a:p>
            <a:pPr marL="285744" indent="-285744" defTabSz="914377" fontAlgn="ctr">
              <a:buFont typeface="Arial" panose="020B0604020202020204" pitchFamily="34" charset="0"/>
              <a:buChar char="•"/>
              <a:defRPr/>
            </a:pPr>
            <a:r>
              <a:rPr lang="en-US" sz="1300" dirty="0">
                <a:solidFill>
                  <a:schemeClr val="accent6">
                    <a:lumMod val="75000"/>
                  </a:schemeClr>
                </a:solidFill>
                <a:latin typeface="Segoe UI"/>
              </a:rPr>
              <a:t>Video Playlists / Watch Later</a:t>
            </a:r>
          </a:p>
          <a:p>
            <a:pPr marL="285744" indent="-285744" defTabSz="914377" fontAlgn="ctr">
              <a:buFont typeface="Arial" panose="020B0604020202020204" pitchFamily="34" charset="0"/>
              <a:buChar char="•"/>
              <a:defRPr/>
            </a:pPr>
            <a:r>
              <a:rPr lang="en-US" sz="1300" dirty="0">
                <a:solidFill>
                  <a:schemeClr val="accent6">
                    <a:lumMod val="75000"/>
                  </a:schemeClr>
                </a:solidFill>
                <a:latin typeface="Segoe UI"/>
              </a:rPr>
              <a:t>Download video</a:t>
            </a:r>
          </a:p>
          <a:p>
            <a:pPr marL="285744" indent="-285744" defTabSz="914377" fontAlgn="ctr">
              <a:buFont typeface="Arial" panose="020B0604020202020204" pitchFamily="34" charset="0"/>
              <a:buChar char="•"/>
              <a:defRPr/>
            </a:pPr>
            <a:r>
              <a:rPr lang="en-US" sz="1300" dirty="0">
                <a:solidFill>
                  <a:schemeClr val="accent6">
                    <a:lumMod val="75000"/>
                  </a:schemeClr>
                </a:solidFill>
                <a:latin typeface="Segoe UI"/>
              </a:rPr>
              <a:t>Public / Anonymous Video Playback</a:t>
            </a:r>
          </a:p>
          <a:p>
            <a:pPr marL="285744" indent="-285744" defTabSz="914377" fontAlgn="ctr">
              <a:buFont typeface="Arial" panose="020B0604020202020204" pitchFamily="34" charset="0"/>
              <a:buChar char="•"/>
              <a:defRPr/>
            </a:pPr>
            <a:r>
              <a:rPr lang="en-US" sz="1300" dirty="0">
                <a:solidFill>
                  <a:schemeClr val="accent6">
                    <a:lumMod val="75000"/>
                  </a:schemeClr>
                </a:solidFill>
                <a:latin typeface="Segoe UI"/>
              </a:rPr>
              <a:t>Related documents / files with the video</a:t>
            </a:r>
          </a:p>
          <a:p>
            <a:pPr marL="285744" indent="-285744" defTabSz="914377" fontAlgn="ctr">
              <a:buFont typeface="Arial" panose="020B0604020202020204" pitchFamily="34" charset="0"/>
              <a:buChar char="•"/>
              <a:defRPr/>
            </a:pPr>
            <a:r>
              <a:rPr lang="en-US" sz="1300" dirty="0">
                <a:solidFill>
                  <a:schemeClr val="accent6">
                    <a:lumMod val="75000"/>
                  </a:schemeClr>
                </a:solidFill>
                <a:latin typeface="Segoe UI"/>
              </a:rPr>
              <a:t>Integration with Office 365 Groups</a:t>
            </a:r>
          </a:p>
          <a:p>
            <a:pPr marL="285744" indent="-285744" defTabSz="914377" fontAlgn="ctr">
              <a:buFont typeface="Arial" panose="020B0604020202020204" pitchFamily="34" charset="0"/>
              <a:buChar char="•"/>
              <a:defRPr/>
            </a:pPr>
            <a:r>
              <a:rPr lang="en-US" sz="1300" dirty="0">
                <a:solidFill>
                  <a:schemeClr val="accent6">
                    <a:lumMod val="75000"/>
                  </a:schemeClr>
                </a:solidFill>
                <a:latin typeface="Segoe UI"/>
              </a:rPr>
              <a:t>Deeper Integration with Office Mix</a:t>
            </a:r>
          </a:p>
          <a:p>
            <a:pPr marL="285744" indent="-285744" defTabSz="914377" fontAlgn="ctr">
              <a:buFont typeface="Arial" panose="020B0604020202020204" pitchFamily="34" charset="0"/>
              <a:buChar char="•"/>
              <a:defRPr/>
            </a:pPr>
            <a:r>
              <a:rPr lang="en-US" sz="1300" dirty="0">
                <a:solidFill>
                  <a:schemeClr val="accent6">
                    <a:lumMod val="75000"/>
                  </a:schemeClr>
                </a:solidFill>
                <a:latin typeface="Segoe UI"/>
              </a:rPr>
              <a:t>External Videos </a:t>
            </a:r>
            <a:r>
              <a:rPr lang="en-US" sz="1100" dirty="0">
                <a:solidFill>
                  <a:schemeClr val="accent6">
                    <a:lumMod val="75000"/>
                  </a:schemeClr>
                </a:solidFill>
                <a:latin typeface="Segoe UI"/>
              </a:rPr>
              <a:t>(YouTube, Vimeo, </a:t>
            </a:r>
            <a:r>
              <a:rPr lang="en-US" sz="1100" dirty="0" err="1">
                <a:solidFill>
                  <a:schemeClr val="accent6">
                    <a:lumMod val="75000"/>
                  </a:schemeClr>
                </a:solidFill>
                <a:latin typeface="Segoe UI"/>
              </a:rPr>
              <a:t>etc</a:t>
            </a:r>
            <a:r>
              <a:rPr lang="en-US" sz="1100" dirty="0">
                <a:solidFill>
                  <a:schemeClr val="accent6">
                    <a:lumMod val="75000"/>
                  </a:schemeClr>
                </a:solidFill>
                <a:latin typeface="Segoe UI"/>
              </a:rPr>
              <a:t>) </a:t>
            </a:r>
          </a:p>
          <a:p>
            <a:pPr marL="285744" indent="-285744" defTabSz="914377" fontAlgn="ctr">
              <a:buFont typeface="Arial" panose="020B0604020202020204" pitchFamily="34" charset="0"/>
              <a:buChar char="•"/>
              <a:defRPr/>
            </a:pPr>
            <a:r>
              <a:rPr lang="en-US" sz="1300" dirty="0">
                <a:solidFill>
                  <a:schemeClr val="accent6">
                    <a:lumMod val="75000"/>
                  </a:schemeClr>
                </a:solidFill>
                <a:latin typeface="Segoe UI"/>
              </a:rPr>
              <a:t>Inline play in Delve</a:t>
            </a:r>
          </a:p>
          <a:p>
            <a:pPr marL="285744" indent="-285744" defTabSz="914377" fontAlgn="ctr">
              <a:buFont typeface="Arial" panose="020B0604020202020204" pitchFamily="34" charset="0"/>
              <a:buChar char="•"/>
              <a:defRPr/>
            </a:pPr>
            <a:r>
              <a:rPr lang="en-US" sz="1300" dirty="0">
                <a:solidFill>
                  <a:schemeClr val="accent6">
                    <a:lumMod val="75000"/>
                  </a:schemeClr>
                </a:solidFill>
                <a:latin typeface="Segoe UI"/>
              </a:rPr>
              <a:t>Organization of Channels</a:t>
            </a:r>
          </a:p>
          <a:p>
            <a:pPr marL="285744" indent="-285744" defTabSz="914377" fontAlgn="ctr">
              <a:buFont typeface="Arial" panose="020B0604020202020204" pitchFamily="34" charset="0"/>
              <a:buChar char="•"/>
              <a:defRPr/>
            </a:pPr>
            <a:r>
              <a:rPr lang="en-US" sz="1300" dirty="0">
                <a:solidFill>
                  <a:schemeClr val="accent6">
                    <a:lumMod val="75000"/>
                  </a:schemeClr>
                </a:solidFill>
                <a:latin typeface="Segoe UI"/>
              </a:rPr>
              <a:t>1080p Streaming</a:t>
            </a:r>
          </a:p>
          <a:p>
            <a:pPr marL="285744" indent="-285744" defTabSz="914377" fontAlgn="ctr">
              <a:buFont typeface="Arial" panose="020B0604020202020204" pitchFamily="34" charset="0"/>
              <a:buChar char="•"/>
              <a:defRPr/>
            </a:pPr>
            <a:r>
              <a:rPr lang="en-US" sz="1300" dirty="0">
                <a:solidFill>
                  <a:schemeClr val="accent6">
                    <a:lumMod val="75000"/>
                  </a:schemeClr>
                </a:solidFill>
                <a:latin typeface="Segoe UI"/>
              </a:rPr>
              <a:t>Enable Kiosk Users</a:t>
            </a:r>
          </a:p>
          <a:p>
            <a:pPr marL="285744" indent="-285744" defTabSz="914377" fontAlgn="ctr">
              <a:buFont typeface="Arial" panose="020B0604020202020204" pitchFamily="34" charset="0"/>
              <a:buChar char="•"/>
              <a:defRPr/>
            </a:pPr>
            <a:endParaRPr lang="en-US" sz="1300" dirty="0">
              <a:solidFill>
                <a:schemeClr val="accent6">
                  <a:lumMod val="75000"/>
                </a:schemeClr>
              </a:solidFill>
              <a:latin typeface="Segoe UI"/>
            </a:endParaRPr>
          </a:p>
          <a:p>
            <a:pPr defTabSz="914377">
              <a:defRPr/>
            </a:pPr>
            <a:endParaRPr lang="en-US" sz="1300" dirty="0">
              <a:solidFill>
                <a:schemeClr val="accent6">
                  <a:lumMod val="75000"/>
                </a:schemeClr>
              </a:solidFill>
              <a:latin typeface="Segoe UI"/>
            </a:endParaRPr>
          </a:p>
        </p:txBody>
      </p:sp>
      <p:sp>
        <p:nvSpPr>
          <p:cNvPr id="9" name="Title 1"/>
          <p:cNvSpPr txBox="1">
            <a:spLocks/>
          </p:cNvSpPr>
          <p:nvPr/>
        </p:nvSpPr>
        <p:spPr>
          <a:xfrm>
            <a:off x="90685" y="6526945"/>
            <a:ext cx="8321843" cy="458455"/>
          </a:xfrm>
          <a:prstGeom prst="rect">
            <a:avLst/>
          </a:prstGeom>
        </p:spPr>
        <p:txBody>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44">
              <a:defRPr/>
            </a:pPr>
            <a:r>
              <a:rPr lang="en-US" sz="1300" i="1" spc="0" dirty="0">
                <a:solidFill>
                  <a:srgbClr val="FFFFFF"/>
                </a:solidFill>
                <a:latin typeface="Segoe UI"/>
              </a:rPr>
              <a:t>NOTE: Approximations Only - All dates and features subject to change, addition, and deletion. </a:t>
            </a:r>
          </a:p>
        </p:txBody>
      </p:sp>
      <p:cxnSp>
        <p:nvCxnSpPr>
          <p:cNvPr id="6" name="Straight Connector 5"/>
          <p:cNvCxnSpPr/>
          <p:nvPr/>
        </p:nvCxnSpPr>
        <p:spPr>
          <a:xfrm>
            <a:off x="2983819" y="542397"/>
            <a:ext cx="0" cy="5443140"/>
          </a:xfrm>
          <a:prstGeom prst="line">
            <a:avLst/>
          </a:prstGeom>
          <a:ln w="31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990308" y="542397"/>
            <a:ext cx="0" cy="5498143"/>
          </a:xfrm>
          <a:prstGeom prst="line">
            <a:avLst/>
          </a:prstGeom>
          <a:ln w="31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9123637" y="542398"/>
            <a:ext cx="14015" cy="5553143"/>
          </a:xfrm>
          <a:prstGeom prst="line">
            <a:avLst/>
          </a:prstGeom>
          <a:ln w="31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90685" y="894317"/>
            <a:ext cx="12000556" cy="15115"/>
          </a:xfrm>
          <a:prstGeom prst="straightConnector1">
            <a:avLst/>
          </a:prstGeom>
          <a:ln w="571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4919268"/>
      </p:ext>
    </p:extLst>
  </p:cSld>
  <p:clrMapOvr>
    <a:masterClrMapping/>
  </p:clrMapOvr>
  <p:transition spd="med">
    <p:pull/>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t="7837" b="9576"/>
          <a:stretch>
            <a:fillRect/>
          </a:stretch>
        </p:blipFill>
        <p:spPr bwMode="auto">
          <a:xfrm>
            <a:off x="3124200" y="2466975"/>
            <a:ext cx="5943600" cy="19240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500846" y="4391025"/>
            <a:ext cx="5566954" cy="646331"/>
          </a:xfrm>
          <a:prstGeom prst="rect">
            <a:avLst/>
          </a:prstGeom>
          <a:noFill/>
        </p:spPr>
        <p:txBody>
          <a:bodyPr wrap="square" rtlCol="0">
            <a:spAutoFit/>
          </a:bodyPr>
          <a:lstStyle/>
          <a:p>
            <a:pPr algn="ctr"/>
            <a:r>
              <a:rPr lang="en-US" sz="3600" dirty="0" smtClean="0">
                <a:latin typeface="Segoe UI Light" panose="020B0502040204020203" pitchFamily="34" charset="0"/>
                <a:cs typeface="Segoe UI Light" panose="020B0502040204020203" pitchFamily="34" charset="0"/>
              </a:rPr>
              <a:t>DEMO: Office 365 Video</a:t>
            </a:r>
            <a:endParaRPr lang="en-US" sz="3600" dirty="0">
              <a:latin typeface="Segoe UI Light" panose="020B0502040204020203" pitchFamily="34" charset="0"/>
              <a:cs typeface="Segoe UI Light" panose="020B0502040204020203" pitchFamily="34" charset="0"/>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3803" y="391282"/>
            <a:ext cx="1407601" cy="1241505"/>
          </a:xfrm>
          <a:prstGeom prst="rect">
            <a:avLst/>
          </a:prstGeom>
        </p:spPr>
      </p:pic>
      <p:pic>
        <p:nvPicPr>
          <p:cNvPr id="8" name="Imagen 7"/>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948059" y="722319"/>
            <a:ext cx="2907326" cy="614557"/>
          </a:xfrm>
          <a:prstGeom prst="rect">
            <a:avLst/>
          </a:prstGeom>
          <a:noFill/>
          <a:extLst>
            <a:ext uri="{909E8E84-426E-40DD-AFC4-6F175D3DCCD1}">
              <a14:hiddenFill xmlns:a14="http://schemas.microsoft.com/office/drawing/2010/main">
                <a:solidFill>
                  <a:srgbClr val="FFFFFF"/>
                </a:solidFill>
              </a14:hiddenFill>
            </a:ext>
          </a:extLst>
        </p:spPr>
      </p:pic>
      <p:pic>
        <p:nvPicPr>
          <p:cNvPr id="9" name="Marcador de contenido 3"/>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392199" y="523492"/>
            <a:ext cx="1407601" cy="1012209"/>
          </a:xfrm>
          <a:prstGeom prst="rect">
            <a:avLst/>
          </a:prstGeom>
        </p:spPr>
      </p:pic>
      <p:sp>
        <p:nvSpPr>
          <p:cNvPr id="11" name="Rectangle 10"/>
          <p:cNvSpPr/>
          <p:nvPr/>
        </p:nvSpPr>
        <p:spPr>
          <a:xfrm>
            <a:off x="6296297" y="5969726"/>
            <a:ext cx="5895703" cy="7837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n 9"/>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85884" y="4079546"/>
            <a:ext cx="2171039" cy="2166756"/>
          </a:xfrm>
          <a:prstGeom prst="rect">
            <a:avLst/>
          </a:prstGeom>
        </p:spPr>
      </p:pic>
    </p:spTree>
    <p:extLst>
      <p:ext uri="{BB962C8B-B14F-4D97-AF65-F5344CB8AC3E}">
        <p14:creationId xmlns:p14="http://schemas.microsoft.com/office/powerpoint/2010/main" val="7304015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Next</a:t>
            </a:r>
            <a:r>
              <a:rPr lang="es-ES" dirty="0"/>
              <a:t> </a:t>
            </a:r>
            <a:r>
              <a:rPr lang="es-ES" dirty="0" err="1"/>
              <a:t>Generation</a:t>
            </a:r>
            <a:r>
              <a:rPr lang="es-ES" dirty="0"/>
              <a:t> </a:t>
            </a:r>
            <a:r>
              <a:rPr lang="es-ES" dirty="0" err="1"/>
              <a:t>Portals</a:t>
            </a:r>
            <a:r>
              <a:rPr lang="es-ES" dirty="0"/>
              <a:t>…la nueva estrategia</a:t>
            </a:r>
            <a:endParaRPr lang="en-US" dirty="0"/>
          </a:p>
        </p:txBody>
      </p:sp>
      <p:grpSp>
        <p:nvGrpSpPr>
          <p:cNvPr id="4" name="Group 24"/>
          <p:cNvGrpSpPr/>
          <p:nvPr/>
        </p:nvGrpSpPr>
        <p:grpSpPr>
          <a:xfrm>
            <a:off x="3575818" y="1141059"/>
            <a:ext cx="5720525" cy="1782796"/>
            <a:chOff x="3751740" y="603048"/>
            <a:chExt cx="5720525" cy="1782796"/>
          </a:xfrm>
        </p:grpSpPr>
        <p:sp>
          <p:nvSpPr>
            <p:cNvPr id="5" name="TextBox 3"/>
            <p:cNvSpPr txBox="1"/>
            <p:nvPr/>
          </p:nvSpPr>
          <p:spPr>
            <a:xfrm>
              <a:off x="3751740" y="1137944"/>
              <a:ext cx="3913975" cy="517065"/>
            </a:xfrm>
            <a:prstGeom prst="rect">
              <a:avLst/>
            </a:prstGeom>
            <a:noFill/>
          </p:spPr>
          <p:txBody>
            <a:bodyPr wrap="square" lIns="182880" tIns="146304" rIns="182880" bIns="146304" rtlCol="0">
              <a:spAutoFit/>
            </a:bodyPr>
            <a:lstStyle/>
            <a:p>
              <a:pPr marL="0" marR="0" lvl="0" indent="0" defTabSz="932742"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smtClean="0">
                  <a:ln>
                    <a:noFill/>
                  </a:ln>
                  <a:effectLst/>
                  <a:uLnTx/>
                  <a:uFillTx/>
                  <a:latin typeface="Segoe UI"/>
                </a:rPr>
                <a:t>Better runtime diagnostics</a:t>
              </a:r>
            </a:p>
          </p:txBody>
        </p:sp>
        <p:sp>
          <p:nvSpPr>
            <p:cNvPr id="6" name="Right Arrow 16"/>
            <p:cNvSpPr/>
            <p:nvPr/>
          </p:nvSpPr>
          <p:spPr bwMode="auto">
            <a:xfrm>
              <a:off x="3779837" y="603048"/>
              <a:ext cx="5692428" cy="781013"/>
            </a:xfrm>
            <a:prstGeom prst="rightArrow">
              <a:avLst/>
            </a:prstGeom>
            <a:solidFill>
              <a:srgbClr val="0078D7"/>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smtClean="0">
                  <a:ln>
                    <a:noFill/>
                  </a:ln>
                  <a:solidFill>
                    <a:schemeClr val="bg1"/>
                  </a:solidFill>
                  <a:effectLst/>
                  <a:uLnTx/>
                  <a:uFillTx/>
                  <a:latin typeface="Segoe UI"/>
                  <a:ea typeface="+mn-ea"/>
                  <a:cs typeface="+mn-cs"/>
                </a:rPr>
                <a:t>Continued investment &amp; partnership</a:t>
              </a:r>
              <a:endParaRPr kumimoji="0" lang="en-US" sz="2000" b="0" i="0" u="none" strike="noStrike" kern="0" cap="none" spc="0" normalizeH="0" baseline="0" noProof="0" dirty="0">
                <a:ln>
                  <a:noFill/>
                </a:ln>
                <a:solidFill>
                  <a:schemeClr val="bg1"/>
                </a:solidFill>
                <a:effectLst/>
                <a:uLnTx/>
                <a:uFillTx/>
                <a:latin typeface="Segoe UI"/>
                <a:ea typeface="+mn-ea"/>
                <a:cs typeface="+mn-cs"/>
              </a:endParaRPr>
            </a:p>
          </p:txBody>
        </p:sp>
        <p:sp>
          <p:nvSpPr>
            <p:cNvPr id="7" name="TextBox 17"/>
            <p:cNvSpPr txBox="1"/>
            <p:nvPr/>
          </p:nvSpPr>
          <p:spPr>
            <a:xfrm>
              <a:off x="4973756" y="1868779"/>
              <a:ext cx="3913975" cy="517065"/>
            </a:xfrm>
            <a:prstGeom prst="rect">
              <a:avLst/>
            </a:prstGeom>
            <a:noFill/>
          </p:spPr>
          <p:txBody>
            <a:bodyPr wrap="square" lIns="182880" tIns="146304" rIns="182880" bIns="146304" rtlCol="0">
              <a:spAutoFit/>
            </a:bodyPr>
            <a:lstStyle/>
            <a:p>
              <a:pPr marL="0" marR="0" lvl="0" indent="0" defTabSz="932742"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smtClean="0">
                  <a:ln>
                    <a:noFill/>
                  </a:ln>
                  <a:effectLst/>
                  <a:uLnTx/>
                  <a:uFillTx/>
                  <a:latin typeface="Segoe UI"/>
                </a:rPr>
                <a:t>Industry standard UX patterns</a:t>
              </a:r>
            </a:p>
          </p:txBody>
        </p:sp>
        <p:sp>
          <p:nvSpPr>
            <p:cNvPr id="8" name="Rectangle 6"/>
            <p:cNvSpPr/>
            <p:nvPr/>
          </p:nvSpPr>
          <p:spPr>
            <a:xfrm>
              <a:off x="4269446" y="1610940"/>
              <a:ext cx="2342949" cy="313932"/>
            </a:xfrm>
            <a:prstGeom prst="rect">
              <a:avLst/>
            </a:prstGeom>
          </p:spPr>
          <p:txBody>
            <a:bodyPr wrap="none">
              <a:spAutoFit/>
            </a:bodyPr>
            <a:lstStyle/>
            <a:p>
              <a:pPr marL="0" marR="0" lvl="0" indent="0" defTabSz="932742"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smtClean="0">
                  <a:ln>
                    <a:noFill/>
                  </a:ln>
                  <a:effectLst/>
                  <a:uLnTx/>
                  <a:uFillTx/>
                  <a:latin typeface="Segoe UI"/>
                </a:rPr>
                <a:t>Modern page rendering</a:t>
              </a:r>
            </a:p>
          </p:txBody>
        </p:sp>
      </p:grpSp>
      <p:grpSp>
        <p:nvGrpSpPr>
          <p:cNvPr id="9" name="Group 10"/>
          <p:cNvGrpSpPr/>
          <p:nvPr/>
        </p:nvGrpSpPr>
        <p:grpSpPr>
          <a:xfrm>
            <a:off x="-473872" y="2357008"/>
            <a:ext cx="12207399" cy="3858390"/>
            <a:chOff x="-297950" y="2229672"/>
            <a:chExt cx="12207399" cy="3858390"/>
          </a:xfrm>
        </p:grpSpPr>
        <p:graphicFrame>
          <p:nvGraphicFramePr>
            <p:cNvPr id="10" name="Diagram 1"/>
            <p:cNvGraphicFramePr/>
            <p:nvPr>
              <p:extLst>
                <p:ext uri="{D42A27DB-BD31-4B8C-83A1-F6EECF244321}">
                  <p14:modId xmlns:p14="http://schemas.microsoft.com/office/powerpoint/2010/main" val="1166460509"/>
                </p:ext>
              </p:extLst>
            </p:nvPr>
          </p:nvGraphicFramePr>
          <p:xfrm>
            <a:off x="-297950" y="2229672"/>
            <a:ext cx="4191000" cy="31651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1" name="Group 1"/>
            <p:cNvGrpSpPr/>
            <p:nvPr/>
          </p:nvGrpSpPr>
          <p:grpSpPr>
            <a:xfrm>
              <a:off x="2309700" y="2229672"/>
              <a:ext cx="2598486" cy="2948721"/>
              <a:chOff x="2141256" y="1924872"/>
              <a:chExt cx="2598486" cy="2948721"/>
            </a:xfrm>
          </p:grpSpPr>
          <p:sp>
            <p:nvSpPr>
              <p:cNvPr id="16" name="Shape 11"/>
              <p:cNvSpPr/>
              <p:nvPr/>
            </p:nvSpPr>
            <p:spPr>
              <a:xfrm rot="4396374">
                <a:off x="2420856" y="2554706"/>
                <a:ext cx="2732320" cy="1905453"/>
              </a:xfrm>
              <a:prstGeom prst="swooshArrow">
                <a:avLst>
                  <a:gd name="adj1" fmla="val 16310"/>
                  <a:gd name="adj2" fmla="val 31370"/>
                </a:avLst>
              </a:prstGeom>
              <a:solidFill>
                <a:srgbClr val="0078D7"/>
              </a:solidFill>
              <a:ln w="10795" cap="flat" cmpd="sng" algn="ctr">
                <a:noFill/>
                <a:prstDash val="solid"/>
              </a:ln>
              <a:effectLst/>
            </p:spPr>
          </p:sp>
          <p:sp>
            <p:nvSpPr>
              <p:cNvPr id="17" name="Freeform 14"/>
              <p:cNvSpPr/>
              <p:nvPr/>
            </p:nvSpPr>
            <p:spPr>
              <a:xfrm>
                <a:off x="2141256" y="1924872"/>
                <a:ext cx="1288204" cy="506419"/>
              </a:xfrm>
              <a:custGeom>
                <a:avLst/>
                <a:gdLst>
                  <a:gd name="connsiteX0" fmla="*/ 0 w 1288204"/>
                  <a:gd name="connsiteY0" fmla="*/ 0 h 506419"/>
                  <a:gd name="connsiteX1" fmla="*/ 1288204 w 1288204"/>
                  <a:gd name="connsiteY1" fmla="*/ 0 h 506419"/>
                  <a:gd name="connsiteX2" fmla="*/ 1288204 w 1288204"/>
                  <a:gd name="connsiteY2" fmla="*/ 506419 h 506419"/>
                  <a:gd name="connsiteX3" fmla="*/ 0 w 1288204"/>
                  <a:gd name="connsiteY3" fmla="*/ 506419 h 506419"/>
                  <a:gd name="connsiteX4" fmla="*/ 0 w 1288204"/>
                  <a:gd name="connsiteY4" fmla="*/ 0 h 506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8204" h="506419">
                    <a:moveTo>
                      <a:pt x="0" y="0"/>
                    </a:moveTo>
                    <a:lnTo>
                      <a:pt x="1288204" y="0"/>
                    </a:lnTo>
                    <a:lnTo>
                      <a:pt x="1288204" y="506419"/>
                    </a:lnTo>
                    <a:lnTo>
                      <a:pt x="0" y="506419"/>
                    </a:lnTo>
                    <a:lnTo>
                      <a:pt x="0" y="0"/>
                    </a:lnTo>
                    <a:close/>
                  </a:path>
                </a:pathLst>
              </a:custGeom>
              <a:noFill/>
              <a:ln>
                <a:noFill/>
              </a:ln>
              <a:effectLst/>
            </p:spPr>
            <p:txBody>
              <a:bodyPr spcFirstLastPara="0" vert="horz" wrap="square" lIns="35560" tIns="35560" rIns="35560" bIns="35560" numCol="1" spcCol="1270" anchor="b" anchorCtr="0">
                <a:noAutofit/>
              </a:bodyPr>
              <a:lstStyle/>
              <a:p>
                <a:pPr marL="0" marR="0" lvl="0" indent="0" algn="ctr" defTabSz="1244600" eaLnBrk="1" fontAlgn="auto" latinLnBrk="0" hangingPunct="1">
                  <a:lnSpc>
                    <a:spcPct val="90000"/>
                  </a:lnSpc>
                  <a:spcBef>
                    <a:spcPct val="0"/>
                  </a:spcBef>
                  <a:spcAft>
                    <a:spcPct val="35000"/>
                  </a:spcAft>
                  <a:buClrTx/>
                  <a:buSzTx/>
                  <a:buFontTx/>
                  <a:buNone/>
                  <a:tabLst/>
                  <a:defRPr/>
                </a:pPr>
                <a:r>
                  <a:rPr kumimoji="0" lang="en-US" sz="2800" b="0" i="0" u="none" strike="noStrike" kern="0" cap="none" spc="0" normalizeH="0" baseline="0" noProof="0" dirty="0" smtClean="0">
                    <a:ln>
                      <a:noFill/>
                    </a:ln>
                    <a:effectLst/>
                    <a:uLnTx/>
                    <a:uFillTx/>
                    <a:latin typeface="Segoe UI"/>
                    <a:ea typeface="+mn-ea"/>
                    <a:cs typeface="+mn-cs"/>
                  </a:rPr>
                  <a:t> </a:t>
                </a:r>
              </a:p>
            </p:txBody>
          </p:sp>
        </p:grpSp>
        <p:sp>
          <p:nvSpPr>
            <p:cNvPr id="12" name="TextBox 12"/>
            <p:cNvSpPr txBox="1"/>
            <p:nvPr/>
          </p:nvSpPr>
          <p:spPr>
            <a:xfrm>
              <a:off x="100544" y="3873360"/>
              <a:ext cx="2492159" cy="517065"/>
            </a:xfrm>
            <a:prstGeom prst="rect">
              <a:avLst/>
            </a:prstGeom>
            <a:noFill/>
          </p:spPr>
          <p:txBody>
            <a:bodyPr wrap="square" lIns="182880" tIns="146304" rIns="182880" bIns="146304" rtlCol="0">
              <a:spAutoFit/>
            </a:bodyPr>
            <a:lstStyle/>
            <a:p>
              <a:pPr marL="0" marR="0" lvl="0" indent="0" algn="r" defTabSz="932742"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smtClean="0">
                  <a:ln>
                    <a:noFill/>
                  </a:ln>
                  <a:effectLst/>
                  <a:uLnTx/>
                  <a:uFillTx/>
                  <a:latin typeface="Segoe UI"/>
                </a:rPr>
                <a:t>Common portal pattern </a:t>
              </a:r>
            </a:p>
          </p:txBody>
        </p:sp>
        <p:sp>
          <p:nvSpPr>
            <p:cNvPr id="13" name="TextBox 13"/>
            <p:cNvSpPr txBox="1"/>
            <p:nvPr/>
          </p:nvSpPr>
          <p:spPr>
            <a:xfrm>
              <a:off x="2865437" y="3654242"/>
              <a:ext cx="1582395" cy="738664"/>
            </a:xfrm>
            <a:prstGeom prst="rect">
              <a:avLst/>
            </a:prstGeom>
            <a:noFill/>
          </p:spPr>
          <p:txBody>
            <a:bodyPr wrap="square" lIns="182880" tIns="146304" rIns="182880" bIns="146304" rtlCol="0">
              <a:spAutoFit/>
            </a:bodyPr>
            <a:lstStyle/>
            <a:p>
              <a:pPr marL="0" marR="0" lvl="0" indent="0" algn="r" defTabSz="932742"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smtClean="0">
                  <a:ln>
                    <a:noFill/>
                  </a:ln>
                  <a:effectLst/>
                  <a:uLnTx/>
                  <a:uFillTx/>
                  <a:latin typeface="Segoe UI"/>
                </a:rPr>
                <a:t>Next high value pattern</a:t>
              </a:r>
            </a:p>
          </p:txBody>
        </p:sp>
        <p:sp>
          <p:nvSpPr>
            <p:cNvPr id="14" name="Right Arrow 18"/>
            <p:cNvSpPr/>
            <p:nvPr/>
          </p:nvSpPr>
          <p:spPr bwMode="auto">
            <a:xfrm>
              <a:off x="1339026" y="4640262"/>
              <a:ext cx="10570423" cy="1447800"/>
            </a:xfrm>
            <a:prstGeom prst="rightArrow">
              <a:avLst/>
            </a:prstGeom>
            <a:solidFill>
              <a:srgbClr val="00B050"/>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effectLst/>
                <a:uLnTx/>
                <a:uFillTx/>
                <a:latin typeface="Segoe UI"/>
                <a:ea typeface="+mn-ea"/>
                <a:cs typeface="+mn-cs"/>
              </a:endParaRPr>
            </a:p>
          </p:txBody>
        </p:sp>
        <p:sp>
          <p:nvSpPr>
            <p:cNvPr id="15" name="TextBox 19"/>
            <p:cNvSpPr txBox="1"/>
            <p:nvPr/>
          </p:nvSpPr>
          <p:spPr>
            <a:xfrm>
              <a:off x="1337289" y="5036792"/>
              <a:ext cx="7674152" cy="627864"/>
            </a:xfrm>
            <a:prstGeom prst="rect">
              <a:avLst/>
            </a:prstGeom>
            <a:solidFill>
              <a:srgbClr val="00B050"/>
            </a:solidFill>
          </p:spPr>
          <p:txBody>
            <a:bodyPr wrap="none" lIns="182880" tIns="146304" rIns="182880" bIns="146304" rtlCol="0">
              <a:spAutoFit/>
            </a:bodyPr>
            <a:lstStyle/>
            <a:p>
              <a:pPr marL="0" marR="0" lvl="0" indent="0" defTabSz="932742"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smtClean="0">
                  <a:ln>
                    <a:noFill/>
                  </a:ln>
                  <a:effectLst/>
                  <a:uLnTx/>
                  <a:uFillTx/>
                  <a:latin typeface="Segoe UI"/>
                </a:rPr>
                <a:t>Suite of </a:t>
              </a:r>
              <a:r>
                <a:rPr kumimoji="0" lang="en-US" sz="2400" b="0" i="0" u="none" strike="noStrike" kern="0" cap="none" spc="0" normalizeH="0" baseline="0" noProof="0" dirty="0" smtClean="0">
                  <a:ln>
                    <a:noFill/>
                  </a:ln>
                  <a:solidFill>
                    <a:schemeClr val="bg1"/>
                  </a:solidFill>
                  <a:effectLst/>
                  <a:uLnTx/>
                  <a:uFillTx/>
                  <a:latin typeface="Segoe UI"/>
                </a:rPr>
                <a:t>intelligent</a:t>
              </a:r>
              <a:r>
                <a:rPr kumimoji="0" lang="en-US" sz="2400" b="0" i="0" u="none" strike="noStrike" kern="0" cap="none" spc="0" normalizeH="0" baseline="0" noProof="0" dirty="0" smtClean="0">
                  <a:ln>
                    <a:noFill/>
                  </a:ln>
                  <a:effectLst/>
                  <a:uLnTx/>
                  <a:uFillTx/>
                  <a:latin typeface="Segoe UI"/>
                </a:rPr>
                <a:t>, social, mobile, ready-to-go portals</a:t>
              </a:r>
            </a:p>
          </p:txBody>
        </p:sp>
      </p:grpSp>
      <p:grpSp>
        <p:nvGrpSpPr>
          <p:cNvPr id="18" name="Group 27"/>
          <p:cNvGrpSpPr/>
          <p:nvPr/>
        </p:nvGrpSpPr>
        <p:grpSpPr>
          <a:xfrm>
            <a:off x="7770259" y="3509533"/>
            <a:ext cx="2233249" cy="1739680"/>
            <a:chOff x="7946181" y="3077397"/>
            <a:chExt cx="2233249" cy="1739680"/>
          </a:xfrm>
        </p:grpSpPr>
        <p:sp>
          <p:nvSpPr>
            <p:cNvPr id="19" name="Up Arrow 8"/>
            <p:cNvSpPr/>
            <p:nvPr/>
          </p:nvSpPr>
          <p:spPr bwMode="auto">
            <a:xfrm>
              <a:off x="7946181" y="3077397"/>
              <a:ext cx="543510" cy="1739680"/>
            </a:xfrm>
            <a:prstGeom prst="upArrow">
              <a:avLst/>
            </a:prstGeom>
            <a:solidFill>
              <a:srgbClr val="00B050"/>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effectLst/>
                <a:uLnTx/>
                <a:uFillTx/>
                <a:latin typeface="Segoe UI"/>
                <a:ea typeface="+mn-ea"/>
                <a:cs typeface="+mn-cs"/>
              </a:endParaRPr>
            </a:p>
          </p:txBody>
        </p:sp>
        <p:sp>
          <p:nvSpPr>
            <p:cNvPr id="20" name="TextBox 23"/>
            <p:cNvSpPr txBox="1"/>
            <p:nvPr/>
          </p:nvSpPr>
          <p:spPr>
            <a:xfrm>
              <a:off x="8359341" y="3328270"/>
              <a:ext cx="1820089" cy="1181862"/>
            </a:xfrm>
            <a:prstGeom prst="rect">
              <a:avLst/>
            </a:prstGeom>
            <a:noFill/>
          </p:spPr>
          <p:txBody>
            <a:bodyPr wrap="square" lIns="182880" tIns="146304" rIns="182880" bIns="146304" rtlCol="0">
              <a:spAutoFit/>
            </a:bodyPr>
            <a:lstStyle/>
            <a:p>
              <a:pPr marL="0" marR="0" lvl="0" indent="0" defTabSz="932742"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smtClean="0">
                  <a:ln>
                    <a:noFill/>
                  </a:ln>
                  <a:effectLst/>
                  <a:uLnTx/>
                  <a:uFillTx/>
                  <a:latin typeface="Segoe UI"/>
                </a:rPr>
                <a:t>Common controls &amp; APIs available to developers</a:t>
              </a:r>
            </a:p>
          </p:txBody>
        </p:sp>
      </p:grpSp>
      <p:grpSp>
        <p:nvGrpSpPr>
          <p:cNvPr id="21" name="Group 9"/>
          <p:cNvGrpSpPr/>
          <p:nvPr/>
        </p:nvGrpSpPr>
        <p:grpSpPr>
          <a:xfrm>
            <a:off x="446284" y="2438140"/>
            <a:ext cx="11269280" cy="1447800"/>
            <a:chOff x="622206" y="2006004"/>
            <a:chExt cx="11269280" cy="1447800"/>
          </a:xfrm>
        </p:grpSpPr>
        <p:sp>
          <p:nvSpPr>
            <p:cNvPr id="22" name="Right Arrow 4"/>
            <p:cNvSpPr/>
            <p:nvPr/>
          </p:nvSpPr>
          <p:spPr bwMode="auto">
            <a:xfrm>
              <a:off x="690086" y="2006004"/>
              <a:ext cx="11201400" cy="1447800"/>
            </a:xfrm>
            <a:prstGeom prst="rightArrow">
              <a:avLst/>
            </a:prstGeom>
            <a:solidFill>
              <a:srgbClr val="0078D7"/>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effectLst/>
                <a:uLnTx/>
                <a:uFillTx/>
                <a:latin typeface="Segoe UI"/>
                <a:ea typeface="+mn-ea"/>
                <a:cs typeface="+mn-cs"/>
              </a:endParaRPr>
            </a:p>
          </p:txBody>
        </p:sp>
        <p:sp>
          <p:nvSpPr>
            <p:cNvPr id="23" name="TextBox 7"/>
            <p:cNvSpPr txBox="1"/>
            <p:nvPr/>
          </p:nvSpPr>
          <p:spPr>
            <a:xfrm>
              <a:off x="622206" y="2433226"/>
              <a:ext cx="3536096" cy="627864"/>
            </a:xfrm>
            <a:prstGeom prst="rect">
              <a:avLst/>
            </a:prstGeom>
            <a:noFill/>
          </p:spPr>
          <p:txBody>
            <a:bodyPr wrap="none" lIns="182880" tIns="146304" rIns="182880" bIns="146304" rtlCol="0">
              <a:spAutoFit/>
            </a:bodyPr>
            <a:lstStyle/>
            <a:p>
              <a:pPr marL="0" marR="0" lvl="0" indent="0" defTabSz="932742"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smtClean="0">
                  <a:ln>
                    <a:noFill/>
                  </a:ln>
                  <a:solidFill>
                    <a:schemeClr val="bg1"/>
                  </a:solidFill>
                  <a:effectLst/>
                  <a:uLnTx/>
                  <a:uFillTx/>
                  <a:latin typeface="Segoe UI"/>
                </a:rPr>
                <a:t>Custom Portal Platform</a:t>
              </a:r>
            </a:p>
          </p:txBody>
        </p:sp>
      </p:grpSp>
      <p:sp>
        <p:nvSpPr>
          <p:cNvPr id="24" name="Rectangle 15"/>
          <p:cNvSpPr/>
          <p:nvPr/>
        </p:nvSpPr>
        <p:spPr>
          <a:xfrm>
            <a:off x="4614783" y="4010041"/>
            <a:ext cx="1744580" cy="369332"/>
          </a:xfrm>
          <a:prstGeom prst="rect">
            <a:avLst/>
          </a:prstGeom>
        </p:spPr>
        <p:txBody>
          <a:bodyPr wrap="none">
            <a:spAutoFit/>
          </a:bodyPr>
          <a:lstStyle/>
          <a:p>
            <a:pPr defTabSz="932742"/>
            <a:r>
              <a:rPr lang="en-US" dirty="0" smtClean="0">
                <a:latin typeface="Segoe UI"/>
              </a:rPr>
              <a:t>… and repeat …</a:t>
            </a:r>
            <a:endParaRPr lang="en-US" dirty="0">
              <a:latin typeface="Segoe UI"/>
            </a:endParaRPr>
          </a:p>
        </p:txBody>
      </p:sp>
    </p:spTree>
    <p:extLst>
      <p:ext uri="{BB962C8B-B14F-4D97-AF65-F5344CB8AC3E}">
        <p14:creationId xmlns:p14="http://schemas.microsoft.com/office/powerpoint/2010/main" val="3974666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Next</a:t>
            </a:r>
            <a:r>
              <a:rPr lang="es-ES" dirty="0"/>
              <a:t> </a:t>
            </a:r>
            <a:r>
              <a:rPr lang="es-ES" dirty="0" err="1"/>
              <a:t>Generation</a:t>
            </a:r>
            <a:r>
              <a:rPr lang="es-ES" dirty="0"/>
              <a:t> </a:t>
            </a:r>
            <a:r>
              <a:rPr lang="es-ES" dirty="0" err="1" smtClean="0"/>
              <a:t>Portals</a:t>
            </a:r>
            <a:r>
              <a:rPr lang="es-ES" dirty="0" smtClean="0"/>
              <a:t>…Portales actuales</a:t>
            </a:r>
            <a:endParaRPr lang="en-US" dirty="0"/>
          </a:p>
        </p:txBody>
      </p:sp>
      <p:sp>
        <p:nvSpPr>
          <p:cNvPr id="4" name="Rectangle 3"/>
          <p:cNvSpPr/>
          <p:nvPr/>
        </p:nvSpPr>
        <p:spPr bwMode="auto">
          <a:xfrm>
            <a:off x="0" y="1355834"/>
            <a:ext cx="12192001" cy="1959095"/>
          </a:xfrm>
          <a:prstGeom prst="rect">
            <a:avLst/>
          </a:prstGeom>
          <a:solidFill>
            <a:srgbClr val="5C2D91"/>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 name="Group 8"/>
          <p:cNvGrpSpPr/>
          <p:nvPr/>
        </p:nvGrpSpPr>
        <p:grpSpPr>
          <a:xfrm>
            <a:off x="975574" y="1847460"/>
            <a:ext cx="1471523" cy="1481741"/>
            <a:chOff x="408989" y="1363662"/>
            <a:chExt cx="1471523" cy="1481741"/>
          </a:xfrm>
        </p:grpSpPr>
        <p:sp>
          <p:nvSpPr>
            <p:cNvPr id="6" name="Rectangle 4"/>
            <p:cNvSpPr/>
            <p:nvPr/>
          </p:nvSpPr>
          <p:spPr bwMode="auto">
            <a:xfrm>
              <a:off x="503238" y="1363662"/>
              <a:ext cx="1377274" cy="1373089"/>
            </a:xfrm>
            <a:prstGeom prst="rect">
              <a:avLst/>
            </a:prstGeom>
            <a:solidFill>
              <a:srgbClr val="0072C6"/>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8037" y="1668462"/>
              <a:ext cx="677972" cy="607380"/>
            </a:xfrm>
            <a:prstGeom prst="rect">
              <a:avLst/>
            </a:prstGeom>
            <a:noFill/>
          </p:spPr>
        </p:pic>
        <p:sp>
          <p:nvSpPr>
            <p:cNvPr id="8" name="TextBox 6"/>
            <p:cNvSpPr txBox="1"/>
            <p:nvPr/>
          </p:nvSpPr>
          <p:spPr>
            <a:xfrm>
              <a:off x="408989" y="2356038"/>
              <a:ext cx="1295400" cy="489365"/>
            </a:xfrm>
            <a:prstGeom prst="rect">
              <a:avLst/>
            </a:prstGeom>
            <a:noFill/>
          </p:spPr>
          <p:txBody>
            <a:bodyPr wrap="square" lIns="182880" tIns="146304" rIns="182880" bIns="146304" rtlCol="0">
              <a:spAutoFit/>
            </a:bodyPr>
            <a:lstStyle/>
            <a:p>
              <a:pPr marL="0" marR="0" lvl="0" indent="0" defTabSz="932742"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smtClean="0">
                  <a:ln>
                    <a:noFill/>
                  </a:ln>
                  <a:gradFill>
                    <a:gsLst>
                      <a:gs pos="2917">
                        <a:srgbClr val="FFFFFF"/>
                      </a:gs>
                      <a:gs pos="30000">
                        <a:srgbClr val="FFFFFF"/>
                      </a:gs>
                    </a:gsLst>
                    <a:lin ang="5400000" scaled="0"/>
                  </a:gradFill>
                  <a:effectLst/>
                  <a:uLnTx/>
                  <a:uFillTx/>
                  <a:latin typeface="Segoe UI"/>
                </a:rPr>
                <a:t>Video</a:t>
              </a:r>
            </a:p>
          </p:txBody>
        </p:sp>
      </p:grpSp>
      <p:sp>
        <p:nvSpPr>
          <p:cNvPr id="9" name="TextBox 7"/>
          <p:cNvSpPr txBox="1"/>
          <p:nvPr/>
        </p:nvSpPr>
        <p:spPr>
          <a:xfrm>
            <a:off x="655639" y="1289464"/>
            <a:ext cx="2178900" cy="572464"/>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2000" dirty="0">
                <a:gradFill>
                  <a:gsLst>
                    <a:gs pos="2917">
                      <a:srgbClr val="FFFFFF"/>
                    </a:gs>
                    <a:gs pos="30000">
                      <a:srgbClr val="FFFFFF"/>
                    </a:gs>
                  </a:gsLst>
                  <a:lin ang="5400000" scaled="0"/>
                </a:gradFill>
                <a:latin typeface="Segoe UI Light"/>
              </a:rPr>
              <a:t>Office</a:t>
            </a:r>
            <a:r>
              <a:rPr lang="en-US" sz="2000">
                <a:gradFill>
                  <a:gsLst>
                    <a:gs pos="2917">
                      <a:srgbClr val="FFFFFF"/>
                    </a:gs>
                    <a:gs pos="30000">
                      <a:srgbClr val="FFFFFF"/>
                    </a:gs>
                  </a:gsLst>
                  <a:lin ang="5400000" scaled="0"/>
                </a:gradFill>
                <a:latin typeface="Segoe UI Light"/>
              </a:rPr>
              <a:t> 365 </a:t>
            </a:r>
            <a:r>
              <a:rPr lang="en-US" sz="2000" smtClean="0">
                <a:gradFill>
                  <a:gsLst>
                    <a:gs pos="2917">
                      <a:srgbClr val="FFFFFF"/>
                    </a:gs>
                    <a:gs pos="30000">
                      <a:srgbClr val="FFFFFF"/>
                    </a:gs>
                  </a:gsLst>
                  <a:lin ang="5400000" scaled="0"/>
                </a:gradFill>
                <a:latin typeface="Segoe UI Light"/>
              </a:rPr>
              <a:t>Video</a:t>
            </a:r>
            <a:endParaRPr lang="en-US" sz="2000" dirty="0">
              <a:gradFill>
                <a:gsLst>
                  <a:gs pos="2917">
                    <a:srgbClr val="FFFFFF"/>
                  </a:gs>
                  <a:gs pos="30000">
                    <a:srgbClr val="FFFFFF"/>
                  </a:gs>
                </a:gsLst>
                <a:lin ang="5400000" scaled="0"/>
              </a:gradFill>
              <a:latin typeface="Segoe UI Light"/>
            </a:endParaRPr>
          </a:p>
        </p:txBody>
      </p:sp>
      <p:grpSp>
        <p:nvGrpSpPr>
          <p:cNvPr id="10" name="Group 9"/>
          <p:cNvGrpSpPr/>
          <p:nvPr/>
        </p:nvGrpSpPr>
        <p:grpSpPr>
          <a:xfrm>
            <a:off x="3935107" y="1803389"/>
            <a:ext cx="1471523" cy="1481741"/>
            <a:chOff x="408989" y="1363662"/>
            <a:chExt cx="1471523" cy="1481741"/>
          </a:xfrm>
        </p:grpSpPr>
        <p:sp>
          <p:nvSpPr>
            <p:cNvPr id="11" name="Rectangle 10"/>
            <p:cNvSpPr/>
            <p:nvPr/>
          </p:nvSpPr>
          <p:spPr bwMode="auto">
            <a:xfrm>
              <a:off x="503238" y="1363662"/>
              <a:ext cx="1377274" cy="1373089"/>
            </a:xfrm>
            <a:prstGeom prst="rect">
              <a:avLst/>
            </a:prstGeom>
            <a:solidFill>
              <a:srgbClr val="0072C6"/>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TextBox 12"/>
            <p:cNvSpPr txBox="1"/>
            <p:nvPr/>
          </p:nvSpPr>
          <p:spPr>
            <a:xfrm>
              <a:off x="408989" y="2356038"/>
              <a:ext cx="1295400" cy="489365"/>
            </a:xfrm>
            <a:prstGeom prst="rect">
              <a:avLst/>
            </a:prstGeom>
            <a:noFill/>
          </p:spPr>
          <p:txBody>
            <a:bodyPr wrap="square" lIns="182880" tIns="146304" rIns="182880" bIns="146304" rtlCol="0">
              <a:spAutoFit/>
            </a:bodyPr>
            <a:lstStyle/>
            <a:p>
              <a:pPr marL="0" marR="0" lvl="0" indent="0" defTabSz="932742"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smtClean="0">
                  <a:ln>
                    <a:noFill/>
                  </a:ln>
                  <a:gradFill>
                    <a:gsLst>
                      <a:gs pos="2917">
                        <a:srgbClr val="FFFFFF"/>
                      </a:gs>
                      <a:gs pos="30000">
                        <a:srgbClr val="FFFFFF"/>
                      </a:gs>
                    </a:gsLst>
                    <a:lin ang="5400000" scaled="0"/>
                  </a:gradFill>
                  <a:effectLst/>
                  <a:uLnTx/>
                  <a:uFillTx/>
                  <a:latin typeface="Segoe UI"/>
                </a:rPr>
                <a:t>Delve</a:t>
              </a:r>
            </a:p>
          </p:txBody>
        </p:sp>
      </p:grpSp>
      <p:sp>
        <p:nvSpPr>
          <p:cNvPr id="13" name="TextBox 13"/>
          <p:cNvSpPr txBox="1"/>
          <p:nvPr/>
        </p:nvSpPr>
        <p:spPr>
          <a:xfrm>
            <a:off x="3017838" y="1292103"/>
            <a:ext cx="3342987" cy="572464"/>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2000">
                <a:gradFill>
                  <a:gsLst>
                    <a:gs pos="2917">
                      <a:srgbClr val="FFFFFF"/>
                    </a:gs>
                    <a:gs pos="30000">
                      <a:srgbClr val="FFFFFF"/>
                    </a:gs>
                  </a:gsLst>
                  <a:lin ang="5400000" scaled="0"/>
                </a:gradFill>
                <a:latin typeface="Segoe UI Light"/>
              </a:rPr>
              <a:t>Delve “People Experiences</a:t>
            </a:r>
            <a:r>
              <a:rPr lang="en-US" sz="2000" dirty="0">
                <a:gradFill>
                  <a:gsLst>
                    <a:gs pos="2917">
                      <a:srgbClr val="FFFFFF"/>
                    </a:gs>
                    <a:gs pos="30000">
                      <a:srgbClr val="FFFFFF"/>
                    </a:gs>
                  </a:gsLst>
                  <a:lin ang="5400000" scaled="0"/>
                </a:gradFill>
                <a:latin typeface="Segoe UI Light"/>
              </a:rPr>
              <a:t>”</a:t>
            </a:r>
          </a:p>
        </p:txBody>
      </p:sp>
      <p:grpSp>
        <p:nvGrpSpPr>
          <p:cNvPr id="14" name="Group 14"/>
          <p:cNvGrpSpPr/>
          <p:nvPr/>
        </p:nvGrpSpPr>
        <p:grpSpPr>
          <a:xfrm>
            <a:off x="6894640" y="1791357"/>
            <a:ext cx="1471523" cy="1481741"/>
            <a:chOff x="408989" y="1363662"/>
            <a:chExt cx="1471523" cy="1481741"/>
          </a:xfrm>
        </p:grpSpPr>
        <p:sp>
          <p:nvSpPr>
            <p:cNvPr id="15" name="Rectangle 15"/>
            <p:cNvSpPr/>
            <p:nvPr/>
          </p:nvSpPr>
          <p:spPr bwMode="auto">
            <a:xfrm>
              <a:off x="503238" y="1363662"/>
              <a:ext cx="1377274" cy="1373089"/>
            </a:xfrm>
            <a:prstGeom prst="rect">
              <a:avLst/>
            </a:prstGeom>
            <a:solidFill>
              <a:srgbClr val="0072C6"/>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TextBox 17"/>
            <p:cNvSpPr txBox="1"/>
            <p:nvPr/>
          </p:nvSpPr>
          <p:spPr>
            <a:xfrm>
              <a:off x="408989" y="2356038"/>
              <a:ext cx="1295400" cy="489365"/>
            </a:xfrm>
            <a:prstGeom prst="rect">
              <a:avLst/>
            </a:prstGeom>
            <a:noFill/>
          </p:spPr>
          <p:txBody>
            <a:bodyPr wrap="square" lIns="182880" tIns="146304" rIns="182880" bIns="146304" rtlCol="0">
              <a:spAutoFit/>
            </a:bodyPr>
            <a:lstStyle/>
            <a:p>
              <a:pPr marL="0" marR="0" lvl="0" indent="0" defTabSz="932742"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smtClean="0">
                  <a:ln>
                    <a:noFill/>
                  </a:ln>
                  <a:gradFill>
                    <a:gsLst>
                      <a:gs pos="2917">
                        <a:srgbClr val="FFFFFF"/>
                      </a:gs>
                      <a:gs pos="30000">
                        <a:srgbClr val="FFFFFF"/>
                      </a:gs>
                    </a:gsLst>
                    <a:lin ang="5400000" scaled="0"/>
                  </a:gradFill>
                  <a:effectLst/>
                  <a:uLnTx/>
                  <a:uFillTx/>
                  <a:latin typeface="Segoe UI"/>
                </a:rPr>
                <a:t>“</a:t>
              </a:r>
              <a:r>
                <a:rPr kumimoji="0" lang="en-US" sz="1400" b="0" i="0" u="none" strike="noStrike" kern="0" cap="none" spc="0" normalizeH="0" baseline="0" noProof="0" dirty="0" err="1" smtClean="0">
                  <a:ln>
                    <a:noFill/>
                  </a:ln>
                  <a:gradFill>
                    <a:gsLst>
                      <a:gs pos="2917">
                        <a:srgbClr val="FFFFFF"/>
                      </a:gs>
                      <a:gs pos="30000">
                        <a:srgbClr val="FFFFFF"/>
                      </a:gs>
                    </a:gsLst>
                    <a:lin ang="5400000" scaled="0"/>
                  </a:gradFill>
                  <a:effectLst/>
                  <a:uLnTx/>
                  <a:uFillTx/>
                  <a:latin typeface="Segoe UI"/>
                </a:rPr>
                <a:t>InfoPedia</a:t>
              </a:r>
              <a:r>
                <a:rPr kumimoji="0" lang="en-US" sz="1400" b="0" i="0" u="none" strike="noStrike" kern="0" cap="none" spc="0" normalizeH="0" baseline="0" noProof="0" dirty="0" smtClean="0">
                  <a:ln>
                    <a:noFill/>
                  </a:ln>
                  <a:gradFill>
                    <a:gsLst>
                      <a:gs pos="2917">
                        <a:srgbClr val="FFFFFF"/>
                      </a:gs>
                      <a:gs pos="30000">
                        <a:srgbClr val="FFFFFF"/>
                      </a:gs>
                    </a:gsLst>
                    <a:lin ang="5400000" scaled="0"/>
                  </a:gradFill>
                  <a:effectLst/>
                  <a:uLnTx/>
                  <a:uFillTx/>
                  <a:latin typeface="Segoe UI"/>
                </a:rPr>
                <a:t>”</a:t>
              </a:r>
            </a:p>
          </p:txBody>
        </p:sp>
      </p:grpSp>
      <p:sp>
        <p:nvSpPr>
          <p:cNvPr id="17" name="TextBox 18"/>
          <p:cNvSpPr txBox="1"/>
          <p:nvPr/>
        </p:nvSpPr>
        <p:spPr>
          <a:xfrm>
            <a:off x="6325373" y="1289464"/>
            <a:ext cx="2769618" cy="572464"/>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2000">
                <a:gradFill>
                  <a:gsLst>
                    <a:gs pos="2917">
                      <a:srgbClr val="FFFFFF"/>
                    </a:gs>
                    <a:gs pos="30000">
                      <a:srgbClr val="FFFFFF"/>
                    </a:gs>
                  </a:gsLst>
                  <a:lin ang="5400000" scaled="0"/>
                </a:gradFill>
                <a:latin typeface="Segoe UI Light"/>
              </a:rPr>
              <a:t>Codename </a:t>
            </a:r>
            <a:r>
              <a:rPr lang="en-US" sz="2000" smtClean="0">
                <a:gradFill>
                  <a:gsLst>
                    <a:gs pos="2917">
                      <a:srgbClr val="FFFFFF"/>
                    </a:gs>
                    <a:gs pos="30000">
                      <a:srgbClr val="FFFFFF"/>
                    </a:gs>
                  </a:gsLst>
                  <a:lin ang="5400000" scaled="0"/>
                </a:gradFill>
                <a:latin typeface="Segoe UI Light"/>
              </a:rPr>
              <a:t>“InfoPedia</a:t>
            </a:r>
            <a:r>
              <a:rPr lang="en-US" sz="2000" dirty="0">
                <a:gradFill>
                  <a:gsLst>
                    <a:gs pos="2917">
                      <a:srgbClr val="FFFFFF"/>
                    </a:gs>
                    <a:gs pos="30000">
                      <a:srgbClr val="FFFFFF"/>
                    </a:gs>
                  </a:gsLst>
                  <a:lin ang="5400000" scaled="0"/>
                </a:gradFill>
                <a:latin typeface="Segoe UI Light"/>
              </a:rPr>
              <a:t>”</a:t>
            </a:r>
          </a:p>
        </p:txBody>
      </p:sp>
      <p:sp>
        <p:nvSpPr>
          <p:cNvPr id="18" name="TextBox 23"/>
          <p:cNvSpPr txBox="1"/>
          <p:nvPr/>
        </p:nvSpPr>
        <p:spPr>
          <a:xfrm>
            <a:off x="9433163" y="1289464"/>
            <a:ext cx="2440182" cy="572464"/>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2000" smtClean="0">
                <a:gradFill>
                  <a:gsLst>
                    <a:gs pos="2917">
                      <a:srgbClr val="FFFFFF"/>
                    </a:gs>
                    <a:gs pos="30000">
                      <a:srgbClr val="FFFFFF"/>
                    </a:gs>
                  </a:gsLst>
                  <a:lin ang="5400000" scaled="0"/>
                </a:gradFill>
                <a:latin typeface="Segoe UI Light"/>
              </a:rPr>
              <a:t>Custom</a:t>
            </a:r>
            <a:endParaRPr lang="en-US" sz="2000" dirty="0">
              <a:gradFill>
                <a:gsLst>
                  <a:gs pos="2917">
                    <a:srgbClr val="FFFFFF"/>
                  </a:gs>
                  <a:gs pos="30000">
                    <a:srgbClr val="FFFFFF"/>
                  </a:gs>
                </a:gsLst>
                <a:lin ang="5400000" scaled="0"/>
              </a:gradFill>
              <a:latin typeface="Segoe UI Light"/>
            </a:endParaRPr>
          </a:p>
        </p:txBody>
      </p:sp>
      <p:pic>
        <p:nvPicPr>
          <p:cNvPr id="19"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6798" y="2105714"/>
            <a:ext cx="619311" cy="636201"/>
          </a:xfrm>
          <a:prstGeom prst="rect">
            <a:avLst/>
          </a:prstGeom>
          <a:noFill/>
        </p:spPr>
      </p:pic>
      <p:sp>
        <p:nvSpPr>
          <p:cNvPr id="20" name="Freeform 61"/>
          <p:cNvSpPr>
            <a:spLocks noEditPoints="1"/>
          </p:cNvSpPr>
          <p:nvPr/>
        </p:nvSpPr>
        <p:spPr bwMode="black">
          <a:xfrm>
            <a:off x="7425307" y="2060690"/>
            <a:ext cx="507748" cy="636176"/>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32742"/>
            <a:endParaRPr lang="en-US" sz="1600">
              <a:solidFill>
                <a:srgbClr val="FFFFFF"/>
              </a:solidFill>
              <a:latin typeface="Segoe UI"/>
            </a:endParaRPr>
          </a:p>
        </p:txBody>
      </p:sp>
      <p:sp>
        <p:nvSpPr>
          <p:cNvPr id="21" name="Content Placeholder 2"/>
          <p:cNvSpPr txBox="1">
            <a:spLocks/>
          </p:cNvSpPr>
          <p:nvPr/>
        </p:nvSpPr>
        <p:spPr>
          <a:xfrm>
            <a:off x="353809" y="3361077"/>
            <a:ext cx="11318001" cy="1811575"/>
          </a:xfrm>
          <a:prstGeom prst="rect">
            <a:avLst/>
          </a:prstGeom>
        </p:spPr>
        <p:txBody>
          <a:bodyPr vert="horz" lIns="93260" tIns="46630" rIns="93260" bIns="46630" rtlCol="0" anchor="t">
            <a:normAutofit lnSpcReduction="1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466298" lvl="1" indent="0" algn="ctr">
              <a:buClr>
                <a:srgbClr val="FFFFFF"/>
              </a:buClr>
              <a:buFont typeface="Wingdings 3" panose="05040102010807070707" pitchFamily="18" charset="2"/>
              <a:buNone/>
              <a:defRPr/>
            </a:pPr>
            <a:r>
              <a:rPr lang="en-US" sz="2200" dirty="0">
                <a:solidFill>
                  <a:schemeClr val="tx1"/>
                </a:solidFill>
                <a:latin typeface="Segoe UI"/>
              </a:rPr>
              <a:t>Intelligent</a:t>
            </a:r>
          </a:p>
          <a:p>
            <a:pPr marL="466298" lvl="1" indent="0" algn="ctr">
              <a:buClr>
                <a:srgbClr val="FFFFFF"/>
              </a:buClr>
              <a:buFont typeface="Wingdings 3" panose="05040102010807070707" pitchFamily="18" charset="2"/>
              <a:buNone/>
              <a:defRPr/>
            </a:pPr>
            <a:r>
              <a:rPr lang="en-US" sz="2200" dirty="0">
                <a:solidFill>
                  <a:schemeClr val="tx1"/>
                </a:solidFill>
                <a:latin typeface="Segoe UI"/>
              </a:rPr>
              <a:t>Social</a:t>
            </a:r>
          </a:p>
          <a:p>
            <a:pPr marL="466298" lvl="1" indent="0" algn="ctr">
              <a:buClr>
                <a:srgbClr val="FFFFFF"/>
              </a:buClr>
              <a:buFont typeface="Wingdings 3" panose="05040102010807070707" pitchFamily="18" charset="2"/>
              <a:buNone/>
              <a:defRPr/>
            </a:pPr>
            <a:r>
              <a:rPr lang="en-US" sz="2200" dirty="0">
                <a:solidFill>
                  <a:schemeClr val="tx1"/>
                </a:solidFill>
                <a:latin typeface="Segoe UI"/>
              </a:rPr>
              <a:t>Mobile</a:t>
            </a:r>
          </a:p>
          <a:p>
            <a:pPr marL="466298" lvl="1" indent="0" algn="ctr">
              <a:buClr>
                <a:srgbClr val="FFFFFF"/>
              </a:buClr>
              <a:buFont typeface="Wingdings 3" panose="05040102010807070707" pitchFamily="18" charset="2"/>
              <a:buNone/>
              <a:defRPr/>
            </a:pPr>
            <a:r>
              <a:rPr lang="en-US" sz="2200" dirty="0" smtClean="0">
                <a:solidFill>
                  <a:schemeClr val="tx1"/>
                </a:solidFill>
                <a:latin typeface="Segoe UI"/>
              </a:rPr>
              <a:t>Ready-to-go</a:t>
            </a:r>
            <a:endParaRPr lang="en-US" sz="2000" dirty="0">
              <a:solidFill>
                <a:srgbClr val="FFFFFF"/>
              </a:solidFill>
              <a:latin typeface="Segoe UI"/>
            </a:endParaRPr>
          </a:p>
        </p:txBody>
      </p:sp>
      <p:sp>
        <p:nvSpPr>
          <p:cNvPr id="22" name="Rectangle 68"/>
          <p:cNvSpPr/>
          <p:nvPr/>
        </p:nvSpPr>
        <p:spPr bwMode="auto">
          <a:xfrm>
            <a:off x="-1" y="5220869"/>
            <a:ext cx="12192002" cy="1520278"/>
          </a:xfrm>
          <a:prstGeom prst="rect">
            <a:avLst/>
          </a:prstGeom>
          <a:solidFill>
            <a:srgbClr val="5C2D91"/>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Rectangle 69"/>
          <p:cNvSpPr/>
          <p:nvPr/>
        </p:nvSpPr>
        <p:spPr>
          <a:xfrm>
            <a:off x="3861128" y="5232667"/>
            <a:ext cx="4585038" cy="369332"/>
          </a:xfrm>
          <a:prstGeom prst="rect">
            <a:avLst/>
          </a:prstGeom>
        </p:spPr>
        <p:txBody>
          <a:bodyPr wrap="none">
            <a:spAutoFit/>
          </a:bodyPr>
          <a:lstStyle/>
          <a:p>
            <a:pPr algn="ctr" defTabSz="932742">
              <a:defRPr/>
            </a:pPr>
            <a:r>
              <a:rPr lang="en-US" cap="all" dirty="0">
                <a:solidFill>
                  <a:srgbClr val="FFFFFF"/>
                </a:solidFill>
                <a:latin typeface="Segoe UI Light"/>
              </a:rPr>
              <a:t>Enhanced by key Office 365 Capabilities</a:t>
            </a:r>
            <a:endParaRPr lang="en-US" sz="2244" cap="all" dirty="0">
              <a:solidFill>
                <a:srgbClr val="BAD80A">
                  <a:lumMod val="40000"/>
                  <a:lumOff val="60000"/>
                </a:srgbClr>
              </a:solidFill>
              <a:latin typeface="Segoe UI Light"/>
            </a:endParaRPr>
          </a:p>
        </p:txBody>
      </p:sp>
      <p:grpSp>
        <p:nvGrpSpPr>
          <p:cNvPr id="24" name="Group 70"/>
          <p:cNvGrpSpPr/>
          <p:nvPr/>
        </p:nvGrpSpPr>
        <p:grpSpPr>
          <a:xfrm>
            <a:off x="-149721" y="5713253"/>
            <a:ext cx="1398698" cy="816177"/>
            <a:chOff x="5077932" y="5090609"/>
            <a:chExt cx="1398698" cy="816177"/>
          </a:xfrm>
        </p:grpSpPr>
        <p:sp>
          <p:nvSpPr>
            <p:cNvPr id="25" name="Freeform 5"/>
            <p:cNvSpPr>
              <a:spLocks noEditPoints="1"/>
            </p:cNvSpPr>
            <p:nvPr/>
          </p:nvSpPr>
          <p:spPr bwMode="auto">
            <a:xfrm>
              <a:off x="5569446" y="5090609"/>
              <a:ext cx="415671" cy="384428"/>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smtClean="0">
                <a:ln>
                  <a:noFill/>
                </a:ln>
                <a:solidFill>
                  <a:srgbClr val="FFFFFF"/>
                </a:solidFill>
                <a:effectLst/>
                <a:uLnTx/>
                <a:uFillTx/>
                <a:latin typeface="Segoe UI"/>
              </a:endParaRPr>
            </a:p>
          </p:txBody>
        </p:sp>
        <p:sp>
          <p:nvSpPr>
            <p:cNvPr id="26" name="TextBox 18"/>
            <p:cNvSpPr txBox="1"/>
            <p:nvPr/>
          </p:nvSpPr>
          <p:spPr>
            <a:xfrm>
              <a:off x="5077932" y="5594392"/>
              <a:ext cx="1398698" cy="312394"/>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199" b="0" i="0" u="none" strike="noStrike" kern="0" cap="none" spc="-30" normalizeH="0" baseline="0" noProof="0" dirty="0" smtClean="0">
                  <a:ln>
                    <a:noFill/>
                  </a:ln>
                  <a:gradFill>
                    <a:gsLst>
                      <a:gs pos="2917">
                        <a:srgbClr val="FFFFFF"/>
                      </a:gs>
                      <a:gs pos="30000">
                        <a:srgbClr val="FFFFFF"/>
                      </a:gs>
                    </a:gsLst>
                    <a:lin ang="5400000" scaled="0"/>
                  </a:gradFill>
                  <a:effectLst/>
                  <a:uLnTx/>
                  <a:uFillTx/>
                  <a:latin typeface="Segoe UI"/>
                </a:rPr>
                <a:t>Office Graph</a:t>
              </a:r>
            </a:p>
          </p:txBody>
        </p:sp>
      </p:grpSp>
      <p:grpSp>
        <p:nvGrpSpPr>
          <p:cNvPr id="27" name="Group 101"/>
          <p:cNvGrpSpPr/>
          <p:nvPr/>
        </p:nvGrpSpPr>
        <p:grpSpPr>
          <a:xfrm>
            <a:off x="8657829" y="5789857"/>
            <a:ext cx="1398698" cy="716635"/>
            <a:chOff x="1200468" y="5638403"/>
            <a:chExt cx="1398698" cy="716635"/>
          </a:xfrm>
        </p:grpSpPr>
        <p:sp>
          <p:nvSpPr>
            <p:cNvPr id="28" name="Freeform 5"/>
            <p:cNvSpPr>
              <a:spLocks noChangeAspect="1" noEditPoints="1"/>
            </p:cNvSpPr>
            <p:nvPr/>
          </p:nvSpPr>
          <p:spPr bwMode="black">
            <a:xfrm>
              <a:off x="1698714" y="5638403"/>
              <a:ext cx="402206" cy="339293"/>
            </a:xfrm>
            <a:custGeom>
              <a:avLst/>
              <a:gdLst>
                <a:gd name="T0" fmla="*/ 202 w 389"/>
                <a:gd name="T1" fmla="*/ 6 h 328"/>
                <a:gd name="T2" fmla="*/ 177 w 389"/>
                <a:gd name="T3" fmla="*/ 18 h 328"/>
                <a:gd name="T4" fmla="*/ 177 w 389"/>
                <a:gd name="T5" fmla="*/ 19 h 328"/>
                <a:gd name="T6" fmla="*/ 177 w 389"/>
                <a:gd name="T7" fmla="*/ 20 h 328"/>
                <a:gd name="T8" fmla="*/ 177 w 389"/>
                <a:gd name="T9" fmla="*/ 20 h 328"/>
                <a:gd name="T10" fmla="*/ 113 w 389"/>
                <a:gd name="T11" fmla="*/ 188 h 328"/>
                <a:gd name="T12" fmla="*/ 112 w 389"/>
                <a:gd name="T13" fmla="*/ 188 h 328"/>
                <a:gd name="T14" fmla="*/ 44 w 389"/>
                <a:gd name="T15" fmla="*/ 17 h 328"/>
                <a:gd name="T16" fmla="*/ 44 w 389"/>
                <a:gd name="T17" fmla="*/ 17 h 328"/>
                <a:gd name="T18" fmla="*/ 43 w 389"/>
                <a:gd name="T19" fmla="*/ 14 h 328"/>
                <a:gd name="T20" fmla="*/ 16 w 389"/>
                <a:gd name="T21" fmla="*/ 4 h 328"/>
                <a:gd name="T22" fmla="*/ 4 w 389"/>
                <a:gd name="T23" fmla="*/ 30 h 328"/>
                <a:gd name="T24" fmla="*/ 90 w 389"/>
                <a:gd name="T25" fmla="*/ 241 h 328"/>
                <a:gd name="T26" fmla="*/ 85 w 389"/>
                <a:gd name="T27" fmla="*/ 252 h 328"/>
                <a:gd name="T28" fmla="*/ 41 w 389"/>
                <a:gd name="T29" fmla="*/ 291 h 328"/>
                <a:gd name="T30" fmla="*/ 29 w 389"/>
                <a:gd name="T31" fmla="*/ 291 h 328"/>
                <a:gd name="T32" fmla="*/ 11 w 389"/>
                <a:gd name="T33" fmla="*/ 304 h 328"/>
                <a:gd name="T34" fmla="*/ 23 w 389"/>
                <a:gd name="T35" fmla="*/ 326 h 328"/>
                <a:gd name="T36" fmla="*/ 44 w 389"/>
                <a:gd name="T37" fmla="*/ 328 h 328"/>
                <a:gd name="T38" fmla="*/ 123 w 389"/>
                <a:gd name="T39" fmla="*/ 260 h 328"/>
                <a:gd name="T40" fmla="*/ 213 w 389"/>
                <a:gd name="T41" fmla="*/ 36 h 328"/>
                <a:gd name="T42" fmla="*/ 215 w 389"/>
                <a:gd name="T43" fmla="*/ 32 h 328"/>
                <a:gd name="T44" fmla="*/ 214 w 389"/>
                <a:gd name="T45" fmla="*/ 32 h 328"/>
                <a:gd name="T46" fmla="*/ 215 w 389"/>
                <a:gd name="T47" fmla="*/ 31 h 328"/>
                <a:gd name="T48" fmla="*/ 202 w 389"/>
                <a:gd name="T49" fmla="*/ 6 h 328"/>
                <a:gd name="T50" fmla="*/ 389 w 389"/>
                <a:gd name="T51" fmla="*/ 169 h 328"/>
                <a:gd name="T52" fmla="*/ 370 w 389"/>
                <a:gd name="T53" fmla="*/ 188 h 328"/>
                <a:gd name="T54" fmla="*/ 254 w 389"/>
                <a:gd name="T55" fmla="*/ 170 h 328"/>
                <a:gd name="T56" fmla="*/ 370 w 389"/>
                <a:gd name="T57" fmla="*/ 149 h 328"/>
                <a:gd name="T58" fmla="*/ 389 w 389"/>
                <a:gd name="T59" fmla="*/ 169 h 328"/>
                <a:gd name="T60" fmla="*/ 342 w 389"/>
                <a:gd name="T61" fmla="*/ 52 h 328"/>
                <a:gd name="T62" fmla="*/ 335 w 389"/>
                <a:gd name="T63" fmla="*/ 78 h 328"/>
                <a:gd name="T64" fmla="*/ 225 w 389"/>
                <a:gd name="T65" fmla="*/ 119 h 328"/>
                <a:gd name="T66" fmla="*/ 316 w 389"/>
                <a:gd name="T67" fmla="*/ 44 h 328"/>
                <a:gd name="T68" fmla="*/ 342 w 389"/>
                <a:gd name="T69" fmla="*/ 52 h 328"/>
                <a:gd name="T70" fmla="*/ 316 w 389"/>
                <a:gd name="T71" fmla="*/ 296 h 328"/>
                <a:gd name="T72" fmla="*/ 225 w 389"/>
                <a:gd name="T73" fmla="*/ 221 h 328"/>
                <a:gd name="T74" fmla="*/ 335 w 389"/>
                <a:gd name="T75" fmla="*/ 262 h 328"/>
                <a:gd name="T76" fmla="*/ 342 w 389"/>
                <a:gd name="T77" fmla="*/ 288 h 328"/>
                <a:gd name="T78" fmla="*/ 316 w 389"/>
                <a:gd name="T79" fmla="*/ 29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9" h="328">
                  <a:moveTo>
                    <a:pt x="202" y="6"/>
                  </a:moveTo>
                  <a:cubicBezTo>
                    <a:pt x="192" y="3"/>
                    <a:pt x="181" y="8"/>
                    <a:pt x="177" y="18"/>
                  </a:cubicBezTo>
                  <a:cubicBezTo>
                    <a:pt x="177" y="18"/>
                    <a:pt x="177" y="19"/>
                    <a:pt x="177" y="19"/>
                  </a:cubicBezTo>
                  <a:cubicBezTo>
                    <a:pt x="177" y="20"/>
                    <a:pt x="177" y="20"/>
                    <a:pt x="177" y="20"/>
                  </a:cubicBezTo>
                  <a:cubicBezTo>
                    <a:pt x="177" y="20"/>
                    <a:pt x="177" y="20"/>
                    <a:pt x="177" y="20"/>
                  </a:cubicBezTo>
                  <a:cubicBezTo>
                    <a:pt x="170" y="38"/>
                    <a:pt x="113" y="188"/>
                    <a:pt x="113" y="188"/>
                  </a:cubicBezTo>
                  <a:cubicBezTo>
                    <a:pt x="112" y="188"/>
                    <a:pt x="112" y="188"/>
                    <a:pt x="112" y="188"/>
                  </a:cubicBezTo>
                  <a:cubicBezTo>
                    <a:pt x="44" y="17"/>
                    <a:pt x="44" y="17"/>
                    <a:pt x="44" y="17"/>
                  </a:cubicBezTo>
                  <a:cubicBezTo>
                    <a:pt x="44" y="17"/>
                    <a:pt x="44" y="17"/>
                    <a:pt x="44" y="17"/>
                  </a:cubicBezTo>
                  <a:cubicBezTo>
                    <a:pt x="43" y="14"/>
                    <a:pt x="43" y="14"/>
                    <a:pt x="43" y="14"/>
                  </a:cubicBezTo>
                  <a:cubicBezTo>
                    <a:pt x="38" y="5"/>
                    <a:pt x="27" y="0"/>
                    <a:pt x="16" y="4"/>
                  </a:cubicBezTo>
                  <a:cubicBezTo>
                    <a:pt x="6" y="8"/>
                    <a:pt x="0" y="19"/>
                    <a:pt x="4" y="30"/>
                  </a:cubicBezTo>
                  <a:cubicBezTo>
                    <a:pt x="12" y="51"/>
                    <a:pt x="90" y="241"/>
                    <a:pt x="90" y="241"/>
                  </a:cubicBezTo>
                  <a:cubicBezTo>
                    <a:pt x="85" y="252"/>
                    <a:pt x="85" y="252"/>
                    <a:pt x="85" y="252"/>
                  </a:cubicBezTo>
                  <a:cubicBezTo>
                    <a:pt x="77" y="276"/>
                    <a:pt x="67" y="291"/>
                    <a:pt x="41" y="291"/>
                  </a:cubicBezTo>
                  <a:cubicBezTo>
                    <a:pt x="39" y="291"/>
                    <a:pt x="30" y="291"/>
                    <a:pt x="29" y="291"/>
                  </a:cubicBezTo>
                  <a:cubicBezTo>
                    <a:pt x="21" y="290"/>
                    <a:pt x="13" y="296"/>
                    <a:pt x="11" y="304"/>
                  </a:cubicBezTo>
                  <a:cubicBezTo>
                    <a:pt x="8" y="314"/>
                    <a:pt x="14" y="323"/>
                    <a:pt x="23" y="326"/>
                  </a:cubicBezTo>
                  <a:cubicBezTo>
                    <a:pt x="30" y="327"/>
                    <a:pt x="37" y="328"/>
                    <a:pt x="44" y="328"/>
                  </a:cubicBezTo>
                  <a:cubicBezTo>
                    <a:pt x="91" y="328"/>
                    <a:pt x="107" y="300"/>
                    <a:pt x="123" y="260"/>
                  </a:cubicBezTo>
                  <a:cubicBezTo>
                    <a:pt x="123" y="260"/>
                    <a:pt x="209" y="45"/>
                    <a:pt x="213" y="36"/>
                  </a:cubicBezTo>
                  <a:cubicBezTo>
                    <a:pt x="214" y="34"/>
                    <a:pt x="214" y="33"/>
                    <a:pt x="215" y="32"/>
                  </a:cubicBezTo>
                  <a:cubicBezTo>
                    <a:pt x="214" y="32"/>
                    <a:pt x="214" y="32"/>
                    <a:pt x="214" y="32"/>
                  </a:cubicBezTo>
                  <a:cubicBezTo>
                    <a:pt x="215" y="31"/>
                    <a:pt x="215" y="31"/>
                    <a:pt x="215" y="31"/>
                  </a:cubicBezTo>
                  <a:cubicBezTo>
                    <a:pt x="218" y="20"/>
                    <a:pt x="212" y="9"/>
                    <a:pt x="202" y="6"/>
                  </a:cubicBezTo>
                  <a:close/>
                  <a:moveTo>
                    <a:pt x="389" y="169"/>
                  </a:moveTo>
                  <a:cubicBezTo>
                    <a:pt x="389" y="179"/>
                    <a:pt x="381" y="188"/>
                    <a:pt x="370" y="188"/>
                  </a:cubicBezTo>
                  <a:cubicBezTo>
                    <a:pt x="359" y="188"/>
                    <a:pt x="254" y="181"/>
                    <a:pt x="254" y="170"/>
                  </a:cubicBezTo>
                  <a:cubicBezTo>
                    <a:pt x="254" y="159"/>
                    <a:pt x="359" y="149"/>
                    <a:pt x="370" y="149"/>
                  </a:cubicBezTo>
                  <a:cubicBezTo>
                    <a:pt x="381" y="149"/>
                    <a:pt x="389" y="158"/>
                    <a:pt x="389" y="169"/>
                  </a:cubicBezTo>
                  <a:close/>
                  <a:moveTo>
                    <a:pt x="342" y="52"/>
                  </a:moveTo>
                  <a:cubicBezTo>
                    <a:pt x="348" y="61"/>
                    <a:pt x="344" y="73"/>
                    <a:pt x="335" y="78"/>
                  </a:cubicBezTo>
                  <a:cubicBezTo>
                    <a:pt x="326" y="83"/>
                    <a:pt x="231" y="128"/>
                    <a:pt x="225" y="119"/>
                  </a:cubicBezTo>
                  <a:cubicBezTo>
                    <a:pt x="220" y="109"/>
                    <a:pt x="307" y="49"/>
                    <a:pt x="316" y="44"/>
                  </a:cubicBezTo>
                  <a:cubicBezTo>
                    <a:pt x="325" y="39"/>
                    <a:pt x="337" y="42"/>
                    <a:pt x="342" y="52"/>
                  </a:cubicBezTo>
                  <a:close/>
                  <a:moveTo>
                    <a:pt x="316" y="296"/>
                  </a:moveTo>
                  <a:cubicBezTo>
                    <a:pt x="307" y="290"/>
                    <a:pt x="220" y="230"/>
                    <a:pt x="225" y="221"/>
                  </a:cubicBezTo>
                  <a:cubicBezTo>
                    <a:pt x="231" y="212"/>
                    <a:pt x="326" y="256"/>
                    <a:pt x="335" y="262"/>
                  </a:cubicBezTo>
                  <a:cubicBezTo>
                    <a:pt x="344" y="267"/>
                    <a:pt x="348" y="279"/>
                    <a:pt x="342" y="288"/>
                  </a:cubicBezTo>
                  <a:cubicBezTo>
                    <a:pt x="337" y="298"/>
                    <a:pt x="325" y="301"/>
                    <a:pt x="316" y="296"/>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Segoe UI"/>
              </a:endParaRPr>
            </a:p>
          </p:txBody>
        </p:sp>
        <p:sp>
          <p:nvSpPr>
            <p:cNvPr id="29" name="TextBox 18"/>
            <p:cNvSpPr txBox="1"/>
            <p:nvPr/>
          </p:nvSpPr>
          <p:spPr>
            <a:xfrm>
              <a:off x="1200468" y="6042644"/>
              <a:ext cx="1398698" cy="312394"/>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199" b="0" i="0" u="none" strike="noStrike" kern="0" cap="none" spc="-30" normalizeH="0" baseline="0" noProof="0" dirty="0" smtClean="0">
                  <a:ln>
                    <a:noFill/>
                  </a:ln>
                  <a:gradFill>
                    <a:gsLst>
                      <a:gs pos="2917">
                        <a:srgbClr val="FFFFFF"/>
                      </a:gs>
                      <a:gs pos="30000">
                        <a:srgbClr val="FFFFFF"/>
                      </a:gs>
                    </a:gsLst>
                    <a:lin ang="5400000" scaled="0"/>
                  </a:gradFill>
                  <a:effectLst/>
                  <a:uLnTx/>
                  <a:uFillTx/>
                  <a:latin typeface="Segoe UI"/>
                </a:rPr>
                <a:t>Yammer</a:t>
              </a:r>
            </a:p>
          </p:txBody>
        </p:sp>
      </p:grpSp>
      <p:grpSp>
        <p:nvGrpSpPr>
          <p:cNvPr id="30" name="Group 11"/>
          <p:cNvGrpSpPr/>
          <p:nvPr/>
        </p:nvGrpSpPr>
        <p:grpSpPr>
          <a:xfrm>
            <a:off x="3129730" y="5712014"/>
            <a:ext cx="1398698" cy="802710"/>
            <a:chOff x="2286803" y="5558406"/>
            <a:chExt cx="1398698" cy="802710"/>
          </a:xfrm>
        </p:grpSpPr>
        <p:sp>
          <p:nvSpPr>
            <p:cNvPr id="31" name="Freeform 22"/>
            <p:cNvSpPr>
              <a:spLocks noChangeAspect="1" noEditPoints="1"/>
            </p:cNvSpPr>
            <p:nvPr/>
          </p:nvSpPr>
          <p:spPr bwMode="black">
            <a:xfrm>
              <a:off x="2657834" y="5558406"/>
              <a:ext cx="581684" cy="362926"/>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Segoe UI"/>
              </a:endParaRPr>
            </a:p>
          </p:txBody>
        </p:sp>
        <p:sp>
          <p:nvSpPr>
            <p:cNvPr id="32" name="TextBox 18"/>
            <p:cNvSpPr txBox="1"/>
            <p:nvPr/>
          </p:nvSpPr>
          <p:spPr>
            <a:xfrm>
              <a:off x="2286803" y="6048722"/>
              <a:ext cx="1398698" cy="312394"/>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199" b="0" i="0" u="none" strike="noStrike" kern="0" cap="none" spc="-30" normalizeH="0" baseline="0" noProof="0" dirty="0" smtClean="0">
                  <a:ln>
                    <a:noFill/>
                  </a:ln>
                  <a:gradFill>
                    <a:gsLst>
                      <a:gs pos="2917">
                        <a:srgbClr val="FFFFFF"/>
                      </a:gs>
                      <a:gs pos="30000">
                        <a:srgbClr val="FFFFFF"/>
                      </a:gs>
                    </a:gsLst>
                    <a:lin ang="5400000" scaled="0"/>
                  </a:gradFill>
                  <a:effectLst/>
                  <a:uLnTx/>
                  <a:uFillTx/>
                  <a:latin typeface="Segoe UI"/>
                </a:rPr>
                <a:t>OneDrive for Business</a:t>
              </a:r>
            </a:p>
          </p:txBody>
        </p:sp>
      </p:grpSp>
      <p:grpSp>
        <p:nvGrpSpPr>
          <p:cNvPr id="33" name="Group 25"/>
          <p:cNvGrpSpPr/>
          <p:nvPr/>
        </p:nvGrpSpPr>
        <p:grpSpPr>
          <a:xfrm>
            <a:off x="4614112" y="5713253"/>
            <a:ext cx="1398698" cy="828152"/>
            <a:chOff x="3138552" y="5565540"/>
            <a:chExt cx="1398698" cy="828152"/>
          </a:xfrm>
        </p:grpSpPr>
        <p:sp>
          <p:nvSpPr>
            <p:cNvPr id="34" name="Freeform 13"/>
            <p:cNvSpPr>
              <a:spLocks noChangeAspect="1" noEditPoints="1"/>
            </p:cNvSpPr>
            <p:nvPr/>
          </p:nvSpPr>
          <p:spPr bwMode="black">
            <a:xfrm>
              <a:off x="3627437" y="5565540"/>
              <a:ext cx="426936" cy="431897"/>
            </a:xfrm>
            <a:custGeom>
              <a:avLst/>
              <a:gdLst>
                <a:gd name="T0" fmla="*/ 747 w 769"/>
                <a:gd name="T1" fmla="*/ 473 h 780"/>
                <a:gd name="T2" fmla="*/ 756 w 769"/>
                <a:gd name="T3" fmla="*/ 394 h 780"/>
                <a:gd name="T4" fmla="*/ 389 w 769"/>
                <a:gd name="T5" fmla="*/ 27 h 780"/>
                <a:gd name="T6" fmla="*/ 326 w 769"/>
                <a:gd name="T7" fmla="*/ 33 h 780"/>
                <a:gd name="T8" fmla="*/ 213 w 769"/>
                <a:gd name="T9" fmla="*/ 0 h 780"/>
                <a:gd name="T10" fmla="*/ 0 w 769"/>
                <a:gd name="T11" fmla="*/ 213 h 780"/>
                <a:gd name="T12" fmla="*/ 29 w 769"/>
                <a:gd name="T13" fmla="*/ 320 h 780"/>
                <a:gd name="T14" fmla="*/ 22 w 769"/>
                <a:gd name="T15" fmla="*/ 394 h 780"/>
                <a:gd name="T16" fmla="*/ 389 w 769"/>
                <a:gd name="T17" fmla="*/ 761 h 780"/>
                <a:gd name="T18" fmla="*/ 456 w 769"/>
                <a:gd name="T19" fmla="*/ 755 h 780"/>
                <a:gd name="T20" fmla="*/ 556 w 769"/>
                <a:gd name="T21" fmla="*/ 780 h 780"/>
                <a:gd name="T22" fmla="*/ 769 w 769"/>
                <a:gd name="T23" fmla="*/ 567 h 780"/>
                <a:gd name="T24" fmla="*/ 747 w 769"/>
                <a:gd name="T25" fmla="*/ 473 h 780"/>
                <a:gd name="T26" fmla="*/ 577 w 769"/>
                <a:gd name="T27" fmla="*/ 570 h 780"/>
                <a:gd name="T28" fmla="*/ 502 w 769"/>
                <a:gd name="T29" fmla="*/ 626 h 780"/>
                <a:gd name="T30" fmla="*/ 388 w 769"/>
                <a:gd name="T31" fmla="*/ 646 h 780"/>
                <a:gd name="T32" fmla="*/ 256 w 769"/>
                <a:gd name="T33" fmla="*/ 619 h 780"/>
                <a:gd name="T34" fmla="*/ 196 w 769"/>
                <a:gd name="T35" fmla="*/ 565 h 780"/>
                <a:gd name="T36" fmla="*/ 172 w 769"/>
                <a:gd name="T37" fmla="*/ 499 h 780"/>
                <a:gd name="T38" fmla="*/ 188 w 769"/>
                <a:gd name="T39" fmla="*/ 464 h 780"/>
                <a:gd name="T40" fmla="*/ 226 w 769"/>
                <a:gd name="T41" fmla="*/ 450 h 780"/>
                <a:gd name="T42" fmla="*/ 258 w 769"/>
                <a:gd name="T43" fmla="*/ 461 h 780"/>
                <a:gd name="T44" fmla="*/ 280 w 769"/>
                <a:gd name="T45" fmla="*/ 493 h 780"/>
                <a:gd name="T46" fmla="*/ 301 w 769"/>
                <a:gd name="T47" fmla="*/ 530 h 780"/>
                <a:gd name="T48" fmla="*/ 332 w 769"/>
                <a:gd name="T49" fmla="*/ 554 h 780"/>
                <a:gd name="T50" fmla="*/ 385 w 769"/>
                <a:gd name="T51" fmla="*/ 563 h 780"/>
                <a:gd name="T52" fmla="*/ 459 w 769"/>
                <a:gd name="T53" fmla="*/ 544 h 780"/>
                <a:gd name="T54" fmla="*/ 486 w 769"/>
                <a:gd name="T55" fmla="*/ 498 h 780"/>
                <a:gd name="T56" fmla="*/ 472 w 769"/>
                <a:gd name="T57" fmla="*/ 463 h 780"/>
                <a:gd name="T58" fmla="*/ 433 w 769"/>
                <a:gd name="T59" fmla="*/ 442 h 780"/>
                <a:gd name="T60" fmla="*/ 365 w 769"/>
                <a:gd name="T61" fmla="*/ 425 h 780"/>
                <a:gd name="T62" fmla="*/ 269 w 769"/>
                <a:gd name="T63" fmla="*/ 396 h 780"/>
                <a:gd name="T64" fmla="*/ 206 w 769"/>
                <a:gd name="T65" fmla="*/ 350 h 780"/>
                <a:gd name="T66" fmla="*/ 182 w 769"/>
                <a:gd name="T67" fmla="*/ 277 h 780"/>
                <a:gd name="T68" fmla="*/ 207 w 769"/>
                <a:gd name="T69" fmla="*/ 202 h 780"/>
                <a:gd name="T70" fmla="*/ 279 w 769"/>
                <a:gd name="T71" fmla="*/ 153 h 780"/>
                <a:gd name="T72" fmla="*/ 386 w 769"/>
                <a:gd name="T73" fmla="*/ 136 h 780"/>
                <a:gd name="T74" fmla="*/ 472 w 769"/>
                <a:gd name="T75" fmla="*/ 147 h 780"/>
                <a:gd name="T76" fmla="*/ 532 w 769"/>
                <a:gd name="T77" fmla="*/ 178 h 780"/>
                <a:gd name="T78" fmla="*/ 568 w 769"/>
                <a:gd name="T79" fmla="*/ 218 h 780"/>
                <a:gd name="T80" fmla="*/ 580 w 769"/>
                <a:gd name="T81" fmla="*/ 259 h 780"/>
                <a:gd name="T82" fmla="*/ 565 w 769"/>
                <a:gd name="T83" fmla="*/ 295 h 780"/>
                <a:gd name="T84" fmla="*/ 527 w 769"/>
                <a:gd name="T85" fmla="*/ 311 h 780"/>
                <a:gd name="T86" fmla="*/ 495 w 769"/>
                <a:gd name="T87" fmla="*/ 301 h 780"/>
                <a:gd name="T88" fmla="*/ 473 w 769"/>
                <a:gd name="T89" fmla="*/ 272 h 780"/>
                <a:gd name="T90" fmla="*/ 440 w 769"/>
                <a:gd name="T91" fmla="*/ 231 h 780"/>
                <a:gd name="T92" fmla="*/ 379 w 769"/>
                <a:gd name="T93" fmla="*/ 217 h 780"/>
                <a:gd name="T94" fmla="*/ 316 w 769"/>
                <a:gd name="T95" fmla="*/ 232 h 780"/>
                <a:gd name="T96" fmla="*/ 293 w 769"/>
                <a:gd name="T97" fmla="*/ 268 h 780"/>
                <a:gd name="T98" fmla="*/ 300 w 769"/>
                <a:gd name="T99" fmla="*/ 289 h 780"/>
                <a:gd name="T100" fmla="*/ 322 w 769"/>
                <a:gd name="T101" fmla="*/ 306 h 780"/>
                <a:gd name="T102" fmla="*/ 352 w 769"/>
                <a:gd name="T103" fmla="*/ 317 h 780"/>
                <a:gd name="T104" fmla="*/ 402 w 769"/>
                <a:gd name="T105" fmla="*/ 329 h 780"/>
                <a:gd name="T106" fmla="*/ 483 w 769"/>
                <a:gd name="T107" fmla="*/ 351 h 780"/>
                <a:gd name="T108" fmla="*/ 546 w 769"/>
                <a:gd name="T109" fmla="*/ 379 h 780"/>
                <a:gd name="T110" fmla="*/ 588 w 769"/>
                <a:gd name="T111" fmla="*/ 423 h 780"/>
                <a:gd name="T112" fmla="*/ 603 w 769"/>
                <a:gd name="T113" fmla="*/ 488 h 780"/>
                <a:gd name="T114" fmla="*/ 577 w 769"/>
                <a:gd name="T115" fmla="*/ 57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69" h="780">
                  <a:moveTo>
                    <a:pt x="747" y="473"/>
                  </a:moveTo>
                  <a:cubicBezTo>
                    <a:pt x="753" y="448"/>
                    <a:pt x="756" y="421"/>
                    <a:pt x="756" y="394"/>
                  </a:cubicBezTo>
                  <a:cubicBezTo>
                    <a:pt x="756" y="192"/>
                    <a:pt x="591" y="27"/>
                    <a:pt x="389" y="27"/>
                  </a:cubicBezTo>
                  <a:cubicBezTo>
                    <a:pt x="367" y="27"/>
                    <a:pt x="346" y="29"/>
                    <a:pt x="326" y="33"/>
                  </a:cubicBezTo>
                  <a:cubicBezTo>
                    <a:pt x="293" y="12"/>
                    <a:pt x="254" y="0"/>
                    <a:pt x="213" y="0"/>
                  </a:cubicBezTo>
                  <a:cubicBezTo>
                    <a:pt x="95" y="0"/>
                    <a:pt x="0" y="95"/>
                    <a:pt x="0" y="213"/>
                  </a:cubicBezTo>
                  <a:cubicBezTo>
                    <a:pt x="0" y="252"/>
                    <a:pt x="11" y="289"/>
                    <a:pt x="29" y="320"/>
                  </a:cubicBezTo>
                  <a:cubicBezTo>
                    <a:pt x="24" y="344"/>
                    <a:pt x="22" y="369"/>
                    <a:pt x="22" y="394"/>
                  </a:cubicBezTo>
                  <a:cubicBezTo>
                    <a:pt x="22" y="597"/>
                    <a:pt x="186" y="761"/>
                    <a:pt x="389" y="761"/>
                  </a:cubicBezTo>
                  <a:cubicBezTo>
                    <a:pt x="412" y="761"/>
                    <a:pt x="434" y="759"/>
                    <a:pt x="456" y="755"/>
                  </a:cubicBezTo>
                  <a:cubicBezTo>
                    <a:pt x="486" y="771"/>
                    <a:pt x="520" y="780"/>
                    <a:pt x="556" y="780"/>
                  </a:cubicBezTo>
                  <a:cubicBezTo>
                    <a:pt x="674" y="780"/>
                    <a:pt x="769" y="685"/>
                    <a:pt x="769" y="567"/>
                  </a:cubicBezTo>
                  <a:cubicBezTo>
                    <a:pt x="769" y="534"/>
                    <a:pt x="761" y="501"/>
                    <a:pt x="747" y="473"/>
                  </a:cubicBezTo>
                  <a:close/>
                  <a:moveTo>
                    <a:pt x="577" y="570"/>
                  </a:moveTo>
                  <a:cubicBezTo>
                    <a:pt x="560" y="594"/>
                    <a:pt x="535" y="613"/>
                    <a:pt x="502" y="626"/>
                  </a:cubicBezTo>
                  <a:cubicBezTo>
                    <a:pt x="470" y="640"/>
                    <a:pt x="432" y="646"/>
                    <a:pt x="388" y="646"/>
                  </a:cubicBezTo>
                  <a:cubicBezTo>
                    <a:pt x="335" y="646"/>
                    <a:pt x="291" y="637"/>
                    <a:pt x="256" y="619"/>
                  </a:cubicBezTo>
                  <a:cubicBezTo>
                    <a:pt x="232" y="605"/>
                    <a:pt x="211" y="587"/>
                    <a:pt x="196" y="565"/>
                  </a:cubicBezTo>
                  <a:cubicBezTo>
                    <a:pt x="180" y="543"/>
                    <a:pt x="172" y="520"/>
                    <a:pt x="172" y="499"/>
                  </a:cubicBezTo>
                  <a:cubicBezTo>
                    <a:pt x="172" y="485"/>
                    <a:pt x="177" y="474"/>
                    <a:pt x="188" y="464"/>
                  </a:cubicBezTo>
                  <a:cubicBezTo>
                    <a:pt x="198" y="455"/>
                    <a:pt x="211" y="450"/>
                    <a:pt x="226" y="450"/>
                  </a:cubicBezTo>
                  <a:cubicBezTo>
                    <a:pt x="239" y="450"/>
                    <a:pt x="249" y="454"/>
                    <a:pt x="258" y="461"/>
                  </a:cubicBezTo>
                  <a:cubicBezTo>
                    <a:pt x="267" y="468"/>
                    <a:pt x="274" y="479"/>
                    <a:pt x="280" y="493"/>
                  </a:cubicBezTo>
                  <a:cubicBezTo>
                    <a:pt x="286" y="508"/>
                    <a:pt x="293" y="520"/>
                    <a:pt x="301" y="530"/>
                  </a:cubicBezTo>
                  <a:cubicBezTo>
                    <a:pt x="308" y="540"/>
                    <a:pt x="318" y="548"/>
                    <a:pt x="332" y="554"/>
                  </a:cubicBezTo>
                  <a:cubicBezTo>
                    <a:pt x="345" y="560"/>
                    <a:pt x="363" y="563"/>
                    <a:pt x="385" y="563"/>
                  </a:cubicBezTo>
                  <a:cubicBezTo>
                    <a:pt x="415" y="563"/>
                    <a:pt x="440" y="557"/>
                    <a:pt x="459" y="544"/>
                  </a:cubicBezTo>
                  <a:cubicBezTo>
                    <a:pt x="477" y="532"/>
                    <a:pt x="486" y="517"/>
                    <a:pt x="486" y="498"/>
                  </a:cubicBezTo>
                  <a:cubicBezTo>
                    <a:pt x="486" y="484"/>
                    <a:pt x="481" y="472"/>
                    <a:pt x="472" y="463"/>
                  </a:cubicBezTo>
                  <a:cubicBezTo>
                    <a:pt x="462" y="454"/>
                    <a:pt x="449" y="447"/>
                    <a:pt x="433" y="442"/>
                  </a:cubicBezTo>
                  <a:cubicBezTo>
                    <a:pt x="416" y="437"/>
                    <a:pt x="393" y="431"/>
                    <a:pt x="365" y="425"/>
                  </a:cubicBezTo>
                  <a:cubicBezTo>
                    <a:pt x="327" y="417"/>
                    <a:pt x="295" y="407"/>
                    <a:pt x="269" y="396"/>
                  </a:cubicBezTo>
                  <a:cubicBezTo>
                    <a:pt x="243" y="385"/>
                    <a:pt x="222" y="370"/>
                    <a:pt x="206" y="350"/>
                  </a:cubicBezTo>
                  <a:cubicBezTo>
                    <a:pt x="190" y="331"/>
                    <a:pt x="182" y="306"/>
                    <a:pt x="182" y="277"/>
                  </a:cubicBezTo>
                  <a:cubicBezTo>
                    <a:pt x="182" y="249"/>
                    <a:pt x="191" y="224"/>
                    <a:pt x="207" y="202"/>
                  </a:cubicBezTo>
                  <a:cubicBezTo>
                    <a:pt x="224" y="181"/>
                    <a:pt x="248" y="164"/>
                    <a:pt x="279" y="153"/>
                  </a:cubicBezTo>
                  <a:cubicBezTo>
                    <a:pt x="309" y="142"/>
                    <a:pt x="345" y="136"/>
                    <a:pt x="386" y="136"/>
                  </a:cubicBezTo>
                  <a:cubicBezTo>
                    <a:pt x="419" y="136"/>
                    <a:pt x="448" y="140"/>
                    <a:pt x="472" y="147"/>
                  </a:cubicBezTo>
                  <a:cubicBezTo>
                    <a:pt x="496" y="155"/>
                    <a:pt x="516" y="165"/>
                    <a:pt x="532" y="178"/>
                  </a:cubicBezTo>
                  <a:cubicBezTo>
                    <a:pt x="549" y="190"/>
                    <a:pt x="561" y="204"/>
                    <a:pt x="568" y="218"/>
                  </a:cubicBezTo>
                  <a:cubicBezTo>
                    <a:pt x="576" y="232"/>
                    <a:pt x="580" y="246"/>
                    <a:pt x="580" y="259"/>
                  </a:cubicBezTo>
                  <a:cubicBezTo>
                    <a:pt x="580" y="273"/>
                    <a:pt x="575" y="284"/>
                    <a:pt x="565" y="295"/>
                  </a:cubicBezTo>
                  <a:cubicBezTo>
                    <a:pt x="555" y="305"/>
                    <a:pt x="542" y="311"/>
                    <a:pt x="527" y="311"/>
                  </a:cubicBezTo>
                  <a:cubicBezTo>
                    <a:pt x="513" y="311"/>
                    <a:pt x="503" y="307"/>
                    <a:pt x="495" y="301"/>
                  </a:cubicBezTo>
                  <a:cubicBezTo>
                    <a:pt x="488" y="295"/>
                    <a:pt x="481" y="285"/>
                    <a:pt x="473" y="272"/>
                  </a:cubicBezTo>
                  <a:cubicBezTo>
                    <a:pt x="464" y="254"/>
                    <a:pt x="453" y="241"/>
                    <a:pt x="440" y="231"/>
                  </a:cubicBezTo>
                  <a:cubicBezTo>
                    <a:pt x="428" y="221"/>
                    <a:pt x="407" y="217"/>
                    <a:pt x="379" y="217"/>
                  </a:cubicBezTo>
                  <a:cubicBezTo>
                    <a:pt x="353" y="217"/>
                    <a:pt x="331" y="222"/>
                    <a:pt x="316" y="232"/>
                  </a:cubicBezTo>
                  <a:cubicBezTo>
                    <a:pt x="300" y="242"/>
                    <a:pt x="293" y="254"/>
                    <a:pt x="293" y="268"/>
                  </a:cubicBezTo>
                  <a:cubicBezTo>
                    <a:pt x="293" y="276"/>
                    <a:pt x="295" y="283"/>
                    <a:pt x="300" y="289"/>
                  </a:cubicBezTo>
                  <a:cubicBezTo>
                    <a:pt x="305" y="295"/>
                    <a:pt x="313" y="301"/>
                    <a:pt x="322" y="306"/>
                  </a:cubicBezTo>
                  <a:cubicBezTo>
                    <a:pt x="332" y="310"/>
                    <a:pt x="342" y="314"/>
                    <a:pt x="352" y="317"/>
                  </a:cubicBezTo>
                  <a:cubicBezTo>
                    <a:pt x="362" y="320"/>
                    <a:pt x="379" y="324"/>
                    <a:pt x="402" y="329"/>
                  </a:cubicBezTo>
                  <a:cubicBezTo>
                    <a:pt x="432" y="336"/>
                    <a:pt x="459" y="343"/>
                    <a:pt x="483" y="351"/>
                  </a:cubicBezTo>
                  <a:cubicBezTo>
                    <a:pt x="508" y="359"/>
                    <a:pt x="529" y="368"/>
                    <a:pt x="546" y="379"/>
                  </a:cubicBezTo>
                  <a:cubicBezTo>
                    <a:pt x="564" y="391"/>
                    <a:pt x="578" y="406"/>
                    <a:pt x="588" y="423"/>
                  </a:cubicBezTo>
                  <a:cubicBezTo>
                    <a:pt x="598" y="441"/>
                    <a:pt x="603" y="462"/>
                    <a:pt x="603" y="488"/>
                  </a:cubicBezTo>
                  <a:cubicBezTo>
                    <a:pt x="603" y="518"/>
                    <a:pt x="594" y="545"/>
                    <a:pt x="577" y="57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Segoe UI"/>
              </a:endParaRPr>
            </a:p>
          </p:txBody>
        </p:sp>
        <p:sp>
          <p:nvSpPr>
            <p:cNvPr id="35" name="TextBox 18"/>
            <p:cNvSpPr txBox="1"/>
            <p:nvPr/>
          </p:nvSpPr>
          <p:spPr>
            <a:xfrm>
              <a:off x="3138552" y="6081298"/>
              <a:ext cx="1398698" cy="312394"/>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199" b="0" i="0" u="none" strike="noStrike" kern="0" cap="none" spc="-30" normalizeH="0" baseline="0" noProof="0" dirty="0" smtClean="0">
                  <a:ln>
                    <a:noFill/>
                  </a:ln>
                  <a:gradFill>
                    <a:gsLst>
                      <a:gs pos="2917">
                        <a:srgbClr val="FFFFFF"/>
                      </a:gs>
                      <a:gs pos="30000">
                        <a:srgbClr val="FFFFFF"/>
                      </a:gs>
                    </a:gsLst>
                    <a:lin ang="5400000" scaled="0"/>
                  </a:gradFill>
                  <a:effectLst/>
                  <a:uLnTx/>
                  <a:uFillTx/>
                  <a:latin typeface="Segoe UI"/>
                </a:rPr>
                <a:t>Skype for Business</a:t>
              </a:r>
            </a:p>
          </p:txBody>
        </p:sp>
      </p:grpSp>
      <p:grpSp>
        <p:nvGrpSpPr>
          <p:cNvPr id="36" name="Group 31"/>
          <p:cNvGrpSpPr/>
          <p:nvPr/>
        </p:nvGrpSpPr>
        <p:grpSpPr>
          <a:xfrm>
            <a:off x="6063533" y="5713253"/>
            <a:ext cx="1398698" cy="801471"/>
            <a:chOff x="3955491" y="5588424"/>
            <a:chExt cx="1398698" cy="801471"/>
          </a:xfrm>
        </p:grpSpPr>
        <p:sp>
          <p:nvSpPr>
            <p:cNvPr id="37" name="Freeform 18"/>
            <p:cNvSpPr>
              <a:spLocks noChangeAspect="1" noEditPoints="1"/>
            </p:cNvSpPr>
            <p:nvPr/>
          </p:nvSpPr>
          <p:spPr bwMode="auto">
            <a:xfrm>
              <a:off x="4422209" y="5588424"/>
              <a:ext cx="427169" cy="315343"/>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w="10795" cap="flat" cmpd="sng" algn="ctr">
              <a:noFill/>
              <a:prstDash val="solid"/>
              <a:headEnd type="none" w="med" len="med"/>
              <a:tailEnd type="none" w="med" len="med"/>
            </a:ln>
            <a:effectLst/>
            <a:extLst/>
          </p:spPr>
          <p:txBody>
            <a:bodyPr rot="0" spcFirstLastPara="0" vertOverflow="overflow" horzOverflow="overflow" vert="horz" wrap="square" lIns="89582" tIns="45690" rIns="0" bIns="45690" numCol="1" spcCol="0" rtlCol="0" fromWordArt="0" anchor="ctr" anchorCtr="0" forceAA="0" compatLnSpc="1">
              <a:prstTxWarp prst="textNoShape">
                <a:avLst/>
              </a:prstTxWarp>
              <a:noAutofit/>
            </a:bodyPr>
            <a:lstStyle/>
            <a:p>
              <a:pPr marL="0" marR="0" lvl="0" indent="0" defTabSz="931926" eaLnBrk="1" fontAlgn="auto" latinLnBrk="0" hangingPunct="1">
                <a:lnSpc>
                  <a:spcPct val="90000"/>
                </a:lnSpc>
                <a:spcBef>
                  <a:spcPts val="0"/>
                </a:spcBef>
                <a:spcAft>
                  <a:spcPts val="600"/>
                </a:spcAft>
                <a:buClrTx/>
                <a:buSzTx/>
                <a:buFontTx/>
                <a:buNone/>
                <a:tabLst/>
                <a:defRPr/>
              </a:pPr>
              <a:endParaRPr kumimoji="0" lang="en-US" sz="1397" b="1" i="0" u="none" strike="noStrike" kern="0" cap="none" spc="0" normalizeH="0" baseline="0" noProof="0" dirty="0" smtClean="0">
                <a:ln>
                  <a:noFill/>
                </a:ln>
                <a:gradFill>
                  <a:gsLst>
                    <a:gs pos="50427">
                      <a:srgbClr val="FFFFFF"/>
                    </a:gs>
                    <a:gs pos="30000">
                      <a:srgbClr val="FFFFFF"/>
                    </a:gs>
                  </a:gsLst>
                  <a:lin ang="5400000" scaled="0"/>
                </a:gradFill>
                <a:effectLst/>
                <a:uLnTx/>
                <a:uFillTx/>
                <a:latin typeface="Segoe UI"/>
                <a:ea typeface="+mn-ea"/>
                <a:cs typeface="+mn-cs"/>
              </a:endParaRPr>
            </a:p>
          </p:txBody>
        </p:sp>
        <p:sp>
          <p:nvSpPr>
            <p:cNvPr id="38" name="TextBox 18"/>
            <p:cNvSpPr txBox="1"/>
            <p:nvPr/>
          </p:nvSpPr>
          <p:spPr>
            <a:xfrm>
              <a:off x="3955491" y="6077501"/>
              <a:ext cx="1398698" cy="312394"/>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199" b="0" i="0" u="none" strike="noStrike" kern="0" cap="none" spc="-30" normalizeH="0" baseline="0" noProof="0" dirty="0" smtClean="0">
                  <a:ln>
                    <a:noFill/>
                  </a:ln>
                  <a:gradFill>
                    <a:gsLst>
                      <a:gs pos="2917">
                        <a:srgbClr val="FFFFFF"/>
                      </a:gs>
                      <a:gs pos="30000">
                        <a:srgbClr val="FFFFFF"/>
                      </a:gs>
                    </a:gsLst>
                    <a:lin ang="5400000" scaled="0"/>
                  </a:gradFill>
                  <a:effectLst/>
                  <a:uLnTx/>
                  <a:uFillTx/>
                  <a:latin typeface="Segoe UI"/>
                </a:rPr>
                <a:t>Mail</a:t>
              </a:r>
            </a:p>
          </p:txBody>
        </p:sp>
      </p:grpSp>
      <p:grpSp>
        <p:nvGrpSpPr>
          <p:cNvPr id="39" name="Group 108"/>
          <p:cNvGrpSpPr/>
          <p:nvPr/>
        </p:nvGrpSpPr>
        <p:grpSpPr>
          <a:xfrm>
            <a:off x="9863574" y="5713253"/>
            <a:ext cx="1031343" cy="754233"/>
            <a:chOff x="8592125" y="5644170"/>
            <a:chExt cx="1031343" cy="754233"/>
          </a:xfrm>
        </p:grpSpPr>
        <p:grpSp>
          <p:nvGrpSpPr>
            <p:cNvPr id="40" name="Group 87"/>
            <p:cNvGrpSpPr/>
            <p:nvPr/>
          </p:nvGrpSpPr>
          <p:grpSpPr>
            <a:xfrm>
              <a:off x="8909933" y="5644170"/>
              <a:ext cx="341987" cy="365258"/>
              <a:chOff x="4357416" y="4928259"/>
              <a:chExt cx="341987" cy="365258"/>
            </a:xfrm>
          </p:grpSpPr>
          <p:sp>
            <p:nvSpPr>
              <p:cNvPr id="42" name="Freeform 141"/>
              <p:cNvSpPr>
                <a:spLocks/>
              </p:cNvSpPr>
              <p:nvPr/>
            </p:nvSpPr>
            <p:spPr bwMode="auto">
              <a:xfrm>
                <a:off x="4590293" y="5015671"/>
                <a:ext cx="109110" cy="187312"/>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latin typeface="Segoe UI"/>
                </a:endParaRPr>
              </a:p>
            </p:txBody>
          </p:sp>
          <p:sp>
            <p:nvSpPr>
              <p:cNvPr id="43" name="Freeform 142"/>
              <p:cNvSpPr>
                <a:spLocks/>
              </p:cNvSpPr>
              <p:nvPr/>
            </p:nvSpPr>
            <p:spPr bwMode="auto">
              <a:xfrm>
                <a:off x="4590293" y="5156155"/>
                <a:ext cx="53741" cy="73364"/>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latin typeface="Segoe UI"/>
                </a:endParaRPr>
              </a:p>
            </p:txBody>
          </p:sp>
          <p:sp>
            <p:nvSpPr>
              <p:cNvPr id="44" name="Freeform 143"/>
              <p:cNvSpPr>
                <a:spLocks/>
              </p:cNvSpPr>
              <p:nvPr/>
            </p:nvSpPr>
            <p:spPr bwMode="auto">
              <a:xfrm>
                <a:off x="4590293" y="4989135"/>
                <a:ext cx="53741" cy="76486"/>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latin typeface="Segoe UI"/>
                </a:endParaRPr>
              </a:p>
            </p:txBody>
          </p:sp>
          <p:sp>
            <p:nvSpPr>
              <p:cNvPr id="45" name="Freeform 145"/>
              <p:cNvSpPr>
                <a:spLocks noEditPoints="1"/>
              </p:cNvSpPr>
              <p:nvPr/>
            </p:nvSpPr>
            <p:spPr bwMode="auto">
              <a:xfrm>
                <a:off x="4357416" y="4928259"/>
                <a:ext cx="216592" cy="365258"/>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latin typeface="Segoe UI"/>
                </a:endParaRPr>
              </a:p>
            </p:txBody>
          </p:sp>
        </p:grpSp>
        <p:sp>
          <p:nvSpPr>
            <p:cNvPr id="41" name="TextBox 18"/>
            <p:cNvSpPr txBox="1"/>
            <p:nvPr/>
          </p:nvSpPr>
          <p:spPr>
            <a:xfrm>
              <a:off x="8592125" y="6092698"/>
              <a:ext cx="1031343" cy="305705"/>
            </a:xfrm>
            <a:prstGeom prst="rect">
              <a:avLst/>
            </a:prstGeom>
            <a:noFill/>
          </p:spPr>
          <p:txBody>
            <a:bodyPr wrap="square" lIns="0" tIns="0" rIns="0" bIns="0" rtlCol="0">
              <a:noAutofit/>
            </a:bodyPr>
            <a:lstStyle/>
            <a:p>
              <a:pPr algn="ctr" defTabSz="932563">
                <a:lnSpc>
                  <a:spcPct val="90000"/>
                </a:lnSpc>
                <a:spcAft>
                  <a:spcPts val="600"/>
                </a:spcAft>
              </a:pPr>
              <a:r>
                <a:rPr lang="en-US" sz="1199" spc="-30" dirty="0" smtClean="0">
                  <a:gradFill>
                    <a:gsLst>
                      <a:gs pos="2917">
                        <a:srgbClr val="FFFFFF"/>
                      </a:gs>
                      <a:gs pos="30000">
                        <a:srgbClr val="FFFFFF"/>
                      </a:gs>
                    </a:gsLst>
                    <a:lin ang="5400000" scaled="0"/>
                  </a:gradFill>
                  <a:latin typeface="Segoe UI"/>
                </a:rPr>
                <a:t>SharePoint Content Management</a:t>
              </a:r>
              <a:endParaRPr lang="en-US" sz="1199" spc="-30" dirty="0">
                <a:gradFill>
                  <a:gsLst>
                    <a:gs pos="2917">
                      <a:srgbClr val="FFFFFF"/>
                    </a:gs>
                    <a:gs pos="30000">
                      <a:srgbClr val="FFFFFF"/>
                    </a:gs>
                  </a:gsLst>
                  <a:lin ang="5400000" scaled="0"/>
                </a:gradFill>
                <a:latin typeface="Segoe UI"/>
              </a:endParaRPr>
            </a:p>
          </p:txBody>
        </p:sp>
      </p:grpSp>
      <p:grpSp>
        <p:nvGrpSpPr>
          <p:cNvPr id="46" name="Group 107"/>
          <p:cNvGrpSpPr/>
          <p:nvPr/>
        </p:nvGrpSpPr>
        <p:grpSpPr>
          <a:xfrm>
            <a:off x="1656289" y="5659336"/>
            <a:ext cx="1031343" cy="875674"/>
            <a:chOff x="7312872" y="5514673"/>
            <a:chExt cx="1031343" cy="875674"/>
          </a:xfrm>
        </p:grpSpPr>
        <p:sp>
          <p:nvSpPr>
            <p:cNvPr id="47" name="TextBox 18"/>
            <p:cNvSpPr txBox="1"/>
            <p:nvPr/>
          </p:nvSpPr>
          <p:spPr>
            <a:xfrm>
              <a:off x="7312872" y="6084642"/>
              <a:ext cx="1031343" cy="305705"/>
            </a:xfrm>
            <a:prstGeom prst="rect">
              <a:avLst/>
            </a:prstGeom>
            <a:noFill/>
          </p:spPr>
          <p:txBody>
            <a:bodyPr wrap="square" lIns="0" tIns="0" rIns="0" bIns="0" rtlCol="0">
              <a:noAutofit/>
            </a:bodyPr>
            <a:lstStyle/>
            <a:p>
              <a:pPr algn="ctr" defTabSz="932563">
                <a:lnSpc>
                  <a:spcPct val="90000"/>
                </a:lnSpc>
                <a:spcAft>
                  <a:spcPts val="600"/>
                </a:spcAft>
              </a:pPr>
              <a:r>
                <a:rPr lang="en-US" sz="1199" spc="-30" dirty="0" smtClean="0">
                  <a:gradFill>
                    <a:gsLst>
                      <a:gs pos="2917">
                        <a:srgbClr val="FFFFFF"/>
                      </a:gs>
                      <a:gs pos="30000">
                        <a:srgbClr val="FFFFFF"/>
                      </a:gs>
                    </a:gsLst>
                    <a:lin ang="5400000" scaled="0"/>
                  </a:gradFill>
                  <a:latin typeface="Segoe UI"/>
                </a:rPr>
                <a:t>Office </a:t>
              </a:r>
              <a:r>
                <a:rPr lang="en-US" sz="1199" spc="-30" dirty="0">
                  <a:gradFill>
                    <a:gsLst>
                      <a:gs pos="2917">
                        <a:srgbClr val="FFFFFF"/>
                      </a:gs>
                      <a:gs pos="30000">
                        <a:srgbClr val="FFFFFF"/>
                      </a:gs>
                    </a:gsLst>
                    <a:lin ang="5400000" scaled="0"/>
                  </a:gradFill>
                  <a:latin typeface="Segoe UI"/>
                </a:rPr>
                <a:t> </a:t>
              </a:r>
              <a:r>
                <a:rPr lang="en-US" sz="1199" spc="-30" dirty="0" smtClean="0">
                  <a:gradFill>
                    <a:gsLst>
                      <a:gs pos="2917">
                        <a:srgbClr val="FFFFFF"/>
                      </a:gs>
                      <a:gs pos="30000">
                        <a:srgbClr val="FFFFFF"/>
                      </a:gs>
                    </a:gsLst>
                    <a:lin ang="5400000" scaled="0"/>
                  </a:gradFill>
                  <a:latin typeface="Segoe UI"/>
                </a:rPr>
                <a:t>Add-Ins</a:t>
              </a:r>
              <a:endParaRPr lang="en-US" sz="1199" spc="-30" dirty="0">
                <a:gradFill>
                  <a:gsLst>
                    <a:gs pos="2917">
                      <a:srgbClr val="FFFFFF"/>
                    </a:gs>
                    <a:gs pos="30000">
                      <a:srgbClr val="FFFFFF"/>
                    </a:gs>
                  </a:gsLst>
                  <a:lin ang="5400000" scaled="0"/>
                </a:gradFill>
                <a:latin typeface="Segoe UI"/>
              </a:endParaRPr>
            </a:p>
          </p:txBody>
        </p:sp>
        <p:grpSp>
          <p:nvGrpSpPr>
            <p:cNvPr id="48" name="Group 94"/>
            <p:cNvGrpSpPr/>
            <p:nvPr/>
          </p:nvGrpSpPr>
          <p:grpSpPr bwMode="black">
            <a:xfrm>
              <a:off x="7534358" y="5514673"/>
              <a:ext cx="648037" cy="494755"/>
              <a:chOff x="5184775" y="225425"/>
              <a:chExt cx="1500188" cy="1220788"/>
            </a:xfrm>
            <a:solidFill>
              <a:srgbClr val="FFFFFF"/>
            </a:solidFill>
          </p:grpSpPr>
          <p:sp>
            <p:nvSpPr>
              <p:cNvPr id="4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600">
                  <a:solidFill>
                    <a:srgbClr val="FFFFFF"/>
                  </a:solidFill>
                  <a:latin typeface="Segoe UI"/>
                </a:endParaRPr>
              </a:p>
            </p:txBody>
          </p:sp>
          <p:sp>
            <p:nvSpPr>
              <p:cNvPr id="5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600">
                  <a:solidFill>
                    <a:srgbClr val="FFFFFF"/>
                  </a:solidFill>
                  <a:latin typeface="Segoe UI"/>
                </a:endParaRPr>
              </a:p>
            </p:txBody>
          </p:sp>
          <p:sp>
            <p:nvSpPr>
              <p:cNvPr id="5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600">
                  <a:solidFill>
                    <a:srgbClr val="FFFFFF"/>
                  </a:solidFill>
                  <a:latin typeface="Segoe UI"/>
                </a:endParaRPr>
              </a:p>
            </p:txBody>
          </p:sp>
        </p:grpSp>
      </p:grpSp>
      <p:grpSp>
        <p:nvGrpSpPr>
          <p:cNvPr id="52" name="Group 109"/>
          <p:cNvGrpSpPr/>
          <p:nvPr/>
        </p:nvGrpSpPr>
        <p:grpSpPr>
          <a:xfrm>
            <a:off x="10885636" y="5713253"/>
            <a:ext cx="1141542" cy="771135"/>
            <a:chOff x="9673289" y="5682724"/>
            <a:chExt cx="1141542" cy="771135"/>
          </a:xfrm>
        </p:grpSpPr>
        <p:sp>
          <p:nvSpPr>
            <p:cNvPr id="53" name="Freeform 99"/>
            <p:cNvSpPr>
              <a:spLocks noChangeAspect="1" noEditPoints="1"/>
            </p:cNvSpPr>
            <p:nvPr/>
          </p:nvSpPr>
          <p:spPr bwMode="black">
            <a:xfrm>
              <a:off x="10129649" y="5682724"/>
              <a:ext cx="373215" cy="371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Segoe UI"/>
              </a:endParaRPr>
            </a:p>
          </p:txBody>
        </p:sp>
        <p:sp>
          <p:nvSpPr>
            <p:cNvPr id="54" name="TextBox 18"/>
            <p:cNvSpPr txBox="1"/>
            <p:nvPr/>
          </p:nvSpPr>
          <p:spPr>
            <a:xfrm>
              <a:off x="9673289" y="6141465"/>
              <a:ext cx="1141542" cy="312394"/>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199" b="0" i="0" u="none" strike="noStrike" kern="0" cap="none" spc="-30" normalizeH="0" baseline="0" noProof="0" dirty="0" smtClean="0">
                  <a:ln>
                    <a:noFill/>
                  </a:ln>
                  <a:gradFill>
                    <a:gsLst>
                      <a:gs pos="2917">
                        <a:srgbClr val="FFFFFF"/>
                      </a:gs>
                      <a:gs pos="30000">
                        <a:srgbClr val="FFFFFF"/>
                      </a:gs>
                    </a:gsLst>
                    <a:lin ang="5400000" scaled="0"/>
                  </a:gradFill>
                  <a:effectLst/>
                  <a:uLnTx/>
                  <a:uFillTx/>
                  <a:latin typeface="Segoe UI"/>
                </a:rPr>
                <a:t>Azure Media &amp; other Azure </a:t>
              </a:r>
              <a:r>
                <a:rPr kumimoji="0" lang="en-US" sz="1199" b="0" i="0" u="none" strike="noStrike" kern="0" cap="none" spc="-30" normalizeH="0" baseline="0" noProof="0" dirty="0" err="1" smtClean="0">
                  <a:ln>
                    <a:noFill/>
                  </a:ln>
                  <a:gradFill>
                    <a:gsLst>
                      <a:gs pos="2917">
                        <a:srgbClr val="FFFFFF"/>
                      </a:gs>
                      <a:gs pos="30000">
                        <a:srgbClr val="FFFFFF"/>
                      </a:gs>
                    </a:gsLst>
                    <a:lin ang="5400000" scaled="0"/>
                  </a:gradFill>
                  <a:effectLst/>
                  <a:uLnTx/>
                  <a:uFillTx/>
                  <a:latin typeface="Segoe UI"/>
                </a:rPr>
                <a:t>PaaS</a:t>
              </a:r>
              <a:r>
                <a:rPr kumimoji="0" lang="en-US" sz="1199" b="0" i="0" u="none" strike="noStrike" kern="0" cap="none" spc="-30" normalizeH="0" baseline="0" noProof="0" dirty="0" smtClean="0">
                  <a:ln>
                    <a:noFill/>
                  </a:ln>
                  <a:gradFill>
                    <a:gsLst>
                      <a:gs pos="2917">
                        <a:srgbClr val="FFFFFF"/>
                      </a:gs>
                      <a:gs pos="30000">
                        <a:srgbClr val="FFFFFF"/>
                      </a:gs>
                    </a:gsLst>
                    <a:lin ang="5400000" scaled="0"/>
                  </a:gradFill>
                  <a:effectLst/>
                  <a:uLnTx/>
                  <a:uFillTx/>
                  <a:latin typeface="Segoe UI"/>
                </a:rPr>
                <a:t> Services</a:t>
              </a:r>
            </a:p>
          </p:txBody>
        </p:sp>
      </p:grpSp>
      <p:grpSp>
        <p:nvGrpSpPr>
          <p:cNvPr id="55" name="Group 11"/>
          <p:cNvGrpSpPr/>
          <p:nvPr/>
        </p:nvGrpSpPr>
        <p:grpSpPr>
          <a:xfrm>
            <a:off x="9854172" y="1776903"/>
            <a:ext cx="1471524" cy="1481741"/>
            <a:chOff x="10443433" y="1149259"/>
            <a:chExt cx="1471524" cy="1481741"/>
          </a:xfrm>
        </p:grpSpPr>
        <p:sp>
          <p:nvSpPr>
            <p:cNvPr id="56" name="Rectangle 19"/>
            <p:cNvSpPr/>
            <p:nvPr/>
          </p:nvSpPr>
          <p:spPr bwMode="auto">
            <a:xfrm>
              <a:off x="10537683" y="1149259"/>
              <a:ext cx="1377274" cy="1373089"/>
            </a:xfrm>
            <a:prstGeom prst="rect">
              <a:avLst/>
            </a:prstGeom>
            <a:solidFill>
              <a:srgbClr val="FF8C00"/>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57" name="TextBox 20"/>
            <p:cNvSpPr txBox="1"/>
            <p:nvPr/>
          </p:nvSpPr>
          <p:spPr>
            <a:xfrm>
              <a:off x="10443433" y="2141635"/>
              <a:ext cx="1471523" cy="489365"/>
            </a:xfrm>
            <a:prstGeom prst="rect">
              <a:avLst/>
            </a:prstGeom>
            <a:noFill/>
          </p:spPr>
          <p:txBody>
            <a:bodyPr wrap="square" lIns="182880" tIns="146304" rIns="182880" bIns="146304" rtlCol="0">
              <a:spAutoFit/>
            </a:bodyPr>
            <a:lstStyle/>
            <a:p>
              <a:pPr marL="0" marR="0" lvl="0" indent="0" defTabSz="932742"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smtClean="0">
                  <a:ln>
                    <a:noFill/>
                  </a:ln>
                  <a:gradFill>
                    <a:gsLst>
                      <a:gs pos="2917">
                        <a:srgbClr val="FFFFFF"/>
                      </a:gs>
                      <a:gs pos="30000">
                        <a:srgbClr val="FFFFFF"/>
                      </a:gs>
                    </a:gsLst>
                    <a:lin ang="5400000" scaled="0"/>
                  </a:gradFill>
                  <a:effectLst/>
                  <a:uLnTx/>
                  <a:uFillTx/>
                  <a:latin typeface="Segoe UI"/>
                </a:rPr>
                <a:t>Your Portal</a:t>
              </a:r>
            </a:p>
          </p:txBody>
        </p:sp>
        <p:grpSp>
          <p:nvGrpSpPr>
            <p:cNvPr id="58" name="Group 21"/>
            <p:cNvGrpSpPr/>
            <p:nvPr/>
          </p:nvGrpSpPr>
          <p:grpSpPr>
            <a:xfrm>
              <a:off x="10730217" y="1352478"/>
              <a:ext cx="395310" cy="422210"/>
              <a:chOff x="4357415" y="4928258"/>
              <a:chExt cx="341987" cy="365258"/>
            </a:xfrm>
          </p:grpSpPr>
          <p:sp>
            <p:nvSpPr>
              <p:cNvPr id="60" name="Freeform 141"/>
              <p:cNvSpPr>
                <a:spLocks/>
              </p:cNvSpPr>
              <p:nvPr/>
            </p:nvSpPr>
            <p:spPr bwMode="auto">
              <a:xfrm>
                <a:off x="4590292" y="5015671"/>
                <a:ext cx="109110" cy="187312"/>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Segoe UI"/>
                </a:endParaRPr>
              </a:p>
            </p:txBody>
          </p:sp>
          <p:sp>
            <p:nvSpPr>
              <p:cNvPr id="61" name="Freeform 142"/>
              <p:cNvSpPr>
                <a:spLocks/>
              </p:cNvSpPr>
              <p:nvPr/>
            </p:nvSpPr>
            <p:spPr bwMode="auto">
              <a:xfrm>
                <a:off x="4590293" y="5156155"/>
                <a:ext cx="53741" cy="73364"/>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Segoe UI"/>
                </a:endParaRPr>
              </a:p>
            </p:txBody>
          </p:sp>
          <p:sp>
            <p:nvSpPr>
              <p:cNvPr id="62" name="Freeform 143"/>
              <p:cNvSpPr>
                <a:spLocks/>
              </p:cNvSpPr>
              <p:nvPr/>
            </p:nvSpPr>
            <p:spPr bwMode="auto">
              <a:xfrm>
                <a:off x="4590293" y="4989135"/>
                <a:ext cx="53741" cy="76486"/>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Segoe UI"/>
                </a:endParaRPr>
              </a:p>
            </p:txBody>
          </p:sp>
          <p:sp>
            <p:nvSpPr>
              <p:cNvPr id="63" name="Freeform 145"/>
              <p:cNvSpPr>
                <a:spLocks noEditPoints="1"/>
              </p:cNvSpPr>
              <p:nvPr/>
            </p:nvSpPr>
            <p:spPr bwMode="auto">
              <a:xfrm>
                <a:off x="4357415" y="4928258"/>
                <a:ext cx="216592" cy="365258"/>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Segoe UI"/>
                </a:endParaRPr>
              </a:p>
            </p:txBody>
          </p:sp>
        </p:grpSp>
        <p:pic>
          <p:nvPicPr>
            <p:cNvPr id="59" name="Picture 38"/>
            <p:cNvPicPr>
              <a:picLocks noChangeAspect="1"/>
            </p:cNvPicPr>
            <p:nvPr/>
          </p:nvPicPr>
          <p:blipFill>
            <a:blip r:embed="rId4">
              <a:clrChange>
                <a:clrFrom>
                  <a:srgbClr val="00ABEC"/>
                </a:clrFrom>
                <a:clrTo>
                  <a:srgbClr val="00ABEC">
                    <a:alpha val="0"/>
                  </a:srgbClr>
                </a:clrTo>
              </a:clrChange>
            </a:blip>
            <a:stretch>
              <a:fillRect/>
            </a:stretch>
          </p:blipFill>
          <p:spPr>
            <a:xfrm>
              <a:off x="11144351" y="1623737"/>
              <a:ext cx="543797" cy="502233"/>
            </a:xfrm>
            <a:prstGeom prst="rect">
              <a:avLst/>
            </a:prstGeom>
          </p:spPr>
        </p:pic>
      </p:grpSp>
      <p:grpSp>
        <p:nvGrpSpPr>
          <p:cNvPr id="64" name="Group 1"/>
          <p:cNvGrpSpPr/>
          <p:nvPr/>
        </p:nvGrpSpPr>
        <p:grpSpPr>
          <a:xfrm>
            <a:off x="7645533" y="5713758"/>
            <a:ext cx="1031343" cy="808211"/>
            <a:chOff x="7876890" y="5790877"/>
            <a:chExt cx="1031343" cy="808211"/>
          </a:xfrm>
        </p:grpSpPr>
        <p:sp>
          <p:nvSpPr>
            <p:cNvPr id="65" name="TextBox 18"/>
            <p:cNvSpPr txBox="1"/>
            <p:nvPr/>
          </p:nvSpPr>
          <p:spPr>
            <a:xfrm>
              <a:off x="7876890" y="6293383"/>
              <a:ext cx="1031343" cy="305705"/>
            </a:xfrm>
            <a:prstGeom prst="rect">
              <a:avLst/>
            </a:prstGeom>
            <a:noFill/>
          </p:spPr>
          <p:txBody>
            <a:bodyPr wrap="square" lIns="0" tIns="0" rIns="0" bIns="0" rtlCol="0">
              <a:noAutofit/>
            </a:bodyPr>
            <a:lstStyle/>
            <a:p>
              <a:pPr algn="ctr" defTabSz="932563">
                <a:lnSpc>
                  <a:spcPct val="90000"/>
                </a:lnSpc>
                <a:spcAft>
                  <a:spcPts val="600"/>
                </a:spcAft>
              </a:pPr>
              <a:r>
                <a:rPr lang="en-US" sz="1199" spc="-30" dirty="0" smtClean="0">
                  <a:gradFill>
                    <a:gsLst>
                      <a:gs pos="2917">
                        <a:srgbClr val="FFFFFF"/>
                      </a:gs>
                      <a:gs pos="30000">
                        <a:srgbClr val="FFFFFF"/>
                      </a:gs>
                    </a:gsLst>
                    <a:lin ang="5400000" scaled="0"/>
                  </a:gradFill>
                  <a:latin typeface="Segoe UI"/>
                </a:rPr>
                <a:t>Compliance Center</a:t>
              </a:r>
              <a:endParaRPr lang="en-US" sz="1199" spc="-30" dirty="0">
                <a:gradFill>
                  <a:gsLst>
                    <a:gs pos="2917">
                      <a:srgbClr val="FFFFFF"/>
                    </a:gs>
                    <a:gs pos="30000">
                      <a:srgbClr val="FFFFFF"/>
                    </a:gs>
                  </a:gsLst>
                  <a:lin ang="5400000" scaled="0"/>
                </a:gradFill>
                <a:latin typeface="Segoe UI"/>
              </a:endParaRPr>
            </a:p>
          </p:txBody>
        </p:sp>
        <p:grpSp>
          <p:nvGrpSpPr>
            <p:cNvPr id="66" name="Group 65"/>
            <p:cNvGrpSpPr/>
            <p:nvPr/>
          </p:nvGrpSpPr>
          <p:grpSpPr bwMode="black">
            <a:xfrm>
              <a:off x="8132799" y="5790877"/>
              <a:ext cx="469369" cy="528146"/>
              <a:chOff x="1752600" y="4267200"/>
              <a:chExt cx="1157286" cy="1302545"/>
            </a:xfrm>
          </p:grpSpPr>
          <p:sp>
            <p:nvSpPr>
              <p:cNvPr id="67" name="Freeform 219"/>
              <p:cNvSpPr>
                <a:spLocks/>
              </p:cNvSpPr>
              <p:nvPr/>
            </p:nvSpPr>
            <p:spPr bwMode="black">
              <a:xfrm>
                <a:off x="2573475" y="4995891"/>
                <a:ext cx="330824" cy="573854"/>
              </a:xfrm>
              <a:custGeom>
                <a:avLst/>
                <a:gdLst>
                  <a:gd name="T0" fmla="*/ 157 w 351"/>
                  <a:gd name="T1" fmla="*/ 2 h 609"/>
                  <a:gd name="T2" fmla="*/ 155 w 351"/>
                  <a:gd name="T3" fmla="*/ 104 h 609"/>
                  <a:gd name="T4" fmla="*/ 180 w 351"/>
                  <a:gd name="T5" fmla="*/ 99 h 609"/>
                  <a:gd name="T6" fmla="*/ 231 w 351"/>
                  <a:gd name="T7" fmla="*/ 121 h 609"/>
                  <a:gd name="T8" fmla="*/ 252 w 351"/>
                  <a:gd name="T9" fmla="*/ 174 h 609"/>
                  <a:gd name="T10" fmla="*/ 251 w 351"/>
                  <a:gd name="T11" fmla="*/ 212 h 609"/>
                  <a:gd name="T12" fmla="*/ 251 w 351"/>
                  <a:gd name="T13" fmla="*/ 212 h 609"/>
                  <a:gd name="T14" fmla="*/ 247 w 351"/>
                  <a:gd name="T15" fmla="*/ 387 h 609"/>
                  <a:gd name="T16" fmla="*/ 247 w 351"/>
                  <a:gd name="T17" fmla="*/ 387 h 609"/>
                  <a:gd name="T18" fmla="*/ 246 w 351"/>
                  <a:gd name="T19" fmla="*/ 438 h 609"/>
                  <a:gd name="T20" fmla="*/ 223 w 351"/>
                  <a:gd name="T21" fmla="*/ 489 h 609"/>
                  <a:gd name="T22" fmla="*/ 171 w 351"/>
                  <a:gd name="T23" fmla="*/ 510 h 609"/>
                  <a:gd name="T24" fmla="*/ 120 w 351"/>
                  <a:gd name="T25" fmla="*/ 487 h 609"/>
                  <a:gd name="T26" fmla="*/ 100 w 351"/>
                  <a:gd name="T27" fmla="*/ 435 h 609"/>
                  <a:gd name="T28" fmla="*/ 101 w 351"/>
                  <a:gd name="T29" fmla="*/ 395 h 609"/>
                  <a:gd name="T30" fmla="*/ 4 w 351"/>
                  <a:gd name="T31" fmla="*/ 311 h 609"/>
                  <a:gd name="T32" fmla="*/ 1 w 351"/>
                  <a:gd name="T33" fmla="*/ 433 h 609"/>
                  <a:gd name="T34" fmla="*/ 49 w 351"/>
                  <a:gd name="T35" fmla="*/ 555 h 609"/>
                  <a:gd name="T36" fmla="*/ 169 w 351"/>
                  <a:gd name="T37" fmla="*/ 608 h 609"/>
                  <a:gd name="T38" fmla="*/ 292 w 351"/>
                  <a:gd name="T39" fmla="*/ 561 h 609"/>
                  <a:gd name="T40" fmla="*/ 292 w 351"/>
                  <a:gd name="T41" fmla="*/ 561 h 609"/>
                  <a:gd name="T42" fmla="*/ 345 w 351"/>
                  <a:gd name="T43" fmla="*/ 441 h 609"/>
                  <a:gd name="T44" fmla="*/ 350 w 351"/>
                  <a:gd name="T45" fmla="*/ 176 h 609"/>
                  <a:gd name="T46" fmla="*/ 303 w 351"/>
                  <a:gd name="T47" fmla="*/ 53 h 609"/>
                  <a:gd name="T48" fmla="*/ 183 w 351"/>
                  <a:gd name="T49" fmla="*/ 0 h 609"/>
                  <a:gd name="T50" fmla="*/ 157 w 351"/>
                  <a:gd name="T51" fmla="*/ 2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1" h="609">
                    <a:moveTo>
                      <a:pt x="157" y="2"/>
                    </a:moveTo>
                    <a:cubicBezTo>
                      <a:pt x="155" y="104"/>
                      <a:pt x="155" y="104"/>
                      <a:pt x="155" y="104"/>
                    </a:cubicBezTo>
                    <a:cubicBezTo>
                      <a:pt x="163" y="101"/>
                      <a:pt x="171" y="99"/>
                      <a:pt x="180" y="99"/>
                    </a:cubicBezTo>
                    <a:cubicBezTo>
                      <a:pt x="201" y="99"/>
                      <a:pt x="218" y="108"/>
                      <a:pt x="231" y="121"/>
                    </a:cubicBezTo>
                    <a:cubicBezTo>
                      <a:pt x="244" y="135"/>
                      <a:pt x="252" y="153"/>
                      <a:pt x="252" y="174"/>
                    </a:cubicBezTo>
                    <a:cubicBezTo>
                      <a:pt x="251" y="212"/>
                      <a:pt x="251" y="212"/>
                      <a:pt x="251" y="212"/>
                    </a:cubicBezTo>
                    <a:cubicBezTo>
                      <a:pt x="251" y="212"/>
                      <a:pt x="251" y="212"/>
                      <a:pt x="251" y="212"/>
                    </a:cubicBezTo>
                    <a:cubicBezTo>
                      <a:pt x="247" y="387"/>
                      <a:pt x="247" y="387"/>
                      <a:pt x="247" y="387"/>
                    </a:cubicBezTo>
                    <a:cubicBezTo>
                      <a:pt x="247" y="387"/>
                      <a:pt x="247" y="387"/>
                      <a:pt x="247" y="387"/>
                    </a:cubicBezTo>
                    <a:cubicBezTo>
                      <a:pt x="246" y="438"/>
                      <a:pt x="246" y="438"/>
                      <a:pt x="246" y="438"/>
                    </a:cubicBezTo>
                    <a:cubicBezTo>
                      <a:pt x="245" y="459"/>
                      <a:pt x="237" y="476"/>
                      <a:pt x="223" y="489"/>
                    </a:cubicBezTo>
                    <a:cubicBezTo>
                      <a:pt x="210" y="502"/>
                      <a:pt x="191" y="510"/>
                      <a:pt x="171" y="510"/>
                    </a:cubicBezTo>
                    <a:cubicBezTo>
                      <a:pt x="151" y="509"/>
                      <a:pt x="133" y="501"/>
                      <a:pt x="120" y="487"/>
                    </a:cubicBezTo>
                    <a:cubicBezTo>
                      <a:pt x="107" y="474"/>
                      <a:pt x="99" y="455"/>
                      <a:pt x="100" y="435"/>
                    </a:cubicBezTo>
                    <a:cubicBezTo>
                      <a:pt x="101" y="395"/>
                      <a:pt x="101" y="395"/>
                      <a:pt x="101" y="395"/>
                    </a:cubicBezTo>
                    <a:cubicBezTo>
                      <a:pt x="42" y="375"/>
                      <a:pt x="16" y="338"/>
                      <a:pt x="4" y="311"/>
                    </a:cubicBezTo>
                    <a:cubicBezTo>
                      <a:pt x="1" y="433"/>
                      <a:pt x="1" y="433"/>
                      <a:pt x="1" y="433"/>
                    </a:cubicBezTo>
                    <a:cubicBezTo>
                      <a:pt x="0" y="480"/>
                      <a:pt x="18" y="524"/>
                      <a:pt x="49" y="555"/>
                    </a:cubicBezTo>
                    <a:cubicBezTo>
                      <a:pt x="79" y="587"/>
                      <a:pt x="122" y="607"/>
                      <a:pt x="169" y="608"/>
                    </a:cubicBezTo>
                    <a:cubicBezTo>
                      <a:pt x="216" y="609"/>
                      <a:pt x="260" y="591"/>
                      <a:pt x="292" y="561"/>
                    </a:cubicBezTo>
                    <a:cubicBezTo>
                      <a:pt x="292" y="561"/>
                      <a:pt x="292" y="561"/>
                      <a:pt x="292" y="561"/>
                    </a:cubicBezTo>
                    <a:cubicBezTo>
                      <a:pt x="323" y="530"/>
                      <a:pt x="343" y="488"/>
                      <a:pt x="345" y="441"/>
                    </a:cubicBezTo>
                    <a:cubicBezTo>
                      <a:pt x="350" y="176"/>
                      <a:pt x="350" y="176"/>
                      <a:pt x="350" y="176"/>
                    </a:cubicBezTo>
                    <a:cubicBezTo>
                      <a:pt x="351" y="128"/>
                      <a:pt x="333" y="85"/>
                      <a:pt x="303" y="53"/>
                    </a:cubicBezTo>
                    <a:cubicBezTo>
                      <a:pt x="273" y="22"/>
                      <a:pt x="230" y="1"/>
                      <a:pt x="183" y="0"/>
                    </a:cubicBezTo>
                    <a:cubicBezTo>
                      <a:pt x="174" y="0"/>
                      <a:pt x="165" y="1"/>
                      <a:pt x="157"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600">
                  <a:solidFill>
                    <a:srgbClr val="FFFFFF"/>
                  </a:solidFill>
                  <a:latin typeface="Segoe UI"/>
                </a:endParaRPr>
              </a:p>
            </p:txBody>
          </p:sp>
          <p:sp>
            <p:nvSpPr>
              <p:cNvPr id="68" name="Freeform 220"/>
              <p:cNvSpPr>
                <a:spLocks/>
              </p:cNvSpPr>
              <p:nvPr/>
            </p:nvSpPr>
            <p:spPr bwMode="black">
              <a:xfrm>
                <a:off x="2579062" y="4756453"/>
                <a:ext cx="330824" cy="573854"/>
              </a:xfrm>
              <a:custGeom>
                <a:avLst/>
                <a:gdLst>
                  <a:gd name="T0" fmla="*/ 182 w 351"/>
                  <a:gd name="T1" fmla="*/ 1 h 609"/>
                  <a:gd name="T2" fmla="*/ 60 w 351"/>
                  <a:gd name="T3" fmla="*/ 48 h 609"/>
                  <a:gd name="T4" fmla="*/ 60 w 351"/>
                  <a:gd name="T5" fmla="*/ 49 h 609"/>
                  <a:gd name="T6" fmla="*/ 7 w 351"/>
                  <a:gd name="T7" fmla="*/ 169 h 609"/>
                  <a:gd name="T8" fmla="*/ 1 w 351"/>
                  <a:gd name="T9" fmla="*/ 433 h 609"/>
                  <a:gd name="T10" fmla="*/ 48 w 351"/>
                  <a:gd name="T11" fmla="*/ 556 h 609"/>
                  <a:gd name="T12" fmla="*/ 169 w 351"/>
                  <a:gd name="T13" fmla="*/ 609 h 609"/>
                  <a:gd name="T14" fmla="*/ 194 w 351"/>
                  <a:gd name="T15" fmla="*/ 607 h 609"/>
                  <a:gd name="T16" fmla="*/ 197 w 351"/>
                  <a:gd name="T17" fmla="*/ 505 h 609"/>
                  <a:gd name="T18" fmla="*/ 171 w 351"/>
                  <a:gd name="T19" fmla="*/ 510 h 609"/>
                  <a:gd name="T20" fmla="*/ 120 w 351"/>
                  <a:gd name="T21" fmla="*/ 488 h 609"/>
                  <a:gd name="T22" fmla="*/ 99 w 351"/>
                  <a:gd name="T23" fmla="*/ 436 h 609"/>
                  <a:gd name="T24" fmla="*/ 104 w 351"/>
                  <a:gd name="T25" fmla="*/ 227 h 609"/>
                  <a:gd name="T26" fmla="*/ 104 w 351"/>
                  <a:gd name="T27" fmla="*/ 220 h 609"/>
                  <a:gd name="T28" fmla="*/ 105 w 351"/>
                  <a:gd name="T29" fmla="*/ 171 h 609"/>
                  <a:gd name="T30" fmla="*/ 128 w 351"/>
                  <a:gd name="T31" fmla="*/ 120 h 609"/>
                  <a:gd name="T32" fmla="*/ 180 w 351"/>
                  <a:gd name="T33" fmla="*/ 99 h 609"/>
                  <a:gd name="T34" fmla="*/ 231 w 351"/>
                  <a:gd name="T35" fmla="*/ 122 h 609"/>
                  <a:gd name="T36" fmla="*/ 251 w 351"/>
                  <a:gd name="T37" fmla="*/ 174 h 609"/>
                  <a:gd name="T38" fmla="*/ 250 w 351"/>
                  <a:gd name="T39" fmla="*/ 214 h 609"/>
                  <a:gd name="T40" fmla="*/ 347 w 351"/>
                  <a:gd name="T41" fmla="*/ 299 h 609"/>
                  <a:gd name="T42" fmla="*/ 350 w 351"/>
                  <a:gd name="T43" fmla="*/ 176 h 609"/>
                  <a:gd name="T44" fmla="*/ 302 w 351"/>
                  <a:gd name="T45" fmla="*/ 54 h 609"/>
                  <a:gd name="T46" fmla="*/ 182 w 351"/>
                  <a:gd name="T47" fmla="*/ 1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1" h="609">
                    <a:moveTo>
                      <a:pt x="182" y="1"/>
                    </a:moveTo>
                    <a:cubicBezTo>
                      <a:pt x="135" y="0"/>
                      <a:pt x="91" y="18"/>
                      <a:pt x="60" y="48"/>
                    </a:cubicBezTo>
                    <a:cubicBezTo>
                      <a:pt x="60" y="48"/>
                      <a:pt x="60" y="49"/>
                      <a:pt x="60" y="49"/>
                    </a:cubicBezTo>
                    <a:cubicBezTo>
                      <a:pt x="28" y="79"/>
                      <a:pt x="8" y="122"/>
                      <a:pt x="7" y="169"/>
                    </a:cubicBezTo>
                    <a:cubicBezTo>
                      <a:pt x="1" y="433"/>
                      <a:pt x="1" y="433"/>
                      <a:pt x="1" y="433"/>
                    </a:cubicBezTo>
                    <a:cubicBezTo>
                      <a:pt x="0" y="481"/>
                      <a:pt x="18" y="524"/>
                      <a:pt x="48" y="556"/>
                    </a:cubicBezTo>
                    <a:cubicBezTo>
                      <a:pt x="79" y="588"/>
                      <a:pt x="121" y="608"/>
                      <a:pt x="169" y="609"/>
                    </a:cubicBezTo>
                    <a:cubicBezTo>
                      <a:pt x="177" y="609"/>
                      <a:pt x="186" y="608"/>
                      <a:pt x="194" y="607"/>
                    </a:cubicBezTo>
                    <a:cubicBezTo>
                      <a:pt x="197" y="505"/>
                      <a:pt x="197" y="505"/>
                      <a:pt x="197" y="505"/>
                    </a:cubicBezTo>
                    <a:cubicBezTo>
                      <a:pt x="189" y="508"/>
                      <a:pt x="180" y="510"/>
                      <a:pt x="171" y="510"/>
                    </a:cubicBezTo>
                    <a:cubicBezTo>
                      <a:pt x="151" y="510"/>
                      <a:pt x="133" y="501"/>
                      <a:pt x="120" y="488"/>
                    </a:cubicBezTo>
                    <a:cubicBezTo>
                      <a:pt x="107" y="474"/>
                      <a:pt x="99" y="456"/>
                      <a:pt x="99" y="436"/>
                    </a:cubicBezTo>
                    <a:cubicBezTo>
                      <a:pt x="104" y="227"/>
                      <a:pt x="104" y="227"/>
                      <a:pt x="104" y="227"/>
                    </a:cubicBezTo>
                    <a:cubicBezTo>
                      <a:pt x="104" y="220"/>
                      <a:pt x="104" y="220"/>
                      <a:pt x="104" y="220"/>
                    </a:cubicBezTo>
                    <a:cubicBezTo>
                      <a:pt x="105" y="171"/>
                      <a:pt x="105" y="171"/>
                      <a:pt x="105" y="171"/>
                    </a:cubicBezTo>
                    <a:cubicBezTo>
                      <a:pt x="106" y="151"/>
                      <a:pt x="114" y="133"/>
                      <a:pt x="128" y="120"/>
                    </a:cubicBezTo>
                    <a:cubicBezTo>
                      <a:pt x="142" y="107"/>
                      <a:pt x="160" y="99"/>
                      <a:pt x="180" y="99"/>
                    </a:cubicBezTo>
                    <a:cubicBezTo>
                      <a:pt x="200" y="100"/>
                      <a:pt x="218" y="108"/>
                      <a:pt x="231" y="122"/>
                    </a:cubicBezTo>
                    <a:cubicBezTo>
                      <a:pt x="244" y="136"/>
                      <a:pt x="252" y="154"/>
                      <a:pt x="251" y="174"/>
                    </a:cubicBezTo>
                    <a:cubicBezTo>
                      <a:pt x="250" y="214"/>
                      <a:pt x="250" y="214"/>
                      <a:pt x="250" y="214"/>
                    </a:cubicBezTo>
                    <a:cubicBezTo>
                      <a:pt x="309" y="234"/>
                      <a:pt x="335" y="271"/>
                      <a:pt x="347" y="299"/>
                    </a:cubicBezTo>
                    <a:cubicBezTo>
                      <a:pt x="350" y="176"/>
                      <a:pt x="350" y="176"/>
                      <a:pt x="350" y="176"/>
                    </a:cubicBezTo>
                    <a:cubicBezTo>
                      <a:pt x="351" y="129"/>
                      <a:pt x="333" y="85"/>
                      <a:pt x="302" y="54"/>
                    </a:cubicBezTo>
                    <a:cubicBezTo>
                      <a:pt x="272" y="22"/>
                      <a:pt x="229" y="2"/>
                      <a:pt x="18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600">
                  <a:solidFill>
                    <a:srgbClr val="FFFFFF"/>
                  </a:solidFill>
                  <a:latin typeface="Segoe UI"/>
                </a:endParaRPr>
              </a:p>
            </p:txBody>
          </p:sp>
          <p:sp>
            <p:nvSpPr>
              <p:cNvPr id="69" name="Freeform 221"/>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600">
                  <a:solidFill>
                    <a:srgbClr val="FFFFFF"/>
                  </a:solidFill>
                  <a:latin typeface="Segoe UI"/>
                </a:endParaRPr>
              </a:p>
            </p:txBody>
          </p:sp>
          <p:sp>
            <p:nvSpPr>
              <p:cNvPr id="70" name="Freeform 222"/>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600">
                  <a:solidFill>
                    <a:srgbClr val="FFFFFF"/>
                  </a:solidFill>
                  <a:latin typeface="Segoe UI"/>
                </a:endParaRPr>
              </a:p>
            </p:txBody>
          </p:sp>
          <p:sp>
            <p:nvSpPr>
              <p:cNvPr id="71" name="Freeform 223"/>
              <p:cNvSpPr>
                <a:spLocks/>
              </p:cNvSpPr>
              <p:nvPr/>
            </p:nvSpPr>
            <p:spPr bwMode="black">
              <a:xfrm>
                <a:off x="1977672" y="4663072"/>
                <a:ext cx="606178" cy="195940"/>
              </a:xfrm>
              <a:custGeom>
                <a:avLst/>
                <a:gdLst>
                  <a:gd name="T0" fmla="*/ 643 w 643"/>
                  <a:gd name="T1" fmla="*/ 132 h 208"/>
                  <a:gd name="T2" fmla="*/ 438 w 643"/>
                  <a:gd name="T3" fmla="*/ 150 h 208"/>
                  <a:gd name="T4" fmla="*/ 0 w 643"/>
                  <a:gd name="T5" fmla="*/ 0 h 208"/>
                  <a:gd name="T6" fmla="*/ 0 w 643"/>
                  <a:gd name="T7" fmla="*/ 103 h 208"/>
                  <a:gd name="T8" fmla="*/ 39 w 643"/>
                  <a:gd name="T9" fmla="*/ 130 h 208"/>
                  <a:gd name="T10" fmla="*/ 438 w 643"/>
                  <a:gd name="T11" fmla="*/ 208 h 208"/>
                  <a:gd name="T12" fmla="*/ 606 w 643"/>
                  <a:gd name="T13" fmla="*/ 197 h 208"/>
                  <a:gd name="T14" fmla="*/ 643 w 643"/>
                  <a:gd name="T15" fmla="*/ 132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3" h="208">
                    <a:moveTo>
                      <a:pt x="643" y="132"/>
                    </a:moveTo>
                    <a:cubicBezTo>
                      <a:pt x="582" y="143"/>
                      <a:pt x="512" y="150"/>
                      <a:pt x="438" y="150"/>
                    </a:cubicBezTo>
                    <a:cubicBezTo>
                      <a:pt x="196" y="150"/>
                      <a:pt x="0" y="82"/>
                      <a:pt x="0" y="0"/>
                    </a:cubicBezTo>
                    <a:cubicBezTo>
                      <a:pt x="0" y="103"/>
                      <a:pt x="0" y="103"/>
                      <a:pt x="0" y="103"/>
                    </a:cubicBezTo>
                    <a:cubicBezTo>
                      <a:pt x="12" y="113"/>
                      <a:pt x="25" y="121"/>
                      <a:pt x="39" y="130"/>
                    </a:cubicBezTo>
                    <a:cubicBezTo>
                      <a:pt x="130" y="180"/>
                      <a:pt x="273" y="208"/>
                      <a:pt x="438" y="208"/>
                    </a:cubicBezTo>
                    <a:cubicBezTo>
                      <a:pt x="497" y="208"/>
                      <a:pt x="554" y="204"/>
                      <a:pt x="606" y="197"/>
                    </a:cubicBezTo>
                    <a:cubicBezTo>
                      <a:pt x="615" y="174"/>
                      <a:pt x="628" y="152"/>
                      <a:pt x="643" y="1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600">
                  <a:solidFill>
                    <a:srgbClr val="FFFFFF"/>
                  </a:solidFill>
                  <a:latin typeface="Segoe UI"/>
                </a:endParaRPr>
              </a:p>
            </p:txBody>
          </p:sp>
          <p:sp>
            <p:nvSpPr>
              <p:cNvPr id="72" name="Freeform 224"/>
              <p:cNvSpPr>
                <a:spLocks/>
              </p:cNvSpPr>
              <p:nvPr/>
            </p:nvSpPr>
            <p:spPr bwMode="black">
              <a:xfrm>
                <a:off x="1976076" y="4835467"/>
                <a:ext cx="555896" cy="196340"/>
              </a:xfrm>
              <a:custGeom>
                <a:avLst/>
                <a:gdLst>
                  <a:gd name="T0" fmla="*/ 590 w 590"/>
                  <a:gd name="T1" fmla="*/ 140 h 208"/>
                  <a:gd name="T2" fmla="*/ 438 w 590"/>
                  <a:gd name="T3" fmla="*/ 150 h 208"/>
                  <a:gd name="T4" fmla="*/ 0 w 590"/>
                  <a:gd name="T5" fmla="*/ 0 h 208"/>
                  <a:gd name="T6" fmla="*/ 0 w 590"/>
                  <a:gd name="T7" fmla="*/ 103 h 208"/>
                  <a:gd name="T8" fmla="*/ 39 w 590"/>
                  <a:gd name="T9" fmla="*/ 129 h 208"/>
                  <a:gd name="T10" fmla="*/ 438 w 590"/>
                  <a:gd name="T11" fmla="*/ 208 h 208"/>
                  <a:gd name="T12" fmla="*/ 589 w 590"/>
                  <a:gd name="T13" fmla="*/ 199 h 208"/>
                  <a:gd name="T14" fmla="*/ 590 w 590"/>
                  <a:gd name="T15" fmla="*/ 14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0" h="208">
                    <a:moveTo>
                      <a:pt x="590" y="140"/>
                    </a:moveTo>
                    <a:cubicBezTo>
                      <a:pt x="543" y="146"/>
                      <a:pt x="491" y="150"/>
                      <a:pt x="438" y="150"/>
                    </a:cubicBezTo>
                    <a:cubicBezTo>
                      <a:pt x="196" y="150"/>
                      <a:pt x="0" y="82"/>
                      <a:pt x="0" y="0"/>
                    </a:cubicBezTo>
                    <a:cubicBezTo>
                      <a:pt x="0" y="103"/>
                      <a:pt x="0" y="103"/>
                      <a:pt x="0" y="103"/>
                    </a:cubicBezTo>
                    <a:cubicBezTo>
                      <a:pt x="12" y="113"/>
                      <a:pt x="25" y="121"/>
                      <a:pt x="39" y="129"/>
                    </a:cubicBezTo>
                    <a:cubicBezTo>
                      <a:pt x="129" y="180"/>
                      <a:pt x="273" y="208"/>
                      <a:pt x="438" y="208"/>
                    </a:cubicBezTo>
                    <a:cubicBezTo>
                      <a:pt x="491" y="208"/>
                      <a:pt x="541" y="205"/>
                      <a:pt x="589" y="199"/>
                    </a:cubicBezTo>
                    <a:lnTo>
                      <a:pt x="59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600">
                  <a:solidFill>
                    <a:srgbClr val="FFFFFF"/>
                  </a:solidFill>
                  <a:latin typeface="Segoe UI"/>
                </a:endParaRPr>
              </a:p>
            </p:txBody>
          </p:sp>
          <p:sp>
            <p:nvSpPr>
              <p:cNvPr id="73" name="Freeform 225"/>
              <p:cNvSpPr>
                <a:spLocks noEditPoints="1"/>
              </p:cNvSpPr>
              <p:nvPr/>
            </p:nvSpPr>
            <p:spPr bwMode="black">
              <a:xfrm>
                <a:off x="1886286" y="4267200"/>
                <a:ext cx="1011628" cy="995266"/>
              </a:xfrm>
              <a:custGeom>
                <a:avLst/>
                <a:gdLst>
                  <a:gd name="T0" fmla="*/ 683 w 1073"/>
                  <a:gd name="T1" fmla="*/ 951 h 1056"/>
                  <a:gd name="T2" fmla="*/ 683 w 1073"/>
                  <a:gd name="T3" fmla="*/ 947 h 1056"/>
                  <a:gd name="T4" fmla="*/ 537 w 1073"/>
                  <a:gd name="T5" fmla="*/ 957 h 1056"/>
                  <a:gd name="T6" fmla="*/ 99 w 1073"/>
                  <a:gd name="T7" fmla="*/ 776 h 1056"/>
                  <a:gd name="T8" fmla="*/ 99 w 1073"/>
                  <a:gd name="T9" fmla="*/ 623 h 1056"/>
                  <a:gd name="T10" fmla="*/ 99 w 1073"/>
                  <a:gd name="T11" fmla="*/ 520 h 1056"/>
                  <a:gd name="T12" fmla="*/ 99 w 1073"/>
                  <a:gd name="T13" fmla="*/ 352 h 1056"/>
                  <a:gd name="T14" fmla="*/ 137 w 1073"/>
                  <a:gd name="T15" fmla="*/ 379 h 1056"/>
                  <a:gd name="T16" fmla="*/ 537 w 1073"/>
                  <a:gd name="T17" fmla="*/ 458 h 1056"/>
                  <a:gd name="T18" fmla="*/ 862 w 1073"/>
                  <a:gd name="T19" fmla="*/ 411 h 1056"/>
                  <a:gd name="T20" fmla="*/ 972 w 1073"/>
                  <a:gd name="T21" fmla="*/ 355 h 1056"/>
                  <a:gd name="T22" fmla="*/ 975 w 1073"/>
                  <a:gd name="T23" fmla="*/ 352 h 1056"/>
                  <a:gd name="T24" fmla="*/ 975 w 1073"/>
                  <a:gd name="T25" fmla="*/ 460 h 1056"/>
                  <a:gd name="T26" fmla="*/ 1067 w 1073"/>
                  <a:gd name="T27" fmla="*/ 493 h 1056"/>
                  <a:gd name="T28" fmla="*/ 1073 w 1073"/>
                  <a:gd name="T29" fmla="*/ 494 h 1056"/>
                  <a:gd name="T30" fmla="*/ 1073 w 1073"/>
                  <a:gd name="T31" fmla="*/ 249 h 1056"/>
                  <a:gd name="T32" fmla="*/ 1002 w 1073"/>
                  <a:gd name="T33" fmla="*/ 114 h 1056"/>
                  <a:gd name="T34" fmla="*/ 537 w 1073"/>
                  <a:gd name="T35" fmla="*/ 0 h 1056"/>
                  <a:gd name="T36" fmla="*/ 195 w 1073"/>
                  <a:gd name="T37" fmla="*/ 49 h 1056"/>
                  <a:gd name="T38" fmla="*/ 71 w 1073"/>
                  <a:gd name="T39" fmla="*/ 114 h 1056"/>
                  <a:gd name="T40" fmla="*/ 0 w 1073"/>
                  <a:gd name="T41" fmla="*/ 249 h 1056"/>
                  <a:gd name="T42" fmla="*/ 0 w 1073"/>
                  <a:gd name="T43" fmla="*/ 776 h 1056"/>
                  <a:gd name="T44" fmla="*/ 64 w 1073"/>
                  <a:gd name="T45" fmla="*/ 917 h 1056"/>
                  <a:gd name="T46" fmla="*/ 537 w 1073"/>
                  <a:gd name="T47" fmla="*/ 1056 h 1056"/>
                  <a:gd name="T48" fmla="*/ 681 w 1073"/>
                  <a:gd name="T49" fmla="*/ 1047 h 1056"/>
                  <a:gd name="T50" fmla="*/ 683 w 1073"/>
                  <a:gd name="T51" fmla="*/ 951 h 1056"/>
                  <a:gd name="T52" fmla="*/ 537 w 1073"/>
                  <a:gd name="T53" fmla="*/ 99 h 1056"/>
                  <a:gd name="T54" fmla="*/ 975 w 1073"/>
                  <a:gd name="T55" fmla="*/ 249 h 1056"/>
                  <a:gd name="T56" fmla="*/ 537 w 1073"/>
                  <a:gd name="T57" fmla="*/ 399 h 1056"/>
                  <a:gd name="T58" fmla="*/ 99 w 1073"/>
                  <a:gd name="T59" fmla="*/ 249 h 1056"/>
                  <a:gd name="T60" fmla="*/ 537 w 1073"/>
                  <a:gd name="T61" fmla="*/ 99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73" h="1056">
                    <a:moveTo>
                      <a:pt x="683" y="951"/>
                    </a:moveTo>
                    <a:cubicBezTo>
                      <a:pt x="683" y="947"/>
                      <a:pt x="683" y="947"/>
                      <a:pt x="683" y="947"/>
                    </a:cubicBezTo>
                    <a:cubicBezTo>
                      <a:pt x="638" y="954"/>
                      <a:pt x="587" y="957"/>
                      <a:pt x="537" y="957"/>
                    </a:cubicBezTo>
                    <a:cubicBezTo>
                      <a:pt x="295" y="957"/>
                      <a:pt x="99" y="876"/>
                      <a:pt x="99" y="776"/>
                    </a:cubicBezTo>
                    <a:cubicBezTo>
                      <a:pt x="99" y="623"/>
                      <a:pt x="99" y="623"/>
                      <a:pt x="99" y="623"/>
                    </a:cubicBezTo>
                    <a:cubicBezTo>
                      <a:pt x="99" y="520"/>
                      <a:pt x="99" y="520"/>
                      <a:pt x="99" y="520"/>
                    </a:cubicBezTo>
                    <a:cubicBezTo>
                      <a:pt x="99" y="352"/>
                      <a:pt x="99" y="352"/>
                      <a:pt x="99" y="352"/>
                    </a:cubicBezTo>
                    <a:cubicBezTo>
                      <a:pt x="110" y="362"/>
                      <a:pt x="123" y="371"/>
                      <a:pt x="137" y="379"/>
                    </a:cubicBezTo>
                    <a:cubicBezTo>
                      <a:pt x="228" y="429"/>
                      <a:pt x="371" y="457"/>
                      <a:pt x="537" y="458"/>
                    </a:cubicBezTo>
                    <a:cubicBezTo>
                      <a:pt x="662" y="458"/>
                      <a:pt x="776" y="441"/>
                      <a:pt x="862" y="411"/>
                    </a:cubicBezTo>
                    <a:cubicBezTo>
                      <a:pt x="906" y="396"/>
                      <a:pt x="942" y="378"/>
                      <a:pt x="972" y="355"/>
                    </a:cubicBezTo>
                    <a:cubicBezTo>
                      <a:pt x="973" y="354"/>
                      <a:pt x="974" y="353"/>
                      <a:pt x="975" y="352"/>
                    </a:cubicBezTo>
                    <a:cubicBezTo>
                      <a:pt x="975" y="460"/>
                      <a:pt x="975" y="460"/>
                      <a:pt x="975" y="460"/>
                    </a:cubicBezTo>
                    <a:cubicBezTo>
                      <a:pt x="1008" y="465"/>
                      <a:pt x="1039" y="476"/>
                      <a:pt x="1067" y="493"/>
                    </a:cubicBezTo>
                    <a:cubicBezTo>
                      <a:pt x="1069" y="493"/>
                      <a:pt x="1071" y="493"/>
                      <a:pt x="1073" y="494"/>
                    </a:cubicBezTo>
                    <a:cubicBezTo>
                      <a:pt x="1073" y="249"/>
                      <a:pt x="1073" y="249"/>
                      <a:pt x="1073" y="249"/>
                    </a:cubicBezTo>
                    <a:cubicBezTo>
                      <a:pt x="1073" y="187"/>
                      <a:pt x="1037" y="141"/>
                      <a:pt x="1002" y="114"/>
                    </a:cubicBezTo>
                    <a:cubicBezTo>
                      <a:pt x="896" y="33"/>
                      <a:pt x="733" y="3"/>
                      <a:pt x="537" y="0"/>
                    </a:cubicBezTo>
                    <a:cubicBezTo>
                      <a:pt x="406" y="0"/>
                      <a:pt x="288" y="18"/>
                      <a:pt x="195" y="49"/>
                    </a:cubicBezTo>
                    <a:cubicBezTo>
                      <a:pt x="148" y="66"/>
                      <a:pt x="107" y="85"/>
                      <a:pt x="71" y="114"/>
                    </a:cubicBezTo>
                    <a:cubicBezTo>
                      <a:pt x="36" y="141"/>
                      <a:pt x="0" y="187"/>
                      <a:pt x="0" y="249"/>
                    </a:cubicBezTo>
                    <a:cubicBezTo>
                      <a:pt x="0" y="776"/>
                      <a:pt x="0" y="776"/>
                      <a:pt x="0" y="776"/>
                    </a:cubicBezTo>
                    <a:cubicBezTo>
                      <a:pt x="0" y="835"/>
                      <a:pt x="29" y="884"/>
                      <a:pt x="64" y="917"/>
                    </a:cubicBezTo>
                    <a:cubicBezTo>
                      <a:pt x="169" y="1014"/>
                      <a:pt x="338" y="1053"/>
                      <a:pt x="537" y="1056"/>
                    </a:cubicBezTo>
                    <a:cubicBezTo>
                      <a:pt x="586" y="1056"/>
                      <a:pt x="636" y="1053"/>
                      <a:pt x="681" y="1047"/>
                    </a:cubicBezTo>
                    <a:lnTo>
                      <a:pt x="683" y="951"/>
                    </a:lnTo>
                    <a:close/>
                    <a:moveTo>
                      <a:pt x="537" y="99"/>
                    </a:moveTo>
                    <a:cubicBezTo>
                      <a:pt x="778" y="99"/>
                      <a:pt x="975" y="166"/>
                      <a:pt x="975" y="249"/>
                    </a:cubicBezTo>
                    <a:cubicBezTo>
                      <a:pt x="975" y="332"/>
                      <a:pt x="778" y="399"/>
                      <a:pt x="537" y="399"/>
                    </a:cubicBezTo>
                    <a:cubicBezTo>
                      <a:pt x="295" y="399"/>
                      <a:pt x="99" y="332"/>
                      <a:pt x="99" y="249"/>
                    </a:cubicBezTo>
                    <a:cubicBezTo>
                      <a:pt x="99" y="166"/>
                      <a:pt x="295" y="99"/>
                      <a:pt x="537" y="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600">
                  <a:solidFill>
                    <a:srgbClr val="FFFFFF"/>
                  </a:solidFill>
                  <a:latin typeface="Segoe UI"/>
                </a:endParaRPr>
              </a:p>
            </p:txBody>
          </p:sp>
        </p:grpSp>
      </p:grpSp>
    </p:spTree>
    <p:extLst>
      <p:ext uri="{BB962C8B-B14F-4D97-AF65-F5344CB8AC3E}">
        <p14:creationId xmlns:p14="http://schemas.microsoft.com/office/powerpoint/2010/main" val="18817978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osición de imagen 4"/>
          <p:cNvSpPr>
            <a:spLocks noGrp="1"/>
          </p:cNvSpPr>
          <p:nvPr>
            <p:ph type="pic" idx="1"/>
          </p:nvPr>
        </p:nvSpPr>
        <p:spPr/>
      </p:sp>
      <p:sp>
        <p:nvSpPr>
          <p:cNvPr id="4" name="Título 3"/>
          <p:cNvSpPr>
            <a:spLocks noGrp="1"/>
          </p:cNvSpPr>
          <p:nvPr>
            <p:ph type="title"/>
          </p:nvPr>
        </p:nvSpPr>
        <p:spPr/>
        <p:txBody>
          <a:bodyPr/>
          <a:lstStyle/>
          <a:p>
            <a:r>
              <a:rPr lang="es-ES" b="1" dirty="0" smtClean="0"/>
              <a:t>Comunicación y Colaboración</a:t>
            </a:r>
            <a:endParaRPr lang="en-US" b="1" dirty="0"/>
          </a:p>
        </p:txBody>
      </p:sp>
      <p:sp>
        <p:nvSpPr>
          <p:cNvPr id="6" name="Marcador de texto 5"/>
          <p:cNvSpPr>
            <a:spLocks noGrp="1"/>
          </p:cNvSpPr>
          <p:nvPr>
            <p:ph type="body" sz="half" idx="2"/>
          </p:nvPr>
        </p:nvSpPr>
        <p:spPr/>
        <p:txBody>
          <a:bodyPr/>
          <a:lstStyle/>
          <a:p>
            <a:pPr marL="285750" indent="-285750">
              <a:spcAft>
                <a:spcPts val="600"/>
              </a:spcAft>
              <a:buFont typeface="Wingdings" panose="05000000000000000000" pitchFamily="2" charset="2"/>
              <a:buChar char="ü"/>
            </a:pPr>
            <a:r>
              <a:rPr lang="es-ES" dirty="0"/>
              <a:t>App </a:t>
            </a:r>
            <a:r>
              <a:rPr lang="es-ES" dirty="0" err="1"/>
              <a:t>Launcher</a:t>
            </a:r>
            <a:endParaRPr lang="es-ES" dirty="0"/>
          </a:p>
          <a:p>
            <a:pPr marL="285750" indent="-285750">
              <a:spcAft>
                <a:spcPts val="600"/>
              </a:spcAft>
              <a:buFont typeface="Wingdings" panose="05000000000000000000" pitchFamily="2" charset="2"/>
              <a:buChar char="ü"/>
            </a:pPr>
            <a:r>
              <a:rPr lang="es-ES" dirty="0"/>
              <a:t>Colaboración en documentos</a:t>
            </a:r>
          </a:p>
          <a:p>
            <a:pPr marL="285750" indent="-285750">
              <a:spcAft>
                <a:spcPts val="600"/>
              </a:spcAft>
              <a:buFont typeface="Wingdings" panose="05000000000000000000" pitchFamily="2" charset="2"/>
              <a:buChar char="ü"/>
            </a:pPr>
            <a:r>
              <a:rPr lang="es-ES" dirty="0"/>
              <a:t>Grupos de Office 365</a:t>
            </a:r>
          </a:p>
          <a:p>
            <a:pPr marL="285750" indent="-285750">
              <a:spcAft>
                <a:spcPts val="600"/>
              </a:spcAft>
              <a:buFont typeface="Wingdings" panose="05000000000000000000" pitchFamily="2" charset="2"/>
              <a:buChar char="ü"/>
            </a:pPr>
            <a:r>
              <a:rPr lang="es-ES" dirty="0" err="1"/>
              <a:t>Clutter</a:t>
            </a:r>
            <a:r>
              <a:rPr lang="es-ES" dirty="0"/>
              <a:t>: Focalízate en lo importante</a:t>
            </a:r>
          </a:p>
          <a:p>
            <a:pPr marL="285750" indent="-285750">
              <a:spcAft>
                <a:spcPts val="600"/>
              </a:spcAft>
              <a:buFont typeface="Wingdings" panose="05000000000000000000" pitchFamily="2" charset="2"/>
              <a:buChar char="ü"/>
            </a:pPr>
            <a:r>
              <a:rPr lang="es-ES" dirty="0"/>
              <a:t>Mejoras en las búsquedas de OWA</a:t>
            </a:r>
          </a:p>
          <a:p>
            <a:pPr marL="285750" indent="-285750">
              <a:spcAft>
                <a:spcPts val="600"/>
              </a:spcAft>
              <a:buFont typeface="Wingdings" panose="05000000000000000000" pitchFamily="2" charset="2"/>
              <a:buChar char="ü"/>
            </a:pPr>
            <a:r>
              <a:rPr lang="es-ES" dirty="0"/>
              <a:t>Skype para Empresas</a:t>
            </a:r>
          </a:p>
          <a:p>
            <a:endParaRPr lang="en-US" dirty="0"/>
          </a:p>
        </p:txBody>
      </p:sp>
      <p:pic>
        <p:nvPicPr>
          <p:cNvPr id="7" name="Picture 3" descr="C:\Users\stacyd\AppData\Local\Temp\vmware-stacyr\VMwareDnD\f7ab5dad\WIN12_Morayma_09.png"/>
          <p:cNvPicPr>
            <a:picLocks noChangeAspect="1" noChangeArrowheads="1"/>
          </p:cNvPicPr>
          <p:nvPr/>
        </p:nvPicPr>
        <p:blipFill rotWithShape="1">
          <a:blip r:embed="rId2">
            <a:extLst>
              <a:ext uri="{28A0092B-C50C-407E-A947-70E740481C1C}">
                <a14:useLocalDpi xmlns:a14="http://schemas.microsoft.com/office/drawing/2010/main" val="0"/>
              </a:ext>
            </a:extLst>
          </a:blip>
          <a:srcRect t="12529" b="12529"/>
          <a:stretch/>
        </p:blipFill>
        <p:spPr bwMode="auto">
          <a:xfrm>
            <a:off x="6015789" y="0"/>
            <a:ext cx="6187706" cy="605429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00733" y="1072487"/>
            <a:ext cx="984913" cy="984913"/>
          </a:xfrm>
          <a:prstGeom prst="rect">
            <a:avLst/>
          </a:prstGeom>
        </p:spPr>
      </p:pic>
    </p:spTree>
    <p:extLst>
      <p:ext uri="{BB962C8B-B14F-4D97-AF65-F5344CB8AC3E}">
        <p14:creationId xmlns:p14="http://schemas.microsoft.com/office/powerpoint/2010/main" val="25560133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9929" b="5778"/>
          <a:stretch/>
        </p:blipFill>
        <p:spPr>
          <a:xfrm>
            <a:off x="0" y="488"/>
            <a:ext cx="12204380" cy="6857026"/>
          </a:xfrm>
          <a:prstGeom prst="rect">
            <a:avLst/>
          </a:prstGeom>
        </p:spPr>
      </p:pic>
      <p:sp>
        <p:nvSpPr>
          <p:cNvPr id="7" name="Rectangle 6"/>
          <p:cNvSpPr/>
          <p:nvPr/>
        </p:nvSpPr>
        <p:spPr>
          <a:xfrm>
            <a:off x="1" y="487"/>
            <a:ext cx="12192000" cy="1186166"/>
          </a:xfrm>
          <a:prstGeom prst="rect">
            <a:avLst/>
          </a:prstGeom>
          <a:solidFill>
            <a:schemeClr val="bg1">
              <a:lumMod val="85000"/>
              <a:lumOff val="15000"/>
              <a:alpha val="8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endParaRPr lang="en-US">
              <a:solidFill>
                <a:srgbClr val="E4DED8"/>
              </a:solidFill>
              <a:latin typeface="Segoe UI"/>
            </a:endParaRPr>
          </a:p>
        </p:txBody>
      </p:sp>
      <p:sp>
        <p:nvSpPr>
          <p:cNvPr id="5" name="Title 4"/>
          <p:cNvSpPr>
            <a:spLocks noGrp="1"/>
          </p:cNvSpPr>
          <p:nvPr>
            <p:ph type="title"/>
          </p:nvPr>
        </p:nvSpPr>
        <p:spPr>
          <a:xfrm>
            <a:off x="269241" y="289958"/>
            <a:ext cx="11655840" cy="899537"/>
          </a:xfrm>
        </p:spPr>
        <p:txBody>
          <a:bodyPr/>
          <a:lstStyle/>
          <a:p>
            <a:r>
              <a:rPr lang="es-ES" sz="4313" dirty="0" smtClean="0">
                <a:gradFill>
                  <a:gsLst>
                    <a:gs pos="100000">
                      <a:schemeClr val="tx1"/>
                    </a:gs>
                    <a:gs pos="0">
                      <a:schemeClr val="tx1"/>
                    </a:gs>
                  </a:gsLst>
                  <a:lin ang="5400000" scaled="0"/>
                </a:gradFill>
              </a:rPr>
              <a:t>Introducción a los Grupos de Office 365</a:t>
            </a:r>
            <a:endParaRPr lang="es-ES" sz="4313" dirty="0">
              <a:gradFill>
                <a:gsLst>
                  <a:gs pos="100000">
                    <a:schemeClr val="tx1"/>
                  </a:gs>
                  <a:gs pos="0">
                    <a:schemeClr val="tx1"/>
                  </a:gs>
                </a:gsLst>
                <a:lin ang="5400000" scaled="0"/>
              </a:gradFill>
            </a:endParaRPr>
          </a:p>
        </p:txBody>
      </p:sp>
      <p:sp>
        <p:nvSpPr>
          <p:cNvPr id="8" name="TextBox 7"/>
          <p:cNvSpPr txBox="1"/>
          <p:nvPr/>
        </p:nvSpPr>
        <p:spPr>
          <a:xfrm>
            <a:off x="1152553" y="5247578"/>
            <a:ext cx="10586566" cy="146831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91401" rIns="45700" bIns="91401" numCol="1" spcCol="0" rtlCol="0" fromWordArt="0" anchor="ctr" anchorCtr="0" forceAA="0" compatLnSpc="1">
            <a:prstTxWarp prst="textNoShape">
              <a:avLst/>
            </a:prstTxWarp>
            <a:noAutofit/>
          </a:bodyPr>
          <a:lstStyle>
            <a:defPPr>
              <a:defRPr lang="en-US"/>
            </a:defPPr>
            <a:lvl1pPr marR="0" lvl="0" indent="0" algn="ctr" defTabSz="914099" fontAlgn="base">
              <a:lnSpc>
                <a:spcPct val="100000"/>
              </a:lnSpc>
              <a:spcBef>
                <a:spcPct val="0"/>
              </a:spcBef>
              <a:spcAft>
                <a:spcPct val="0"/>
              </a:spcAft>
              <a:buClrTx/>
              <a:buSzTx/>
              <a:buFontTx/>
              <a:buNone/>
              <a:tabLst/>
              <a:defRPr kumimoji="0" sz="2000" b="0" i="0" u="none" strike="noStrike" kern="0" cap="none" spc="0" normalizeH="0" baseline="0">
                <a:ln>
                  <a:noFill/>
                </a:ln>
                <a:solidFill>
                  <a:srgbClr val="33302E"/>
                </a:solidFill>
                <a:effectLst/>
                <a:uLnTx/>
                <a:uFillTx/>
                <a:latin typeface="Segoe UI"/>
                <a:ea typeface="Segoe UI" pitchFamily="34" charset="0"/>
                <a:cs typeface="Segoe UI" pitchFamily="34" charset="0"/>
              </a:defRPr>
            </a:lvl1pPr>
          </a:lstStyle>
          <a:p>
            <a:pPr algn="l" defTabSz="896091"/>
            <a:r>
              <a:rPr lang="es-ES" sz="2353" spc="-49" dirty="0">
                <a:gradFill>
                  <a:gsLst>
                    <a:gs pos="0">
                      <a:srgbClr val="FFFFFF"/>
                    </a:gs>
                    <a:gs pos="100000">
                      <a:srgbClr val="FFFFFF"/>
                    </a:gs>
                  </a:gsLst>
                  <a:lin ang="5400000" scaled="0"/>
                </a:gradFill>
                <a:cs typeface="Segoe UI Light" panose="020B0502040204020203" pitchFamily="34" charset="0"/>
              </a:rPr>
              <a:t>Reúne a las personas, </a:t>
            </a:r>
            <a:r>
              <a:rPr lang="es-ES" sz="2353" spc="-49" dirty="0" smtClean="0">
                <a:gradFill>
                  <a:gsLst>
                    <a:gs pos="0">
                      <a:srgbClr val="FFFFFF"/>
                    </a:gs>
                    <a:gs pos="100000">
                      <a:srgbClr val="FFFFFF"/>
                    </a:gs>
                  </a:gsLst>
                  <a:lin ang="5400000" scaled="0"/>
                </a:gradFill>
                <a:cs typeface="Segoe UI Light" panose="020B0502040204020203" pitchFamily="34" charset="0"/>
              </a:rPr>
              <a:t>la información </a:t>
            </a:r>
            <a:r>
              <a:rPr lang="es-ES" sz="2353" spc="-49" dirty="0">
                <a:gradFill>
                  <a:gsLst>
                    <a:gs pos="0">
                      <a:srgbClr val="FFFFFF"/>
                    </a:gs>
                    <a:gs pos="100000">
                      <a:srgbClr val="FFFFFF"/>
                    </a:gs>
                  </a:gsLst>
                  <a:lin ang="5400000" scaled="0"/>
                </a:gradFill>
                <a:cs typeface="Segoe UI Light" panose="020B0502040204020203" pitchFamily="34" charset="0"/>
              </a:rPr>
              <a:t>y </a:t>
            </a:r>
            <a:r>
              <a:rPr lang="es-ES" sz="2353" spc="-49" dirty="0" smtClean="0">
                <a:gradFill>
                  <a:gsLst>
                    <a:gs pos="0">
                      <a:srgbClr val="FFFFFF"/>
                    </a:gs>
                    <a:gs pos="100000">
                      <a:srgbClr val="FFFFFF"/>
                    </a:gs>
                  </a:gsLst>
                  <a:lin ang="5400000" scaled="0"/>
                </a:gradFill>
                <a:cs typeface="Segoe UI Light" panose="020B0502040204020203" pitchFamily="34" charset="0"/>
              </a:rPr>
              <a:t> las aplicaciones </a:t>
            </a:r>
            <a:r>
              <a:rPr lang="es-ES" sz="2353" spc="-49" dirty="0">
                <a:gradFill>
                  <a:gsLst>
                    <a:gs pos="0">
                      <a:srgbClr val="FFFFFF"/>
                    </a:gs>
                    <a:gs pos="100000">
                      <a:srgbClr val="FFFFFF"/>
                    </a:gs>
                  </a:gsLst>
                  <a:lin ang="5400000" scaled="0"/>
                </a:gradFill>
                <a:cs typeface="Segoe UI Light" panose="020B0502040204020203" pitchFamily="34" charset="0"/>
              </a:rPr>
              <a:t>a través de Office 365, para permitir una mejor comunicación y colaboración.</a:t>
            </a:r>
            <a:endParaRPr lang="en-US" sz="2353" spc="-49" dirty="0">
              <a:gradFill>
                <a:gsLst>
                  <a:gs pos="0">
                    <a:srgbClr val="FFFFFF"/>
                  </a:gs>
                  <a:gs pos="100000">
                    <a:srgbClr val="FFFFFF"/>
                  </a:gs>
                </a:gsLst>
                <a:lin ang="5400000" scaled="0"/>
              </a:gradFill>
              <a:cs typeface="Segoe UI Light" panose="020B0502040204020203" pitchFamily="34" charset="0"/>
            </a:endParaRPr>
          </a:p>
        </p:txBody>
      </p:sp>
      <p:pic>
        <p:nvPicPr>
          <p:cNvPr id="13" name="Picture 117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094" y="5729357"/>
            <a:ext cx="615170" cy="504755"/>
          </a:xfrm>
          <a:prstGeom prst="rect">
            <a:avLst/>
          </a:prstGeom>
        </p:spPr>
      </p:pic>
    </p:spTree>
    <p:extLst>
      <p:ext uri="{BB962C8B-B14F-4D97-AF65-F5344CB8AC3E}">
        <p14:creationId xmlns:p14="http://schemas.microsoft.com/office/powerpoint/2010/main" val="32384962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decel="100000" fill="hold" nodeType="clickEffect">
                                  <p:stCondLst>
                                    <p:cond delay="0"/>
                                  </p:stCondLst>
                                  <p:childTnLst>
                                    <p:animMotion origin="layout" path="M -5.94843E-7 0 L -5.94843E-7 -0.21788 " pathEditMode="relative" rAng="0" ptsTypes="AA">
                                      <p:cBhvr>
                                        <p:cTn id="6" dur="1000" fill="hold"/>
                                        <p:tgtEl>
                                          <p:spTgt spid="2"/>
                                        </p:tgtEl>
                                        <p:attrNameLst>
                                          <p:attrName>ppt_x</p:attrName>
                                          <p:attrName>ppt_y</p:attrName>
                                        </p:attrNameLst>
                                      </p:cBhvr>
                                      <p:rCtr x="0" y="-10894"/>
                                    </p:animMotion>
                                  </p:childTnLst>
                                </p:cTn>
                              </p:par>
                              <p:par>
                                <p:cTn id="7" presetID="2" presetClass="entr" presetSubtype="4" decel="10000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 calcmode="lin" valueType="num">
                                      <p:cBhvr additive="base">
                                        <p:cTn id="9" dur="1000" fill="hold"/>
                                        <p:tgtEl>
                                          <p:spTgt spid="8"/>
                                        </p:tgtEl>
                                        <p:attrNameLst>
                                          <p:attrName>ppt_x</p:attrName>
                                        </p:attrNameLst>
                                      </p:cBhvr>
                                      <p:tavLst>
                                        <p:tav tm="0">
                                          <p:val>
                                            <p:strVal val="#ppt_x"/>
                                          </p:val>
                                        </p:tav>
                                        <p:tav tm="100000">
                                          <p:val>
                                            <p:strVal val="#ppt_x"/>
                                          </p:val>
                                        </p:tav>
                                      </p:tavLst>
                                    </p:anim>
                                    <p:anim calcmode="lin" valueType="num">
                                      <p:cBhvr additive="base">
                                        <p:cTn id="10" dur="1000" fill="hold"/>
                                        <p:tgtEl>
                                          <p:spTgt spid="8"/>
                                        </p:tgtEl>
                                        <p:attrNameLst>
                                          <p:attrName>ppt_y</p:attrName>
                                        </p:attrNameLst>
                                      </p:cBhvr>
                                      <p:tavLst>
                                        <p:tav tm="0">
                                          <p:val>
                                            <p:strVal val="1+#ppt_h/2"/>
                                          </p:val>
                                        </p:tav>
                                        <p:tav tm="100000">
                                          <p:val>
                                            <p:strVal val="#ppt_y"/>
                                          </p:val>
                                        </p:tav>
                                      </p:tavLst>
                                    </p:anim>
                                  </p:childTnLst>
                                </p:cTn>
                              </p:par>
                              <p:par>
                                <p:cTn id="11" presetID="2" presetClass="entr" presetSubtype="4" decel="10000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1000" fill="hold"/>
                                        <p:tgtEl>
                                          <p:spTgt spid="13"/>
                                        </p:tgtEl>
                                        <p:attrNameLst>
                                          <p:attrName>ppt_x</p:attrName>
                                        </p:attrNameLst>
                                      </p:cBhvr>
                                      <p:tavLst>
                                        <p:tav tm="0">
                                          <p:val>
                                            <p:strVal val="#ppt_x"/>
                                          </p:val>
                                        </p:tav>
                                        <p:tav tm="100000">
                                          <p:val>
                                            <p:strVal val="#ppt_x"/>
                                          </p:val>
                                        </p:tav>
                                      </p:tavLst>
                                    </p:anim>
                                    <p:anim calcmode="lin" valueType="num">
                                      <p:cBhvr additive="base">
                                        <p:cTn id="14"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ES" dirty="0" smtClean="0"/>
              <a:t>Grupos de Office 365 - Arquitectura</a:t>
            </a:r>
            <a:endParaRPr lang="en-US" dirty="0"/>
          </a:p>
        </p:txBody>
      </p:sp>
      <p:grpSp>
        <p:nvGrpSpPr>
          <p:cNvPr id="6" name="Group 1155"/>
          <p:cNvGrpSpPr/>
          <p:nvPr/>
        </p:nvGrpSpPr>
        <p:grpSpPr>
          <a:xfrm>
            <a:off x="348248" y="1707512"/>
            <a:ext cx="2281218" cy="1657510"/>
            <a:chOff x="737415" y="2447286"/>
            <a:chExt cx="2281218" cy="1657510"/>
          </a:xfrm>
        </p:grpSpPr>
        <p:grpSp>
          <p:nvGrpSpPr>
            <p:cNvPr id="7" name="Group 4"/>
            <p:cNvGrpSpPr>
              <a:grpSpLocks noChangeAspect="1"/>
            </p:cNvGrpSpPr>
            <p:nvPr/>
          </p:nvGrpSpPr>
          <p:grpSpPr bwMode="auto">
            <a:xfrm>
              <a:off x="945905" y="2447286"/>
              <a:ext cx="1287463" cy="870099"/>
              <a:chOff x="119" y="1504"/>
              <a:chExt cx="1092" cy="738"/>
            </a:xfrm>
          </p:grpSpPr>
          <p:sp>
            <p:nvSpPr>
              <p:cNvPr id="19" name="AutoShape 3"/>
              <p:cNvSpPr>
                <a:spLocks noChangeAspect="1" noChangeArrowheads="1" noTextEdit="1"/>
              </p:cNvSpPr>
              <p:nvPr/>
            </p:nvSpPr>
            <p:spPr bwMode="auto">
              <a:xfrm>
                <a:off x="119" y="1504"/>
                <a:ext cx="1092"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5"/>
              <p:cNvSpPr>
                <a:spLocks/>
              </p:cNvSpPr>
              <p:nvPr/>
            </p:nvSpPr>
            <p:spPr bwMode="auto">
              <a:xfrm>
                <a:off x="160" y="1518"/>
                <a:ext cx="1036" cy="683"/>
              </a:xfrm>
              <a:custGeom>
                <a:avLst/>
                <a:gdLst>
                  <a:gd name="T0" fmla="*/ 1074 w 1181"/>
                  <a:gd name="T1" fmla="*/ 729 h 777"/>
                  <a:gd name="T2" fmla="*/ 1074 w 1181"/>
                  <a:gd name="T3" fmla="*/ 729 h 777"/>
                  <a:gd name="T4" fmla="*/ 1074 w 1181"/>
                  <a:gd name="T5" fmla="*/ 729 h 777"/>
                  <a:gd name="T6" fmla="*/ 952 w 1181"/>
                  <a:gd name="T7" fmla="*/ 777 h 777"/>
                  <a:gd name="T8" fmla="*/ 924 w 1181"/>
                  <a:gd name="T9" fmla="*/ 777 h 777"/>
                  <a:gd name="T10" fmla="*/ 898 w 1181"/>
                  <a:gd name="T11" fmla="*/ 777 h 777"/>
                  <a:gd name="T12" fmla="*/ 366 w 1181"/>
                  <a:gd name="T13" fmla="*/ 777 h 777"/>
                  <a:gd name="T14" fmla="*/ 356 w 1181"/>
                  <a:gd name="T15" fmla="*/ 777 h 777"/>
                  <a:gd name="T16" fmla="*/ 342 w 1181"/>
                  <a:gd name="T17" fmla="*/ 777 h 777"/>
                  <a:gd name="T18" fmla="*/ 304 w 1181"/>
                  <a:gd name="T19" fmla="*/ 777 h 777"/>
                  <a:gd name="T20" fmla="*/ 219 w 1181"/>
                  <a:gd name="T21" fmla="*/ 777 h 777"/>
                  <a:gd name="T22" fmla="*/ 0 w 1181"/>
                  <a:gd name="T23" fmla="*/ 558 h 777"/>
                  <a:gd name="T24" fmla="*/ 190 w 1181"/>
                  <a:gd name="T25" fmla="*/ 340 h 777"/>
                  <a:gd name="T26" fmla="*/ 190 w 1181"/>
                  <a:gd name="T27" fmla="*/ 326 h 777"/>
                  <a:gd name="T28" fmla="*/ 376 w 1181"/>
                  <a:gd name="T29" fmla="*/ 31 h 777"/>
                  <a:gd name="T30" fmla="*/ 377 w 1181"/>
                  <a:gd name="T31" fmla="*/ 31 h 777"/>
                  <a:gd name="T32" fmla="*/ 514 w 1181"/>
                  <a:gd name="T33" fmla="*/ 0 h 777"/>
                  <a:gd name="T34" fmla="*/ 785 w 1181"/>
                  <a:gd name="T35" fmla="*/ 145 h 777"/>
                  <a:gd name="T36" fmla="*/ 875 w 1181"/>
                  <a:gd name="T37" fmla="*/ 123 h 777"/>
                  <a:gd name="T38" fmla="*/ 979 w 1181"/>
                  <a:gd name="T39" fmla="*/ 154 h 777"/>
                  <a:gd name="T40" fmla="*/ 1063 w 1181"/>
                  <a:gd name="T41" fmla="*/ 306 h 777"/>
                  <a:gd name="T42" fmla="*/ 1181 w 1181"/>
                  <a:gd name="T43" fmla="*/ 522 h 777"/>
                  <a:gd name="T44" fmla="*/ 1074 w 1181"/>
                  <a:gd name="T45" fmla="*/ 729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81" h="777">
                    <a:moveTo>
                      <a:pt x="1074" y="729"/>
                    </a:moveTo>
                    <a:cubicBezTo>
                      <a:pt x="1074" y="729"/>
                      <a:pt x="1074" y="729"/>
                      <a:pt x="1074" y="729"/>
                    </a:cubicBezTo>
                    <a:cubicBezTo>
                      <a:pt x="1074" y="729"/>
                      <a:pt x="1074" y="729"/>
                      <a:pt x="1074" y="729"/>
                    </a:cubicBezTo>
                    <a:cubicBezTo>
                      <a:pt x="1038" y="753"/>
                      <a:pt x="998" y="772"/>
                      <a:pt x="952" y="777"/>
                    </a:cubicBezTo>
                    <a:cubicBezTo>
                      <a:pt x="943" y="777"/>
                      <a:pt x="933" y="777"/>
                      <a:pt x="924" y="777"/>
                    </a:cubicBezTo>
                    <a:cubicBezTo>
                      <a:pt x="915" y="777"/>
                      <a:pt x="907" y="777"/>
                      <a:pt x="898" y="777"/>
                    </a:cubicBezTo>
                    <a:cubicBezTo>
                      <a:pt x="779" y="777"/>
                      <a:pt x="499" y="777"/>
                      <a:pt x="366" y="777"/>
                    </a:cubicBezTo>
                    <a:cubicBezTo>
                      <a:pt x="363" y="777"/>
                      <a:pt x="359" y="777"/>
                      <a:pt x="356" y="777"/>
                    </a:cubicBezTo>
                    <a:cubicBezTo>
                      <a:pt x="342" y="777"/>
                      <a:pt x="342" y="777"/>
                      <a:pt x="342" y="777"/>
                    </a:cubicBezTo>
                    <a:cubicBezTo>
                      <a:pt x="337" y="777"/>
                      <a:pt x="316" y="777"/>
                      <a:pt x="304" y="777"/>
                    </a:cubicBezTo>
                    <a:cubicBezTo>
                      <a:pt x="219" y="777"/>
                      <a:pt x="219" y="777"/>
                      <a:pt x="219" y="777"/>
                    </a:cubicBezTo>
                    <a:cubicBezTo>
                      <a:pt x="97" y="774"/>
                      <a:pt x="0" y="677"/>
                      <a:pt x="0" y="558"/>
                    </a:cubicBezTo>
                    <a:cubicBezTo>
                      <a:pt x="0" y="447"/>
                      <a:pt x="83" y="356"/>
                      <a:pt x="190" y="340"/>
                    </a:cubicBezTo>
                    <a:cubicBezTo>
                      <a:pt x="190" y="337"/>
                      <a:pt x="190" y="330"/>
                      <a:pt x="190" y="326"/>
                    </a:cubicBezTo>
                    <a:cubicBezTo>
                      <a:pt x="190" y="195"/>
                      <a:pt x="266" y="83"/>
                      <a:pt x="376" y="31"/>
                    </a:cubicBezTo>
                    <a:cubicBezTo>
                      <a:pt x="376" y="31"/>
                      <a:pt x="376" y="31"/>
                      <a:pt x="377" y="31"/>
                    </a:cubicBezTo>
                    <a:cubicBezTo>
                      <a:pt x="420" y="12"/>
                      <a:pt x="464" y="0"/>
                      <a:pt x="514" y="0"/>
                    </a:cubicBezTo>
                    <a:cubicBezTo>
                      <a:pt x="628" y="0"/>
                      <a:pt x="727" y="59"/>
                      <a:pt x="785" y="145"/>
                    </a:cubicBezTo>
                    <a:cubicBezTo>
                      <a:pt x="811" y="132"/>
                      <a:pt x="842" y="123"/>
                      <a:pt x="875" y="123"/>
                    </a:cubicBezTo>
                    <a:cubicBezTo>
                      <a:pt x="913" y="123"/>
                      <a:pt x="949" y="135"/>
                      <a:pt x="979" y="154"/>
                    </a:cubicBezTo>
                    <a:cubicBezTo>
                      <a:pt x="1029" y="187"/>
                      <a:pt x="1062" y="242"/>
                      <a:pt x="1063" y="306"/>
                    </a:cubicBezTo>
                    <a:cubicBezTo>
                      <a:pt x="1133" y="353"/>
                      <a:pt x="1181" y="434"/>
                      <a:pt x="1181" y="522"/>
                    </a:cubicBezTo>
                    <a:cubicBezTo>
                      <a:pt x="1181" y="608"/>
                      <a:pt x="1139" y="683"/>
                      <a:pt x="1074" y="729"/>
                    </a:cubicBezTo>
                    <a:close/>
                  </a:path>
                </a:pathLst>
              </a:custGeom>
              <a:solidFill>
                <a:schemeClr val="bg2"/>
              </a:solidFill>
              <a:ln w="8890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6"/>
              <p:cNvSpPr>
                <a:spLocks/>
              </p:cNvSpPr>
              <p:nvPr/>
            </p:nvSpPr>
            <p:spPr bwMode="auto">
              <a:xfrm>
                <a:off x="488" y="1522"/>
                <a:ext cx="704" cy="635"/>
              </a:xfrm>
              <a:custGeom>
                <a:avLst/>
                <a:gdLst>
                  <a:gd name="T0" fmla="*/ 805 w 805"/>
                  <a:gd name="T1" fmla="*/ 522 h 729"/>
                  <a:gd name="T2" fmla="*/ 687 w 805"/>
                  <a:gd name="T3" fmla="*/ 306 h 729"/>
                  <a:gd name="T4" fmla="*/ 603 w 805"/>
                  <a:gd name="T5" fmla="*/ 154 h 729"/>
                  <a:gd name="T6" fmla="*/ 499 w 805"/>
                  <a:gd name="T7" fmla="*/ 123 h 729"/>
                  <a:gd name="T8" fmla="*/ 409 w 805"/>
                  <a:gd name="T9" fmla="*/ 145 h 729"/>
                  <a:gd name="T10" fmla="*/ 138 w 805"/>
                  <a:gd name="T11" fmla="*/ 0 h 729"/>
                  <a:gd name="T12" fmla="*/ 0 w 805"/>
                  <a:gd name="T13" fmla="*/ 31 h 729"/>
                  <a:gd name="T14" fmla="*/ 698 w 805"/>
                  <a:gd name="T15" fmla="*/ 729 h 729"/>
                  <a:gd name="T16" fmla="*/ 805 w 805"/>
                  <a:gd name="T17" fmla="*/ 522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5" h="729">
                    <a:moveTo>
                      <a:pt x="805" y="522"/>
                    </a:moveTo>
                    <a:cubicBezTo>
                      <a:pt x="805" y="434"/>
                      <a:pt x="757" y="353"/>
                      <a:pt x="687" y="306"/>
                    </a:cubicBezTo>
                    <a:cubicBezTo>
                      <a:pt x="686" y="242"/>
                      <a:pt x="653" y="187"/>
                      <a:pt x="603" y="154"/>
                    </a:cubicBezTo>
                    <a:cubicBezTo>
                      <a:pt x="573" y="135"/>
                      <a:pt x="537" y="123"/>
                      <a:pt x="499" y="123"/>
                    </a:cubicBezTo>
                    <a:cubicBezTo>
                      <a:pt x="466" y="123"/>
                      <a:pt x="435" y="132"/>
                      <a:pt x="409" y="145"/>
                    </a:cubicBezTo>
                    <a:cubicBezTo>
                      <a:pt x="351" y="59"/>
                      <a:pt x="252" y="0"/>
                      <a:pt x="138" y="0"/>
                    </a:cubicBezTo>
                    <a:cubicBezTo>
                      <a:pt x="88" y="0"/>
                      <a:pt x="43" y="12"/>
                      <a:pt x="0" y="31"/>
                    </a:cubicBezTo>
                    <a:cubicBezTo>
                      <a:pt x="698" y="729"/>
                      <a:pt x="698" y="729"/>
                      <a:pt x="698" y="729"/>
                    </a:cubicBezTo>
                    <a:cubicBezTo>
                      <a:pt x="763" y="683"/>
                      <a:pt x="805" y="608"/>
                      <a:pt x="805" y="52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p:cNvSpPr>
                <a:spLocks/>
              </p:cNvSpPr>
              <p:nvPr/>
            </p:nvSpPr>
            <p:spPr bwMode="auto">
              <a:xfrm>
                <a:off x="167" y="1545"/>
                <a:ext cx="935" cy="651"/>
              </a:xfrm>
              <a:custGeom>
                <a:avLst/>
                <a:gdLst>
                  <a:gd name="T0" fmla="*/ 376 w 1074"/>
                  <a:gd name="T1" fmla="*/ 0 h 746"/>
                  <a:gd name="T2" fmla="*/ 190 w 1074"/>
                  <a:gd name="T3" fmla="*/ 295 h 746"/>
                  <a:gd name="T4" fmla="*/ 190 w 1074"/>
                  <a:gd name="T5" fmla="*/ 309 h 746"/>
                  <a:gd name="T6" fmla="*/ 0 w 1074"/>
                  <a:gd name="T7" fmla="*/ 527 h 746"/>
                  <a:gd name="T8" fmla="*/ 219 w 1074"/>
                  <a:gd name="T9" fmla="*/ 746 h 746"/>
                  <a:gd name="T10" fmla="*/ 304 w 1074"/>
                  <a:gd name="T11" fmla="*/ 746 h 746"/>
                  <a:gd name="T12" fmla="*/ 342 w 1074"/>
                  <a:gd name="T13" fmla="*/ 746 h 746"/>
                  <a:gd name="T14" fmla="*/ 356 w 1074"/>
                  <a:gd name="T15" fmla="*/ 746 h 746"/>
                  <a:gd name="T16" fmla="*/ 366 w 1074"/>
                  <a:gd name="T17" fmla="*/ 746 h 746"/>
                  <a:gd name="T18" fmla="*/ 898 w 1074"/>
                  <a:gd name="T19" fmla="*/ 746 h 746"/>
                  <a:gd name="T20" fmla="*/ 924 w 1074"/>
                  <a:gd name="T21" fmla="*/ 746 h 746"/>
                  <a:gd name="T22" fmla="*/ 952 w 1074"/>
                  <a:gd name="T23" fmla="*/ 746 h 746"/>
                  <a:gd name="T24" fmla="*/ 1074 w 1074"/>
                  <a:gd name="T25" fmla="*/ 698 h 746"/>
                  <a:gd name="T26" fmla="*/ 376 w 1074"/>
                  <a:gd name="T27" fmla="*/ 0 h 746"/>
                  <a:gd name="T28" fmla="*/ 376 w 1074"/>
                  <a:gd name="T29" fmla="*/ 0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4" h="746">
                    <a:moveTo>
                      <a:pt x="376" y="0"/>
                    </a:moveTo>
                    <a:cubicBezTo>
                      <a:pt x="266" y="52"/>
                      <a:pt x="190" y="164"/>
                      <a:pt x="190" y="295"/>
                    </a:cubicBezTo>
                    <a:cubicBezTo>
                      <a:pt x="190" y="299"/>
                      <a:pt x="190" y="306"/>
                      <a:pt x="190" y="309"/>
                    </a:cubicBezTo>
                    <a:cubicBezTo>
                      <a:pt x="83" y="325"/>
                      <a:pt x="0" y="416"/>
                      <a:pt x="0" y="527"/>
                    </a:cubicBezTo>
                    <a:cubicBezTo>
                      <a:pt x="0" y="646"/>
                      <a:pt x="97" y="743"/>
                      <a:pt x="219" y="746"/>
                    </a:cubicBezTo>
                    <a:cubicBezTo>
                      <a:pt x="219" y="746"/>
                      <a:pt x="219" y="746"/>
                      <a:pt x="304" y="746"/>
                    </a:cubicBezTo>
                    <a:cubicBezTo>
                      <a:pt x="316" y="746"/>
                      <a:pt x="337" y="746"/>
                      <a:pt x="342" y="746"/>
                    </a:cubicBezTo>
                    <a:cubicBezTo>
                      <a:pt x="342" y="746"/>
                      <a:pt x="342" y="746"/>
                      <a:pt x="356" y="746"/>
                    </a:cubicBezTo>
                    <a:cubicBezTo>
                      <a:pt x="359" y="746"/>
                      <a:pt x="363" y="746"/>
                      <a:pt x="366" y="746"/>
                    </a:cubicBezTo>
                    <a:cubicBezTo>
                      <a:pt x="499" y="746"/>
                      <a:pt x="779" y="746"/>
                      <a:pt x="898" y="746"/>
                    </a:cubicBezTo>
                    <a:cubicBezTo>
                      <a:pt x="907" y="746"/>
                      <a:pt x="915" y="746"/>
                      <a:pt x="924" y="746"/>
                    </a:cubicBezTo>
                    <a:cubicBezTo>
                      <a:pt x="933" y="746"/>
                      <a:pt x="943" y="746"/>
                      <a:pt x="952" y="746"/>
                    </a:cubicBezTo>
                    <a:cubicBezTo>
                      <a:pt x="998" y="741"/>
                      <a:pt x="1038" y="722"/>
                      <a:pt x="1074" y="698"/>
                    </a:cubicBezTo>
                    <a:cubicBezTo>
                      <a:pt x="376" y="0"/>
                      <a:pt x="376" y="0"/>
                      <a:pt x="376" y="0"/>
                    </a:cubicBezTo>
                    <a:cubicBezTo>
                      <a:pt x="376" y="0"/>
                      <a:pt x="376" y="0"/>
                      <a:pt x="376"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TextBox 103"/>
            <p:cNvSpPr txBox="1"/>
            <p:nvPr/>
          </p:nvSpPr>
          <p:spPr>
            <a:xfrm>
              <a:off x="737415" y="3340484"/>
              <a:ext cx="1703800" cy="764312"/>
            </a:xfrm>
            <a:prstGeom prst="rect">
              <a:avLst/>
            </a:prstGeom>
            <a:noFill/>
          </p:spPr>
          <p:txBody>
            <a:bodyPr wrap="none" lIns="182880" tIns="146304" rIns="182880" bIns="146304" rtlCol="0">
              <a:spAutoFit/>
            </a:bodyPr>
            <a:lstStyle/>
            <a:p>
              <a:pPr algn="ctr">
                <a:lnSpc>
                  <a:spcPct val="90000"/>
                </a:lnSpc>
                <a:spcAft>
                  <a:spcPts val="200"/>
                </a:spcAft>
              </a:pPr>
              <a:r>
                <a:rPr lang="en-US" sz="1600" dirty="0" smtClean="0"/>
                <a:t>Azure </a:t>
              </a:r>
            </a:p>
            <a:p>
              <a:pPr algn="ctr">
                <a:lnSpc>
                  <a:spcPct val="90000"/>
                </a:lnSpc>
                <a:spcAft>
                  <a:spcPts val="200"/>
                </a:spcAft>
              </a:pPr>
              <a:r>
                <a:rPr lang="en-US" sz="1600" dirty="0" smtClean="0"/>
                <a:t>Active Directory</a:t>
              </a:r>
            </a:p>
          </p:txBody>
        </p:sp>
        <p:cxnSp>
          <p:nvCxnSpPr>
            <p:cNvPr id="9" name="Straight Arrow Connector 119"/>
            <p:cNvCxnSpPr/>
            <p:nvPr/>
          </p:nvCxnSpPr>
          <p:spPr>
            <a:xfrm>
              <a:off x="2409034" y="2968542"/>
              <a:ext cx="60959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 name="Group 12"/>
            <p:cNvGrpSpPr>
              <a:grpSpLocks noChangeAspect="1"/>
            </p:cNvGrpSpPr>
            <p:nvPr/>
          </p:nvGrpSpPr>
          <p:grpSpPr bwMode="auto">
            <a:xfrm>
              <a:off x="1345409" y="2627633"/>
              <a:ext cx="514350" cy="511175"/>
              <a:chOff x="655" y="1614"/>
              <a:chExt cx="324" cy="322"/>
            </a:xfrm>
          </p:grpSpPr>
          <p:sp>
            <p:nvSpPr>
              <p:cNvPr id="11" name="Freeform 13"/>
              <p:cNvSpPr>
                <a:spLocks/>
              </p:cNvSpPr>
              <p:nvPr/>
            </p:nvSpPr>
            <p:spPr bwMode="auto">
              <a:xfrm>
                <a:off x="668" y="1628"/>
                <a:ext cx="297" cy="297"/>
              </a:xfrm>
              <a:custGeom>
                <a:avLst/>
                <a:gdLst>
                  <a:gd name="T0" fmla="*/ 0 w 297"/>
                  <a:gd name="T1" fmla="*/ 175 h 297"/>
                  <a:gd name="T2" fmla="*/ 147 w 297"/>
                  <a:gd name="T3" fmla="*/ 0 h 297"/>
                  <a:gd name="T4" fmla="*/ 297 w 297"/>
                  <a:gd name="T5" fmla="*/ 175 h 297"/>
                  <a:gd name="T6" fmla="*/ 147 w 297"/>
                  <a:gd name="T7" fmla="*/ 297 h 297"/>
                  <a:gd name="T8" fmla="*/ 0 w 297"/>
                  <a:gd name="T9" fmla="*/ 175 h 297"/>
                </a:gdLst>
                <a:ahLst/>
                <a:cxnLst>
                  <a:cxn ang="0">
                    <a:pos x="T0" y="T1"/>
                  </a:cxn>
                  <a:cxn ang="0">
                    <a:pos x="T2" y="T3"/>
                  </a:cxn>
                  <a:cxn ang="0">
                    <a:pos x="T4" y="T5"/>
                  </a:cxn>
                  <a:cxn ang="0">
                    <a:pos x="T6" y="T7"/>
                  </a:cxn>
                  <a:cxn ang="0">
                    <a:pos x="T8" y="T9"/>
                  </a:cxn>
                </a:cxnLst>
                <a:rect l="0" t="0" r="r" b="b"/>
                <a:pathLst>
                  <a:path w="297" h="297">
                    <a:moveTo>
                      <a:pt x="0" y="175"/>
                    </a:moveTo>
                    <a:lnTo>
                      <a:pt x="147" y="0"/>
                    </a:lnTo>
                    <a:lnTo>
                      <a:pt x="297" y="175"/>
                    </a:lnTo>
                    <a:lnTo>
                      <a:pt x="147" y="297"/>
                    </a:lnTo>
                    <a:lnTo>
                      <a:pt x="0" y="1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4"/>
              <p:cNvSpPr>
                <a:spLocks noEditPoints="1"/>
              </p:cNvSpPr>
              <p:nvPr/>
            </p:nvSpPr>
            <p:spPr bwMode="auto">
              <a:xfrm>
                <a:off x="655" y="1614"/>
                <a:ext cx="324" cy="322"/>
              </a:xfrm>
              <a:custGeom>
                <a:avLst/>
                <a:gdLst>
                  <a:gd name="T0" fmla="*/ 212 w 428"/>
                  <a:gd name="T1" fmla="*/ 37 h 425"/>
                  <a:gd name="T2" fmla="*/ 393 w 428"/>
                  <a:gd name="T3" fmla="*/ 247 h 425"/>
                  <a:gd name="T4" fmla="*/ 212 w 428"/>
                  <a:gd name="T5" fmla="*/ 394 h 425"/>
                  <a:gd name="T6" fmla="*/ 34 w 428"/>
                  <a:gd name="T7" fmla="*/ 247 h 425"/>
                  <a:gd name="T8" fmla="*/ 212 w 428"/>
                  <a:gd name="T9" fmla="*/ 37 h 425"/>
                  <a:gd name="T10" fmla="*/ 212 w 428"/>
                  <a:gd name="T11" fmla="*/ 0 h 425"/>
                  <a:gd name="T12" fmla="*/ 194 w 428"/>
                  <a:gd name="T13" fmla="*/ 22 h 425"/>
                  <a:gd name="T14" fmla="*/ 16 w 428"/>
                  <a:gd name="T15" fmla="*/ 232 h 425"/>
                  <a:gd name="T16" fmla="*/ 0 w 428"/>
                  <a:gd name="T17" fmla="*/ 250 h 425"/>
                  <a:gd name="T18" fmla="*/ 19 w 428"/>
                  <a:gd name="T19" fmla="*/ 266 h 425"/>
                  <a:gd name="T20" fmla="*/ 197 w 428"/>
                  <a:gd name="T21" fmla="*/ 413 h 425"/>
                  <a:gd name="T22" fmla="*/ 212 w 428"/>
                  <a:gd name="T23" fmla="*/ 425 h 425"/>
                  <a:gd name="T24" fmla="*/ 227 w 428"/>
                  <a:gd name="T25" fmla="*/ 413 h 425"/>
                  <a:gd name="T26" fmla="*/ 408 w 428"/>
                  <a:gd name="T27" fmla="*/ 266 h 425"/>
                  <a:gd name="T28" fmla="*/ 428 w 428"/>
                  <a:gd name="T29" fmla="*/ 251 h 425"/>
                  <a:gd name="T30" fmla="*/ 411 w 428"/>
                  <a:gd name="T31" fmla="*/ 232 h 425"/>
                  <a:gd name="T32" fmla="*/ 230 w 428"/>
                  <a:gd name="T33" fmla="*/ 22 h 425"/>
                  <a:gd name="T34" fmla="*/ 212 w 428"/>
                  <a:gd name="T35" fmla="*/ 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8" h="425">
                    <a:moveTo>
                      <a:pt x="212" y="37"/>
                    </a:moveTo>
                    <a:cubicBezTo>
                      <a:pt x="393" y="247"/>
                      <a:pt x="393" y="247"/>
                      <a:pt x="393" y="247"/>
                    </a:cubicBezTo>
                    <a:cubicBezTo>
                      <a:pt x="393" y="247"/>
                      <a:pt x="393" y="247"/>
                      <a:pt x="212" y="394"/>
                    </a:cubicBezTo>
                    <a:cubicBezTo>
                      <a:pt x="212" y="394"/>
                      <a:pt x="212" y="394"/>
                      <a:pt x="34" y="247"/>
                    </a:cubicBezTo>
                    <a:cubicBezTo>
                      <a:pt x="34" y="247"/>
                      <a:pt x="34" y="247"/>
                      <a:pt x="212" y="37"/>
                    </a:cubicBezTo>
                    <a:moveTo>
                      <a:pt x="212" y="0"/>
                    </a:moveTo>
                    <a:cubicBezTo>
                      <a:pt x="194" y="22"/>
                      <a:pt x="194" y="22"/>
                      <a:pt x="194" y="22"/>
                    </a:cubicBezTo>
                    <a:cubicBezTo>
                      <a:pt x="16" y="232"/>
                      <a:pt x="16" y="232"/>
                      <a:pt x="16" y="232"/>
                    </a:cubicBezTo>
                    <a:cubicBezTo>
                      <a:pt x="0" y="250"/>
                      <a:pt x="0" y="250"/>
                      <a:pt x="0" y="250"/>
                    </a:cubicBezTo>
                    <a:cubicBezTo>
                      <a:pt x="19" y="266"/>
                      <a:pt x="19" y="266"/>
                      <a:pt x="19" y="266"/>
                    </a:cubicBezTo>
                    <a:cubicBezTo>
                      <a:pt x="197" y="413"/>
                      <a:pt x="197" y="413"/>
                      <a:pt x="197" y="413"/>
                    </a:cubicBezTo>
                    <a:cubicBezTo>
                      <a:pt x="212" y="425"/>
                      <a:pt x="212" y="425"/>
                      <a:pt x="212" y="425"/>
                    </a:cubicBezTo>
                    <a:cubicBezTo>
                      <a:pt x="227" y="413"/>
                      <a:pt x="227" y="413"/>
                      <a:pt x="227" y="413"/>
                    </a:cubicBezTo>
                    <a:cubicBezTo>
                      <a:pt x="408" y="266"/>
                      <a:pt x="408" y="266"/>
                      <a:pt x="408" y="266"/>
                    </a:cubicBezTo>
                    <a:cubicBezTo>
                      <a:pt x="428" y="251"/>
                      <a:pt x="428" y="251"/>
                      <a:pt x="428" y="251"/>
                    </a:cubicBezTo>
                    <a:cubicBezTo>
                      <a:pt x="411" y="232"/>
                      <a:pt x="411" y="232"/>
                      <a:pt x="411" y="232"/>
                    </a:cubicBezTo>
                    <a:cubicBezTo>
                      <a:pt x="230" y="22"/>
                      <a:pt x="230" y="22"/>
                      <a:pt x="230" y="22"/>
                    </a:cubicBezTo>
                    <a:cubicBezTo>
                      <a:pt x="212" y="0"/>
                      <a:pt x="212" y="0"/>
                      <a:pt x="21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763" y="1745"/>
                <a:ext cx="46" cy="83"/>
              </a:xfrm>
              <a:custGeom>
                <a:avLst/>
                <a:gdLst>
                  <a:gd name="T0" fmla="*/ 62 w 62"/>
                  <a:gd name="T1" fmla="*/ 110 h 110"/>
                  <a:gd name="T2" fmla="*/ 1 w 62"/>
                  <a:gd name="T3" fmla="*/ 76 h 110"/>
                  <a:gd name="T4" fmla="*/ 2 w 62"/>
                  <a:gd name="T5" fmla="*/ 69 h 110"/>
                  <a:gd name="T6" fmla="*/ 0 w 62"/>
                  <a:gd name="T7" fmla="*/ 57 h 110"/>
                  <a:gd name="T8" fmla="*/ 60 w 62"/>
                  <a:gd name="T9" fmla="*/ 0 h 110"/>
                  <a:gd name="T10" fmla="*/ 62 w 62"/>
                  <a:gd name="T11" fmla="*/ 0 h 110"/>
                  <a:gd name="T12" fmla="*/ 62 w 62"/>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62" h="110">
                    <a:moveTo>
                      <a:pt x="62" y="110"/>
                    </a:moveTo>
                    <a:cubicBezTo>
                      <a:pt x="62" y="110"/>
                      <a:pt x="62" y="110"/>
                      <a:pt x="1" y="76"/>
                    </a:cubicBezTo>
                    <a:cubicBezTo>
                      <a:pt x="2" y="74"/>
                      <a:pt x="2" y="71"/>
                      <a:pt x="2" y="69"/>
                    </a:cubicBezTo>
                    <a:cubicBezTo>
                      <a:pt x="2" y="65"/>
                      <a:pt x="1" y="61"/>
                      <a:pt x="0" y="57"/>
                    </a:cubicBezTo>
                    <a:cubicBezTo>
                      <a:pt x="60" y="0"/>
                      <a:pt x="60" y="0"/>
                      <a:pt x="60" y="0"/>
                    </a:cubicBezTo>
                    <a:cubicBezTo>
                      <a:pt x="61" y="0"/>
                      <a:pt x="61" y="0"/>
                      <a:pt x="62" y="0"/>
                    </a:cubicBezTo>
                    <a:cubicBezTo>
                      <a:pt x="62" y="0"/>
                      <a:pt x="62" y="0"/>
                      <a:pt x="62" y="11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6"/>
              <p:cNvSpPr>
                <a:spLocks/>
              </p:cNvSpPr>
              <p:nvPr/>
            </p:nvSpPr>
            <p:spPr bwMode="auto">
              <a:xfrm>
                <a:off x="681" y="1642"/>
                <a:ext cx="134" cy="271"/>
              </a:xfrm>
              <a:custGeom>
                <a:avLst/>
                <a:gdLst>
                  <a:gd name="T0" fmla="*/ 178 w 178"/>
                  <a:gd name="T1" fmla="*/ 0 h 357"/>
                  <a:gd name="T2" fmla="*/ 178 w 178"/>
                  <a:gd name="T3" fmla="*/ 76 h 357"/>
                  <a:gd name="T4" fmla="*/ 149 w 178"/>
                  <a:gd name="T5" fmla="*/ 107 h 357"/>
                  <a:gd name="T6" fmla="*/ 154 w 178"/>
                  <a:gd name="T7" fmla="*/ 125 h 357"/>
                  <a:gd name="T8" fmla="*/ 96 w 178"/>
                  <a:gd name="T9" fmla="*/ 180 h 357"/>
                  <a:gd name="T10" fmla="*/ 82 w 178"/>
                  <a:gd name="T11" fmla="*/ 176 h 357"/>
                  <a:gd name="T12" fmla="*/ 53 w 178"/>
                  <a:gd name="T13" fmla="*/ 205 h 357"/>
                  <a:gd name="T14" fmla="*/ 82 w 178"/>
                  <a:gd name="T15" fmla="*/ 234 h 357"/>
                  <a:gd name="T16" fmla="*/ 102 w 178"/>
                  <a:gd name="T17" fmla="*/ 225 h 357"/>
                  <a:gd name="T18" fmla="*/ 158 w 178"/>
                  <a:gd name="T19" fmla="*/ 257 h 357"/>
                  <a:gd name="T20" fmla="*/ 152 w 178"/>
                  <a:gd name="T21" fmla="*/ 274 h 357"/>
                  <a:gd name="T22" fmla="*/ 178 w 178"/>
                  <a:gd name="T23" fmla="*/ 303 h 357"/>
                  <a:gd name="T24" fmla="*/ 178 w 178"/>
                  <a:gd name="T25" fmla="*/ 357 h 357"/>
                  <a:gd name="T26" fmla="*/ 0 w 178"/>
                  <a:gd name="T27" fmla="*/ 210 h 357"/>
                  <a:gd name="T28" fmla="*/ 178 w 178"/>
                  <a:gd name="T29"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8" h="357">
                    <a:moveTo>
                      <a:pt x="178" y="0"/>
                    </a:moveTo>
                    <a:cubicBezTo>
                      <a:pt x="178" y="76"/>
                      <a:pt x="178" y="76"/>
                      <a:pt x="178" y="76"/>
                    </a:cubicBezTo>
                    <a:cubicBezTo>
                      <a:pt x="162" y="77"/>
                      <a:pt x="149" y="90"/>
                      <a:pt x="149" y="107"/>
                    </a:cubicBezTo>
                    <a:cubicBezTo>
                      <a:pt x="149" y="114"/>
                      <a:pt x="151" y="120"/>
                      <a:pt x="154" y="125"/>
                    </a:cubicBezTo>
                    <a:cubicBezTo>
                      <a:pt x="154" y="125"/>
                      <a:pt x="154" y="125"/>
                      <a:pt x="96" y="180"/>
                    </a:cubicBezTo>
                    <a:cubicBezTo>
                      <a:pt x="92" y="177"/>
                      <a:pt x="87" y="176"/>
                      <a:pt x="82" y="176"/>
                    </a:cubicBezTo>
                    <a:cubicBezTo>
                      <a:pt x="66" y="176"/>
                      <a:pt x="53" y="188"/>
                      <a:pt x="53" y="205"/>
                    </a:cubicBezTo>
                    <a:cubicBezTo>
                      <a:pt x="53" y="221"/>
                      <a:pt x="66" y="234"/>
                      <a:pt x="82" y="234"/>
                    </a:cubicBezTo>
                    <a:cubicBezTo>
                      <a:pt x="89" y="234"/>
                      <a:pt x="96" y="230"/>
                      <a:pt x="102" y="225"/>
                    </a:cubicBezTo>
                    <a:cubicBezTo>
                      <a:pt x="102" y="225"/>
                      <a:pt x="102" y="225"/>
                      <a:pt x="158" y="257"/>
                    </a:cubicBezTo>
                    <a:cubicBezTo>
                      <a:pt x="154" y="261"/>
                      <a:pt x="152" y="267"/>
                      <a:pt x="152" y="274"/>
                    </a:cubicBezTo>
                    <a:cubicBezTo>
                      <a:pt x="152" y="289"/>
                      <a:pt x="163" y="302"/>
                      <a:pt x="178" y="303"/>
                    </a:cubicBezTo>
                    <a:cubicBezTo>
                      <a:pt x="178" y="357"/>
                      <a:pt x="178" y="357"/>
                      <a:pt x="178" y="357"/>
                    </a:cubicBezTo>
                    <a:cubicBezTo>
                      <a:pt x="178" y="357"/>
                      <a:pt x="178" y="357"/>
                      <a:pt x="0" y="210"/>
                    </a:cubicBezTo>
                    <a:cubicBezTo>
                      <a:pt x="0" y="210"/>
                      <a:pt x="0" y="210"/>
                      <a:pt x="178"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7"/>
              <p:cNvSpPr>
                <a:spLocks/>
              </p:cNvSpPr>
              <p:nvPr/>
            </p:nvSpPr>
            <p:spPr bwMode="auto">
              <a:xfrm>
                <a:off x="821" y="1744"/>
                <a:ext cx="47" cy="84"/>
              </a:xfrm>
              <a:custGeom>
                <a:avLst/>
                <a:gdLst>
                  <a:gd name="T0" fmla="*/ 0 w 62"/>
                  <a:gd name="T1" fmla="*/ 112 h 112"/>
                  <a:gd name="T2" fmla="*/ 0 w 62"/>
                  <a:gd name="T3" fmla="*/ 4 h 112"/>
                  <a:gd name="T4" fmla="*/ 10 w 62"/>
                  <a:gd name="T5" fmla="*/ 0 h 112"/>
                  <a:gd name="T6" fmla="*/ 62 w 62"/>
                  <a:gd name="T7" fmla="*/ 64 h 112"/>
                  <a:gd name="T8" fmla="*/ 61 w 62"/>
                  <a:gd name="T9" fmla="*/ 71 h 112"/>
                  <a:gd name="T10" fmla="*/ 61 w 62"/>
                  <a:gd name="T11" fmla="*/ 73 h 112"/>
                  <a:gd name="T12" fmla="*/ 1 w 62"/>
                  <a:gd name="T13" fmla="*/ 112 h 112"/>
                  <a:gd name="T14" fmla="*/ 0 w 62"/>
                  <a:gd name="T15" fmla="*/ 112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112">
                    <a:moveTo>
                      <a:pt x="0" y="112"/>
                    </a:moveTo>
                    <a:cubicBezTo>
                      <a:pt x="0" y="112"/>
                      <a:pt x="0" y="112"/>
                      <a:pt x="0" y="4"/>
                    </a:cubicBezTo>
                    <a:cubicBezTo>
                      <a:pt x="3" y="3"/>
                      <a:pt x="7" y="2"/>
                      <a:pt x="10" y="0"/>
                    </a:cubicBezTo>
                    <a:cubicBezTo>
                      <a:pt x="62" y="64"/>
                      <a:pt x="62" y="64"/>
                      <a:pt x="62" y="64"/>
                    </a:cubicBezTo>
                    <a:cubicBezTo>
                      <a:pt x="62" y="67"/>
                      <a:pt x="61" y="69"/>
                      <a:pt x="61" y="71"/>
                    </a:cubicBezTo>
                    <a:cubicBezTo>
                      <a:pt x="61" y="71"/>
                      <a:pt x="61" y="72"/>
                      <a:pt x="61" y="73"/>
                    </a:cubicBezTo>
                    <a:cubicBezTo>
                      <a:pt x="61" y="73"/>
                      <a:pt x="61" y="73"/>
                      <a:pt x="1" y="112"/>
                    </a:cubicBezTo>
                    <a:cubicBezTo>
                      <a:pt x="1" y="112"/>
                      <a:pt x="0" y="112"/>
                      <a:pt x="0" y="11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8"/>
              <p:cNvSpPr>
                <a:spLocks noEditPoints="1"/>
              </p:cNvSpPr>
              <p:nvPr/>
            </p:nvSpPr>
            <p:spPr bwMode="auto">
              <a:xfrm>
                <a:off x="721" y="1700"/>
                <a:ext cx="94" cy="172"/>
              </a:xfrm>
              <a:custGeom>
                <a:avLst/>
                <a:gdLst>
                  <a:gd name="T0" fmla="*/ 115 w 125"/>
                  <a:gd name="T1" fmla="*/ 60 h 227"/>
                  <a:gd name="T2" fmla="*/ 55 w 125"/>
                  <a:gd name="T3" fmla="*/ 117 h 227"/>
                  <a:gd name="T4" fmla="*/ 57 w 125"/>
                  <a:gd name="T5" fmla="*/ 129 h 227"/>
                  <a:gd name="T6" fmla="*/ 56 w 125"/>
                  <a:gd name="T7" fmla="*/ 136 h 227"/>
                  <a:gd name="T8" fmla="*/ 117 w 125"/>
                  <a:gd name="T9" fmla="*/ 170 h 227"/>
                  <a:gd name="T10" fmla="*/ 117 w 125"/>
                  <a:gd name="T11" fmla="*/ 60 h 227"/>
                  <a:gd name="T12" fmla="*/ 115 w 125"/>
                  <a:gd name="T13" fmla="*/ 60 h 227"/>
                  <a:gd name="T14" fmla="*/ 49 w 125"/>
                  <a:gd name="T15" fmla="*/ 149 h 227"/>
                  <a:gd name="T16" fmla="*/ 29 w 125"/>
                  <a:gd name="T17" fmla="*/ 158 h 227"/>
                  <a:gd name="T18" fmla="*/ 0 w 125"/>
                  <a:gd name="T19" fmla="*/ 129 h 227"/>
                  <a:gd name="T20" fmla="*/ 29 w 125"/>
                  <a:gd name="T21" fmla="*/ 100 h 227"/>
                  <a:gd name="T22" fmla="*/ 43 w 125"/>
                  <a:gd name="T23" fmla="*/ 104 h 227"/>
                  <a:gd name="T24" fmla="*/ 101 w 125"/>
                  <a:gd name="T25" fmla="*/ 49 h 227"/>
                  <a:gd name="T26" fmla="*/ 96 w 125"/>
                  <a:gd name="T27" fmla="*/ 31 h 227"/>
                  <a:gd name="T28" fmla="*/ 125 w 125"/>
                  <a:gd name="T29" fmla="*/ 0 h 227"/>
                  <a:gd name="T30" fmla="*/ 125 w 125"/>
                  <a:gd name="T31" fmla="*/ 227 h 227"/>
                  <a:gd name="T32" fmla="*/ 99 w 125"/>
                  <a:gd name="T33" fmla="*/ 198 h 227"/>
                  <a:gd name="T34" fmla="*/ 105 w 125"/>
                  <a:gd name="T35" fmla="*/ 181 h 227"/>
                  <a:gd name="T36" fmla="*/ 49 w 125"/>
                  <a:gd name="T37" fmla="*/ 14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 h="227">
                    <a:moveTo>
                      <a:pt x="115" y="60"/>
                    </a:moveTo>
                    <a:cubicBezTo>
                      <a:pt x="55" y="117"/>
                      <a:pt x="55" y="117"/>
                      <a:pt x="55" y="117"/>
                    </a:cubicBezTo>
                    <a:cubicBezTo>
                      <a:pt x="56" y="121"/>
                      <a:pt x="57" y="125"/>
                      <a:pt x="57" y="129"/>
                    </a:cubicBezTo>
                    <a:cubicBezTo>
                      <a:pt x="57" y="131"/>
                      <a:pt x="57" y="134"/>
                      <a:pt x="56" y="136"/>
                    </a:cubicBezTo>
                    <a:cubicBezTo>
                      <a:pt x="117" y="170"/>
                      <a:pt x="117" y="170"/>
                      <a:pt x="117" y="170"/>
                    </a:cubicBezTo>
                    <a:cubicBezTo>
                      <a:pt x="117" y="60"/>
                      <a:pt x="117" y="60"/>
                      <a:pt x="117" y="60"/>
                    </a:cubicBezTo>
                    <a:cubicBezTo>
                      <a:pt x="116" y="60"/>
                      <a:pt x="116" y="60"/>
                      <a:pt x="115" y="60"/>
                    </a:cubicBezTo>
                    <a:close/>
                    <a:moveTo>
                      <a:pt x="49" y="149"/>
                    </a:moveTo>
                    <a:cubicBezTo>
                      <a:pt x="43" y="154"/>
                      <a:pt x="36" y="158"/>
                      <a:pt x="29" y="158"/>
                    </a:cubicBezTo>
                    <a:cubicBezTo>
                      <a:pt x="13" y="158"/>
                      <a:pt x="0" y="145"/>
                      <a:pt x="0" y="129"/>
                    </a:cubicBezTo>
                    <a:cubicBezTo>
                      <a:pt x="0" y="112"/>
                      <a:pt x="13" y="100"/>
                      <a:pt x="29" y="100"/>
                    </a:cubicBezTo>
                    <a:cubicBezTo>
                      <a:pt x="34" y="100"/>
                      <a:pt x="39" y="101"/>
                      <a:pt x="43" y="104"/>
                    </a:cubicBezTo>
                    <a:cubicBezTo>
                      <a:pt x="101" y="49"/>
                      <a:pt x="101" y="49"/>
                      <a:pt x="101" y="49"/>
                    </a:cubicBezTo>
                    <a:cubicBezTo>
                      <a:pt x="98" y="44"/>
                      <a:pt x="96" y="38"/>
                      <a:pt x="96" y="31"/>
                    </a:cubicBezTo>
                    <a:cubicBezTo>
                      <a:pt x="96" y="14"/>
                      <a:pt x="109" y="1"/>
                      <a:pt x="125" y="0"/>
                    </a:cubicBezTo>
                    <a:cubicBezTo>
                      <a:pt x="125" y="227"/>
                      <a:pt x="125" y="227"/>
                      <a:pt x="125" y="227"/>
                    </a:cubicBezTo>
                    <a:cubicBezTo>
                      <a:pt x="110" y="226"/>
                      <a:pt x="99" y="213"/>
                      <a:pt x="99" y="198"/>
                    </a:cubicBezTo>
                    <a:cubicBezTo>
                      <a:pt x="99" y="191"/>
                      <a:pt x="101" y="185"/>
                      <a:pt x="105" y="181"/>
                    </a:cubicBezTo>
                    <a:cubicBezTo>
                      <a:pt x="49" y="149"/>
                      <a:pt x="49" y="149"/>
                      <a:pt x="49" y="1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9"/>
              <p:cNvSpPr>
                <a:spLocks/>
              </p:cNvSpPr>
              <p:nvPr/>
            </p:nvSpPr>
            <p:spPr bwMode="auto">
              <a:xfrm>
                <a:off x="815" y="1642"/>
                <a:ext cx="137" cy="271"/>
              </a:xfrm>
              <a:custGeom>
                <a:avLst/>
                <a:gdLst>
                  <a:gd name="T0" fmla="*/ 181 w 181"/>
                  <a:gd name="T1" fmla="*/ 210 h 357"/>
                  <a:gd name="T2" fmla="*/ 0 w 181"/>
                  <a:gd name="T3" fmla="*/ 357 h 357"/>
                  <a:gd name="T4" fmla="*/ 0 w 181"/>
                  <a:gd name="T5" fmla="*/ 303 h 357"/>
                  <a:gd name="T6" fmla="*/ 2 w 181"/>
                  <a:gd name="T7" fmla="*/ 303 h 357"/>
                  <a:gd name="T8" fmla="*/ 31 w 181"/>
                  <a:gd name="T9" fmla="*/ 274 h 357"/>
                  <a:gd name="T10" fmla="*/ 26 w 181"/>
                  <a:gd name="T11" fmla="*/ 257 h 357"/>
                  <a:gd name="T12" fmla="*/ 76 w 181"/>
                  <a:gd name="T13" fmla="*/ 224 h 357"/>
                  <a:gd name="T14" fmla="*/ 97 w 181"/>
                  <a:gd name="T15" fmla="*/ 234 h 357"/>
                  <a:gd name="T16" fmla="*/ 126 w 181"/>
                  <a:gd name="T17" fmla="*/ 205 h 357"/>
                  <a:gd name="T18" fmla="*/ 97 w 181"/>
                  <a:gd name="T19" fmla="*/ 176 h 357"/>
                  <a:gd name="T20" fmla="*/ 79 w 181"/>
                  <a:gd name="T21" fmla="*/ 183 h 357"/>
                  <a:gd name="T22" fmla="*/ 30 w 181"/>
                  <a:gd name="T23" fmla="*/ 122 h 357"/>
                  <a:gd name="T24" fmla="*/ 34 w 181"/>
                  <a:gd name="T25" fmla="*/ 107 h 357"/>
                  <a:gd name="T26" fmla="*/ 2 w 181"/>
                  <a:gd name="T27" fmla="*/ 76 h 357"/>
                  <a:gd name="T28" fmla="*/ 0 w 181"/>
                  <a:gd name="T29" fmla="*/ 76 h 357"/>
                  <a:gd name="T30" fmla="*/ 0 w 181"/>
                  <a:gd name="T31" fmla="*/ 0 h 357"/>
                  <a:gd name="T32" fmla="*/ 181 w 181"/>
                  <a:gd name="T33" fmla="*/ 21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1" h="357">
                    <a:moveTo>
                      <a:pt x="181" y="210"/>
                    </a:moveTo>
                    <a:cubicBezTo>
                      <a:pt x="181" y="210"/>
                      <a:pt x="181" y="210"/>
                      <a:pt x="0" y="357"/>
                    </a:cubicBezTo>
                    <a:cubicBezTo>
                      <a:pt x="0" y="303"/>
                      <a:pt x="0" y="303"/>
                      <a:pt x="0" y="303"/>
                    </a:cubicBezTo>
                    <a:cubicBezTo>
                      <a:pt x="1" y="303"/>
                      <a:pt x="1" y="303"/>
                      <a:pt x="2" y="303"/>
                    </a:cubicBezTo>
                    <a:cubicBezTo>
                      <a:pt x="18" y="303"/>
                      <a:pt x="31" y="290"/>
                      <a:pt x="31" y="274"/>
                    </a:cubicBezTo>
                    <a:cubicBezTo>
                      <a:pt x="31" y="268"/>
                      <a:pt x="29" y="262"/>
                      <a:pt x="26" y="257"/>
                    </a:cubicBezTo>
                    <a:cubicBezTo>
                      <a:pt x="26" y="257"/>
                      <a:pt x="26" y="257"/>
                      <a:pt x="76" y="224"/>
                    </a:cubicBezTo>
                    <a:cubicBezTo>
                      <a:pt x="81" y="230"/>
                      <a:pt x="89" y="234"/>
                      <a:pt x="97" y="234"/>
                    </a:cubicBezTo>
                    <a:cubicBezTo>
                      <a:pt x="113" y="234"/>
                      <a:pt x="126" y="221"/>
                      <a:pt x="126" y="205"/>
                    </a:cubicBezTo>
                    <a:cubicBezTo>
                      <a:pt x="126" y="188"/>
                      <a:pt x="113" y="176"/>
                      <a:pt x="97" y="176"/>
                    </a:cubicBezTo>
                    <a:cubicBezTo>
                      <a:pt x="90" y="176"/>
                      <a:pt x="84" y="178"/>
                      <a:pt x="79" y="183"/>
                    </a:cubicBezTo>
                    <a:cubicBezTo>
                      <a:pt x="79" y="183"/>
                      <a:pt x="79" y="183"/>
                      <a:pt x="30" y="122"/>
                    </a:cubicBezTo>
                    <a:cubicBezTo>
                      <a:pt x="32" y="117"/>
                      <a:pt x="34" y="112"/>
                      <a:pt x="34" y="107"/>
                    </a:cubicBezTo>
                    <a:cubicBezTo>
                      <a:pt x="34" y="90"/>
                      <a:pt x="19" y="76"/>
                      <a:pt x="2" y="76"/>
                    </a:cubicBezTo>
                    <a:cubicBezTo>
                      <a:pt x="1" y="76"/>
                      <a:pt x="1" y="76"/>
                      <a:pt x="0" y="76"/>
                    </a:cubicBezTo>
                    <a:cubicBezTo>
                      <a:pt x="0" y="0"/>
                      <a:pt x="0" y="0"/>
                      <a:pt x="0" y="0"/>
                    </a:cubicBezTo>
                    <a:lnTo>
                      <a:pt x="181" y="2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0"/>
              <p:cNvSpPr>
                <a:spLocks noEditPoints="1"/>
              </p:cNvSpPr>
              <p:nvPr/>
            </p:nvSpPr>
            <p:spPr bwMode="auto">
              <a:xfrm>
                <a:off x="815" y="1700"/>
                <a:ext cx="96" cy="172"/>
              </a:xfrm>
              <a:custGeom>
                <a:avLst/>
                <a:gdLst>
                  <a:gd name="T0" fmla="*/ 7 w 126"/>
                  <a:gd name="T1" fmla="*/ 62 h 227"/>
                  <a:gd name="T2" fmla="*/ 7 w 126"/>
                  <a:gd name="T3" fmla="*/ 170 h 227"/>
                  <a:gd name="T4" fmla="*/ 8 w 126"/>
                  <a:gd name="T5" fmla="*/ 170 h 227"/>
                  <a:gd name="T6" fmla="*/ 68 w 126"/>
                  <a:gd name="T7" fmla="*/ 131 h 227"/>
                  <a:gd name="T8" fmla="*/ 68 w 126"/>
                  <a:gd name="T9" fmla="*/ 129 h 227"/>
                  <a:gd name="T10" fmla="*/ 69 w 126"/>
                  <a:gd name="T11" fmla="*/ 122 h 227"/>
                  <a:gd name="T12" fmla="*/ 17 w 126"/>
                  <a:gd name="T13" fmla="*/ 58 h 227"/>
                  <a:gd name="T14" fmla="*/ 7 w 126"/>
                  <a:gd name="T15" fmla="*/ 62 h 227"/>
                  <a:gd name="T16" fmla="*/ 31 w 126"/>
                  <a:gd name="T17" fmla="*/ 198 h 227"/>
                  <a:gd name="T18" fmla="*/ 2 w 126"/>
                  <a:gd name="T19" fmla="*/ 227 h 227"/>
                  <a:gd name="T20" fmla="*/ 0 w 126"/>
                  <a:gd name="T21" fmla="*/ 227 h 227"/>
                  <a:gd name="T22" fmla="*/ 0 w 126"/>
                  <a:gd name="T23" fmla="*/ 0 h 227"/>
                  <a:gd name="T24" fmla="*/ 2 w 126"/>
                  <a:gd name="T25" fmla="*/ 0 h 227"/>
                  <a:gd name="T26" fmla="*/ 34 w 126"/>
                  <a:gd name="T27" fmla="*/ 31 h 227"/>
                  <a:gd name="T28" fmla="*/ 30 w 126"/>
                  <a:gd name="T29" fmla="*/ 46 h 227"/>
                  <a:gd name="T30" fmla="*/ 79 w 126"/>
                  <a:gd name="T31" fmla="*/ 107 h 227"/>
                  <a:gd name="T32" fmla="*/ 97 w 126"/>
                  <a:gd name="T33" fmla="*/ 100 h 227"/>
                  <a:gd name="T34" fmla="*/ 126 w 126"/>
                  <a:gd name="T35" fmla="*/ 129 h 227"/>
                  <a:gd name="T36" fmla="*/ 97 w 126"/>
                  <a:gd name="T37" fmla="*/ 158 h 227"/>
                  <a:gd name="T38" fmla="*/ 76 w 126"/>
                  <a:gd name="T39" fmla="*/ 148 h 227"/>
                  <a:gd name="T40" fmla="*/ 26 w 126"/>
                  <a:gd name="T41" fmla="*/ 181 h 227"/>
                  <a:gd name="T42" fmla="*/ 31 w 126"/>
                  <a:gd name="T43" fmla="*/ 19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227">
                    <a:moveTo>
                      <a:pt x="7" y="62"/>
                    </a:moveTo>
                    <a:cubicBezTo>
                      <a:pt x="7" y="170"/>
                      <a:pt x="7" y="170"/>
                      <a:pt x="7" y="170"/>
                    </a:cubicBezTo>
                    <a:cubicBezTo>
                      <a:pt x="7" y="170"/>
                      <a:pt x="8" y="170"/>
                      <a:pt x="8" y="170"/>
                    </a:cubicBezTo>
                    <a:cubicBezTo>
                      <a:pt x="68" y="131"/>
                      <a:pt x="68" y="131"/>
                      <a:pt x="68" y="131"/>
                    </a:cubicBezTo>
                    <a:cubicBezTo>
                      <a:pt x="68" y="130"/>
                      <a:pt x="68" y="129"/>
                      <a:pt x="68" y="129"/>
                    </a:cubicBezTo>
                    <a:cubicBezTo>
                      <a:pt x="68" y="127"/>
                      <a:pt x="69" y="125"/>
                      <a:pt x="69" y="122"/>
                    </a:cubicBezTo>
                    <a:cubicBezTo>
                      <a:pt x="17" y="58"/>
                      <a:pt x="17" y="58"/>
                      <a:pt x="17" y="58"/>
                    </a:cubicBezTo>
                    <a:cubicBezTo>
                      <a:pt x="14" y="60"/>
                      <a:pt x="10" y="61"/>
                      <a:pt x="7" y="62"/>
                    </a:cubicBezTo>
                    <a:close/>
                    <a:moveTo>
                      <a:pt x="31" y="198"/>
                    </a:moveTo>
                    <a:cubicBezTo>
                      <a:pt x="31" y="214"/>
                      <a:pt x="18" y="227"/>
                      <a:pt x="2" y="227"/>
                    </a:cubicBezTo>
                    <a:cubicBezTo>
                      <a:pt x="1" y="227"/>
                      <a:pt x="1" y="227"/>
                      <a:pt x="0" y="227"/>
                    </a:cubicBezTo>
                    <a:cubicBezTo>
                      <a:pt x="0" y="0"/>
                      <a:pt x="0" y="0"/>
                      <a:pt x="0" y="0"/>
                    </a:cubicBezTo>
                    <a:cubicBezTo>
                      <a:pt x="1" y="0"/>
                      <a:pt x="1" y="0"/>
                      <a:pt x="2" y="0"/>
                    </a:cubicBezTo>
                    <a:cubicBezTo>
                      <a:pt x="19" y="0"/>
                      <a:pt x="34" y="14"/>
                      <a:pt x="34" y="31"/>
                    </a:cubicBezTo>
                    <a:cubicBezTo>
                      <a:pt x="34" y="36"/>
                      <a:pt x="32" y="41"/>
                      <a:pt x="30" y="46"/>
                    </a:cubicBezTo>
                    <a:cubicBezTo>
                      <a:pt x="79" y="107"/>
                      <a:pt x="79" y="107"/>
                      <a:pt x="79" y="107"/>
                    </a:cubicBezTo>
                    <a:cubicBezTo>
                      <a:pt x="84" y="102"/>
                      <a:pt x="90" y="100"/>
                      <a:pt x="97" y="100"/>
                    </a:cubicBezTo>
                    <a:cubicBezTo>
                      <a:pt x="113" y="100"/>
                      <a:pt x="126" y="112"/>
                      <a:pt x="126" y="129"/>
                    </a:cubicBezTo>
                    <a:cubicBezTo>
                      <a:pt x="126" y="145"/>
                      <a:pt x="113" y="158"/>
                      <a:pt x="97" y="158"/>
                    </a:cubicBezTo>
                    <a:cubicBezTo>
                      <a:pt x="89" y="158"/>
                      <a:pt x="81" y="154"/>
                      <a:pt x="76" y="148"/>
                    </a:cubicBezTo>
                    <a:cubicBezTo>
                      <a:pt x="26" y="181"/>
                      <a:pt x="26" y="181"/>
                      <a:pt x="26" y="181"/>
                    </a:cubicBezTo>
                    <a:cubicBezTo>
                      <a:pt x="29" y="186"/>
                      <a:pt x="31" y="192"/>
                      <a:pt x="31" y="1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3" name="Group 1156"/>
          <p:cNvGrpSpPr/>
          <p:nvPr/>
        </p:nvGrpSpPr>
        <p:grpSpPr>
          <a:xfrm>
            <a:off x="9734547" y="1939627"/>
            <a:ext cx="1494124" cy="1178148"/>
            <a:chOff x="10123714" y="2679401"/>
            <a:chExt cx="1494124" cy="1178148"/>
          </a:xfrm>
        </p:grpSpPr>
        <p:sp>
          <p:nvSpPr>
            <p:cNvPr id="24" name="TextBox 95"/>
            <p:cNvSpPr txBox="1"/>
            <p:nvPr/>
          </p:nvSpPr>
          <p:spPr>
            <a:xfrm>
              <a:off x="10835957" y="3340484"/>
              <a:ext cx="781881" cy="517065"/>
            </a:xfrm>
            <a:prstGeom prst="rect">
              <a:avLst/>
            </a:prstGeom>
            <a:noFill/>
          </p:spPr>
          <p:txBody>
            <a:bodyPr wrap="none" lIns="182880" tIns="146304" rIns="182880" bIns="146304" rtlCol="0">
              <a:spAutoFit/>
            </a:bodyPr>
            <a:lstStyle/>
            <a:p>
              <a:pPr algn="ctr">
                <a:lnSpc>
                  <a:spcPct val="90000"/>
                </a:lnSpc>
                <a:spcAft>
                  <a:spcPts val="600"/>
                </a:spcAft>
              </a:pPr>
              <a:r>
                <a:rPr lang="en-US" sz="1600" dirty="0" smtClean="0"/>
                <a:t>Apps</a:t>
              </a:r>
            </a:p>
          </p:txBody>
        </p:sp>
        <p:cxnSp>
          <p:nvCxnSpPr>
            <p:cNvPr id="25" name="Straight Arrow Connector 55"/>
            <p:cNvCxnSpPr/>
            <p:nvPr/>
          </p:nvCxnSpPr>
          <p:spPr>
            <a:xfrm>
              <a:off x="10123714" y="2968542"/>
              <a:ext cx="60959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Freeform 28"/>
            <p:cNvSpPr>
              <a:spLocks noEditPoints="1"/>
            </p:cNvSpPr>
            <p:nvPr/>
          </p:nvSpPr>
          <p:spPr bwMode="auto">
            <a:xfrm>
              <a:off x="10928658" y="2679401"/>
              <a:ext cx="596481" cy="596481"/>
            </a:xfrm>
            <a:custGeom>
              <a:avLst/>
              <a:gdLst>
                <a:gd name="T0" fmla="*/ 35 w 429"/>
                <a:gd name="T1" fmla="*/ 0 h 429"/>
                <a:gd name="T2" fmla="*/ 21 w 429"/>
                <a:gd name="T3" fmla="*/ 3 h 429"/>
                <a:gd name="T4" fmla="*/ 3 w 429"/>
                <a:gd name="T5" fmla="*/ 21 h 429"/>
                <a:gd name="T6" fmla="*/ 0 w 429"/>
                <a:gd name="T7" fmla="*/ 160 h 429"/>
                <a:gd name="T8" fmla="*/ 3 w 429"/>
                <a:gd name="T9" fmla="*/ 173 h 429"/>
                <a:gd name="T10" fmla="*/ 21 w 429"/>
                <a:gd name="T11" fmla="*/ 195 h 429"/>
                <a:gd name="T12" fmla="*/ 163 w 429"/>
                <a:gd name="T13" fmla="*/ 197 h 429"/>
                <a:gd name="T14" fmla="*/ 176 w 429"/>
                <a:gd name="T15" fmla="*/ 195 h 429"/>
                <a:gd name="T16" fmla="*/ 195 w 429"/>
                <a:gd name="T17" fmla="*/ 173 h 429"/>
                <a:gd name="T18" fmla="*/ 197 w 429"/>
                <a:gd name="T19" fmla="*/ 35 h 429"/>
                <a:gd name="T20" fmla="*/ 195 w 429"/>
                <a:gd name="T21" fmla="*/ 21 h 429"/>
                <a:gd name="T22" fmla="*/ 176 w 429"/>
                <a:gd name="T23" fmla="*/ 3 h 429"/>
                <a:gd name="T24" fmla="*/ 163 w 429"/>
                <a:gd name="T25" fmla="*/ 0 h 429"/>
                <a:gd name="T26" fmla="*/ 35 w 429"/>
                <a:gd name="T27" fmla="*/ 163 h 429"/>
                <a:gd name="T28" fmla="*/ 163 w 429"/>
                <a:gd name="T29" fmla="*/ 35 h 429"/>
                <a:gd name="T30" fmla="*/ 163 w 429"/>
                <a:gd name="T31" fmla="*/ 232 h 429"/>
                <a:gd name="T32" fmla="*/ 35 w 429"/>
                <a:gd name="T33" fmla="*/ 232 h 429"/>
                <a:gd name="T34" fmla="*/ 11 w 429"/>
                <a:gd name="T35" fmla="*/ 242 h 429"/>
                <a:gd name="T36" fmla="*/ 0 w 429"/>
                <a:gd name="T37" fmla="*/ 266 h 429"/>
                <a:gd name="T38" fmla="*/ 0 w 429"/>
                <a:gd name="T39" fmla="*/ 394 h 429"/>
                <a:gd name="T40" fmla="*/ 11 w 429"/>
                <a:gd name="T41" fmla="*/ 418 h 429"/>
                <a:gd name="T42" fmla="*/ 35 w 429"/>
                <a:gd name="T43" fmla="*/ 429 h 429"/>
                <a:gd name="T44" fmla="*/ 163 w 429"/>
                <a:gd name="T45" fmla="*/ 429 h 429"/>
                <a:gd name="T46" fmla="*/ 187 w 429"/>
                <a:gd name="T47" fmla="*/ 418 h 429"/>
                <a:gd name="T48" fmla="*/ 197 w 429"/>
                <a:gd name="T49" fmla="*/ 394 h 429"/>
                <a:gd name="T50" fmla="*/ 197 w 429"/>
                <a:gd name="T51" fmla="*/ 266 h 429"/>
                <a:gd name="T52" fmla="*/ 187 w 429"/>
                <a:gd name="T53" fmla="*/ 242 h 429"/>
                <a:gd name="T54" fmla="*/ 163 w 429"/>
                <a:gd name="T55" fmla="*/ 232 h 429"/>
                <a:gd name="T56" fmla="*/ 163 w 429"/>
                <a:gd name="T57" fmla="*/ 394 h 429"/>
                <a:gd name="T58" fmla="*/ 35 w 429"/>
                <a:gd name="T59" fmla="*/ 266 h 429"/>
                <a:gd name="T60" fmla="*/ 163 w 429"/>
                <a:gd name="T61" fmla="*/ 394 h 429"/>
                <a:gd name="T62" fmla="*/ 266 w 429"/>
                <a:gd name="T63" fmla="*/ 0 h 429"/>
                <a:gd name="T64" fmla="*/ 253 w 429"/>
                <a:gd name="T65" fmla="*/ 3 h 429"/>
                <a:gd name="T66" fmla="*/ 234 w 429"/>
                <a:gd name="T67" fmla="*/ 21 h 429"/>
                <a:gd name="T68" fmla="*/ 232 w 429"/>
                <a:gd name="T69" fmla="*/ 163 h 429"/>
                <a:gd name="T70" fmla="*/ 234 w 429"/>
                <a:gd name="T71" fmla="*/ 176 h 429"/>
                <a:gd name="T72" fmla="*/ 253 w 429"/>
                <a:gd name="T73" fmla="*/ 195 h 429"/>
                <a:gd name="T74" fmla="*/ 394 w 429"/>
                <a:gd name="T75" fmla="*/ 197 h 429"/>
                <a:gd name="T76" fmla="*/ 408 w 429"/>
                <a:gd name="T77" fmla="*/ 195 h 429"/>
                <a:gd name="T78" fmla="*/ 426 w 429"/>
                <a:gd name="T79" fmla="*/ 176 h 429"/>
                <a:gd name="T80" fmla="*/ 429 w 429"/>
                <a:gd name="T81" fmla="*/ 35 h 429"/>
                <a:gd name="T82" fmla="*/ 426 w 429"/>
                <a:gd name="T83" fmla="*/ 21 h 429"/>
                <a:gd name="T84" fmla="*/ 408 w 429"/>
                <a:gd name="T85" fmla="*/ 3 h 429"/>
                <a:gd name="T86" fmla="*/ 394 w 429"/>
                <a:gd name="T87" fmla="*/ 0 h 429"/>
                <a:gd name="T88" fmla="*/ 266 w 429"/>
                <a:gd name="T89" fmla="*/ 163 h 429"/>
                <a:gd name="T90" fmla="*/ 394 w 429"/>
                <a:gd name="T91" fmla="*/ 35 h 429"/>
                <a:gd name="T92" fmla="*/ 389 w 429"/>
                <a:gd name="T93" fmla="*/ 232 h 429"/>
                <a:gd name="T94" fmla="*/ 266 w 429"/>
                <a:gd name="T95" fmla="*/ 232 h 429"/>
                <a:gd name="T96" fmla="*/ 240 w 429"/>
                <a:gd name="T97" fmla="*/ 242 h 429"/>
                <a:gd name="T98" fmla="*/ 232 w 429"/>
                <a:gd name="T99" fmla="*/ 266 h 429"/>
                <a:gd name="T100" fmla="*/ 232 w 429"/>
                <a:gd name="T101" fmla="*/ 394 h 429"/>
                <a:gd name="T102" fmla="*/ 240 w 429"/>
                <a:gd name="T103" fmla="*/ 418 h 429"/>
                <a:gd name="T104" fmla="*/ 266 w 429"/>
                <a:gd name="T105" fmla="*/ 429 h 429"/>
                <a:gd name="T106" fmla="*/ 394 w 429"/>
                <a:gd name="T107" fmla="*/ 429 h 429"/>
                <a:gd name="T108" fmla="*/ 418 w 429"/>
                <a:gd name="T109" fmla="*/ 418 h 429"/>
                <a:gd name="T110" fmla="*/ 429 w 429"/>
                <a:gd name="T111" fmla="*/ 394 h 429"/>
                <a:gd name="T112" fmla="*/ 429 w 429"/>
                <a:gd name="T113" fmla="*/ 266 h 429"/>
                <a:gd name="T114" fmla="*/ 426 w 429"/>
                <a:gd name="T115" fmla="*/ 253 h 429"/>
                <a:gd name="T116" fmla="*/ 405 w 429"/>
                <a:gd name="T117" fmla="*/ 234 h 429"/>
                <a:gd name="T118" fmla="*/ 389 w 429"/>
                <a:gd name="T119" fmla="*/ 232 h 429"/>
                <a:gd name="T120" fmla="*/ 266 w 429"/>
                <a:gd name="T121" fmla="*/ 394 h 429"/>
                <a:gd name="T122" fmla="*/ 394 w 429"/>
                <a:gd name="T123" fmla="*/ 26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9" h="429">
                  <a:moveTo>
                    <a:pt x="163" y="0"/>
                  </a:moveTo>
                  <a:lnTo>
                    <a:pt x="35" y="0"/>
                  </a:lnTo>
                  <a:lnTo>
                    <a:pt x="35" y="0"/>
                  </a:lnTo>
                  <a:lnTo>
                    <a:pt x="21" y="3"/>
                  </a:lnTo>
                  <a:lnTo>
                    <a:pt x="11" y="11"/>
                  </a:lnTo>
                  <a:lnTo>
                    <a:pt x="3" y="21"/>
                  </a:lnTo>
                  <a:lnTo>
                    <a:pt x="0" y="35"/>
                  </a:lnTo>
                  <a:lnTo>
                    <a:pt x="0" y="160"/>
                  </a:lnTo>
                  <a:lnTo>
                    <a:pt x="0" y="160"/>
                  </a:lnTo>
                  <a:lnTo>
                    <a:pt x="3" y="173"/>
                  </a:lnTo>
                  <a:lnTo>
                    <a:pt x="11" y="187"/>
                  </a:lnTo>
                  <a:lnTo>
                    <a:pt x="21" y="195"/>
                  </a:lnTo>
                  <a:lnTo>
                    <a:pt x="35" y="197"/>
                  </a:lnTo>
                  <a:lnTo>
                    <a:pt x="163" y="197"/>
                  </a:lnTo>
                  <a:lnTo>
                    <a:pt x="163" y="197"/>
                  </a:lnTo>
                  <a:lnTo>
                    <a:pt x="176" y="195"/>
                  </a:lnTo>
                  <a:lnTo>
                    <a:pt x="187" y="187"/>
                  </a:lnTo>
                  <a:lnTo>
                    <a:pt x="195" y="173"/>
                  </a:lnTo>
                  <a:lnTo>
                    <a:pt x="197" y="160"/>
                  </a:lnTo>
                  <a:lnTo>
                    <a:pt x="197" y="35"/>
                  </a:lnTo>
                  <a:lnTo>
                    <a:pt x="197" y="35"/>
                  </a:lnTo>
                  <a:lnTo>
                    <a:pt x="195" y="21"/>
                  </a:lnTo>
                  <a:lnTo>
                    <a:pt x="187" y="11"/>
                  </a:lnTo>
                  <a:lnTo>
                    <a:pt x="176" y="3"/>
                  </a:lnTo>
                  <a:lnTo>
                    <a:pt x="163" y="0"/>
                  </a:lnTo>
                  <a:lnTo>
                    <a:pt x="163" y="0"/>
                  </a:lnTo>
                  <a:close/>
                  <a:moveTo>
                    <a:pt x="163" y="163"/>
                  </a:moveTo>
                  <a:lnTo>
                    <a:pt x="35" y="163"/>
                  </a:lnTo>
                  <a:lnTo>
                    <a:pt x="35" y="35"/>
                  </a:lnTo>
                  <a:lnTo>
                    <a:pt x="163" y="35"/>
                  </a:lnTo>
                  <a:lnTo>
                    <a:pt x="163" y="163"/>
                  </a:lnTo>
                  <a:close/>
                  <a:moveTo>
                    <a:pt x="163" y="232"/>
                  </a:moveTo>
                  <a:lnTo>
                    <a:pt x="35" y="232"/>
                  </a:lnTo>
                  <a:lnTo>
                    <a:pt x="35" y="232"/>
                  </a:lnTo>
                  <a:lnTo>
                    <a:pt x="21" y="234"/>
                  </a:lnTo>
                  <a:lnTo>
                    <a:pt x="11" y="242"/>
                  </a:lnTo>
                  <a:lnTo>
                    <a:pt x="3" y="253"/>
                  </a:lnTo>
                  <a:lnTo>
                    <a:pt x="0" y="266"/>
                  </a:lnTo>
                  <a:lnTo>
                    <a:pt x="0" y="394"/>
                  </a:lnTo>
                  <a:lnTo>
                    <a:pt x="0" y="394"/>
                  </a:lnTo>
                  <a:lnTo>
                    <a:pt x="3" y="408"/>
                  </a:lnTo>
                  <a:lnTo>
                    <a:pt x="11" y="418"/>
                  </a:lnTo>
                  <a:lnTo>
                    <a:pt x="21" y="426"/>
                  </a:lnTo>
                  <a:lnTo>
                    <a:pt x="35" y="429"/>
                  </a:lnTo>
                  <a:lnTo>
                    <a:pt x="163" y="429"/>
                  </a:lnTo>
                  <a:lnTo>
                    <a:pt x="163" y="429"/>
                  </a:lnTo>
                  <a:lnTo>
                    <a:pt x="176" y="426"/>
                  </a:lnTo>
                  <a:lnTo>
                    <a:pt x="187" y="418"/>
                  </a:lnTo>
                  <a:lnTo>
                    <a:pt x="195" y="408"/>
                  </a:lnTo>
                  <a:lnTo>
                    <a:pt x="197" y="394"/>
                  </a:lnTo>
                  <a:lnTo>
                    <a:pt x="197" y="266"/>
                  </a:lnTo>
                  <a:lnTo>
                    <a:pt x="197" y="266"/>
                  </a:lnTo>
                  <a:lnTo>
                    <a:pt x="195" y="253"/>
                  </a:lnTo>
                  <a:lnTo>
                    <a:pt x="187" y="242"/>
                  </a:lnTo>
                  <a:lnTo>
                    <a:pt x="176" y="234"/>
                  </a:lnTo>
                  <a:lnTo>
                    <a:pt x="163" y="232"/>
                  </a:lnTo>
                  <a:lnTo>
                    <a:pt x="163" y="232"/>
                  </a:lnTo>
                  <a:close/>
                  <a:moveTo>
                    <a:pt x="163" y="394"/>
                  </a:moveTo>
                  <a:lnTo>
                    <a:pt x="35" y="394"/>
                  </a:lnTo>
                  <a:lnTo>
                    <a:pt x="35" y="266"/>
                  </a:lnTo>
                  <a:lnTo>
                    <a:pt x="163" y="266"/>
                  </a:lnTo>
                  <a:lnTo>
                    <a:pt x="163" y="394"/>
                  </a:lnTo>
                  <a:close/>
                  <a:moveTo>
                    <a:pt x="394" y="0"/>
                  </a:moveTo>
                  <a:lnTo>
                    <a:pt x="266" y="0"/>
                  </a:lnTo>
                  <a:lnTo>
                    <a:pt x="266" y="0"/>
                  </a:lnTo>
                  <a:lnTo>
                    <a:pt x="253" y="3"/>
                  </a:lnTo>
                  <a:lnTo>
                    <a:pt x="242" y="11"/>
                  </a:lnTo>
                  <a:lnTo>
                    <a:pt x="234" y="21"/>
                  </a:lnTo>
                  <a:lnTo>
                    <a:pt x="232" y="35"/>
                  </a:lnTo>
                  <a:lnTo>
                    <a:pt x="232" y="163"/>
                  </a:lnTo>
                  <a:lnTo>
                    <a:pt x="232" y="163"/>
                  </a:lnTo>
                  <a:lnTo>
                    <a:pt x="234" y="176"/>
                  </a:lnTo>
                  <a:lnTo>
                    <a:pt x="242" y="187"/>
                  </a:lnTo>
                  <a:lnTo>
                    <a:pt x="253" y="195"/>
                  </a:lnTo>
                  <a:lnTo>
                    <a:pt x="266" y="197"/>
                  </a:lnTo>
                  <a:lnTo>
                    <a:pt x="394" y="197"/>
                  </a:lnTo>
                  <a:lnTo>
                    <a:pt x="394" y="197"/>
                  </a:lnTo>
                  <a:lnTo>
                    <a:pt x="408" y="195"/>
                  </a:lnTo>
                  <a:lnTo>
                    <a:pt x="418" y="187"/>
                  </a:lnTo>
                  <a:lnTo>
                    <a:pt x="426" y="176"/>
                  </a:lnTo>
                  <a:lnTo>
                    <a:pt x="429" y="163"/>
                  </a:lnTo>
                  <a:lnTo>
                    <a:pt x="429" y="35"/>
                  </a:lnTo>
                  <a:lnTo>
                    <a:pt x="429" y="35"/>
                  </a:lnTo>
                  <a:lnTo>
                    <a:pt x="426" y="21"/>
                  </a:lnTo>
                  <a:lnTo>
                    <a:pt x="418" y="11"/>
                  </a:lnTo>
                  <a:lnTo>
                    <a:pt x="408" y="3"/>
                  </a:lnTo>
                  <a:lnTo>
                    <a:pt x="394" y="0"/>
                  </a:lnTo>
                  <a:lnTo>
                    <a:pt x="394" y="0"/>
                  </a:lnTo>
                  <a:close/>
                  <a:moveTo>
                    <a:pt x="394" y="163"/>
                  </a:moveTo>
                  <a:lnTo>
                    <a:pt x="266" y="163"/>
                  </a:lnTo>
                  <a:lnTo>
                    <a:pt x="266" y="35"/>
                  </a:lnTo>
                  <a:lnTo>
                    <a:pt x="394" y="35"/>
                  </a:lnTo>
                  <a:lnTo>
                    <a:pt x="394" y="163"/>
                  </a:lnTo>
                  <a:close/>
                  <a:moveTo>
                    <a:pt x="389" y="232"/>
                  </a:moveTo>
                  <a:lnTo>
                    <a:pt x="266" y="232"/>
                  </a:lnTo>
                  <a:lnTo>
                    <a:pt x="266" y="232"/>
                  </a:lnTo>
                  <a:lnTo>
                    <a:pt x="253" y="234"/>
                  </a:lnTo>
                  <a:lnTo>
                    <a:pt x="240" y="242"/>
                  </a:lnTo>
                  <a:lnTo>
                    <a:pt x="234" y="253"/>
                  </a:lnTo>
                  <a:lnTo>
                    <a:pt x="232" y="266"/>
                  </a:lnTo>
                  <a:lnTo>
                    <a:pt x="232" y="394"/>
                  </a:lnTo>
                  <a:lnTo>
                    <a:pt x="232" y="394"/>
                  </a:lnTo>
                  <a:lnTo>
                    <a:pt x="234" y="408"/>
                  </a:lnTo>
                  <a:lnTo>
                    <a:pt x="240" y="418"/>
                  </a:lnTo>
                  <a:lnTo>
                    <a:pt x="253" y="426"/>
                  </a:lnTo>
                  <a:lnTo>
                    <a:pt x="266" y="429"/>
                  </a:lnTo>
                  <a:lnTo>
                    <a:pt x="394" y="429"/>
                  </a:lnTo>
                  <a:lnTo>
                    <a:pt x="394" y="429"/>
                  </a:lnTo>
                  <a:lnTo>
                    <a:pt x="408" y="426"/>
                  </a:lnTo>
                  <a:lnTo>
                    <a:pt x="418" y="418"/>
                  </a:lnTo>
                  <a:lnTo>
                    <a:pt x="426" y="408"/>
                  </a:lnTo>
                  <a:lnTo>
                    <a:pt x="429" y="394"/>
                  </a:lnTo>
                  <a:lnTo>
                    <a:pt x="429" y="266"/>
                  </a:lnTo>
                  <a:lnTo>
                    <a:pt x="429" y="266"/>
                  </a:lnTo>
                  <a:lnTo>
                    <a:pt x="426" y="261"/>
                  </a:lnTo>
                  <a:lnTo>
                    <a:pt x="426" y="253"/>
                  </a:lnTo>
                  <a:lnTo>
                    <a:pt x="416" y="242"/>
                  </a:lnTo>
                  <a:lnTo>
                    <a:pt x="405" y="234"/>
                  </a:lnTo>
                  <a:lnTo>
                    <a:pt x="389" y="232"/>
                  </a:lnTo>
                  <a:lnTo>
                    <a:pt x="389" y="232"/>
                  </a:lnTo>
                  <a:close/>
                  <a:moveTo>
                    <a:pt x="394" y="394"/>
                  </a:moveTo>
                  <a:lnTo>
                    <a:pt x="266" y="394"/>
                  </a:lnTo>
                  <a:lnTo>
                    <a:pt x="266" y="266"/>
                  </a:lnTo>
                  <a:lnTo>
                    <a:pt x="394" y="266"/>
                  </a:lnTo>
                  <a:lnTo>
                    <a:pt x="394" y="39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7" name="Group 1157"/>
          <p:cNvGrpSpPr/>
          <p:nvPr/>
        </p:nvGrpSpPr>
        <p:grpSpPr>
          <a:xfrm>
            <a:off x="2781866" y="2720105"/>
            <a:ext cx="6819960" cy="2932985"/>
            <a:chOff x="3171033" y="3459879"/>
            <a:chExt cx="6819960" cy="2932985"/>
          </a:xfrm>
        </p:grpSpPr>
        <p:grpSp>
          <p:nvGrpSpPr>
            <p:cNvPr id="28" name="Group 30"/>
            <p:cNvGrpSpPr/>
            <p:nvPr/>
          </p:nvGrpSpPr>
          <p:grpSpPr>
            <a:xfrm>
              <a:off x="6237633" y="3459879"/>
              <a:ext cx="686760" cy="2932985"/>
              <a:chOff x="5932038" y="3394474"/>
              <a:chExt cx="686760" cy="2932985"/>
            </a:xfrm>
            <a:solidFill>
              <a:schemeClr val="accent2"/>
            </a:solidFill>
          </p:grpSpPr>
          <p:sp>
            <p:nvSpPr>
              <p:cNvPr id="46" name="Rectangle 49"/>
              <p:cNvSpPr/>
              <p:nvPr/>
            </p:nvSpPr>
            <p:spPr bwMode="auto">
              <a:xfrm>
                <a:off x="5932038" y="3394474"/>
                <a:ext cx="686760" cy="2932985"/>
              </a:xfrm>
              <a:prstGeom prst="rect">
                <a:avLst/>
              </a:prstGeom>
              <a:solidFill>
                <a:srgbClr val="0078D7"/>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vert270" wrap="square" lIns="93274" tIns="640080" rIns="93274" bIns="46637" numCol="1" rtlCol="0" anchor="ctr" anchorCtr="0" compatLnSpc="1">
                <a:prstTxWarp prst="textNoShape">
                  <a:avLst/>
                </a:prstTxWarp>
              </a:bodyPr>
              <a:lstStyle/>
              <a:p>
                <a:pPr algn="r" defTabSz="932472" fontAlgn="base">
                  <a:spcBef>
                    <a:spcPct val="0"/>
                  </a:spcBef>
                  <a:spcAft>
                    <a:spcPct val="0"/>
                  </a:spcAft>
                </a:pPr>
                <a:r>
                  <a:rPr lang="en-US" sz="1600" dirty="0" smtClean="0">
                    <a:gradFill>
                      <a:gsLst>
                        <a:gs pos="0">
                          <a:srgbClr val="FFFFFF"/>
                        </a:gs>
                        <a:gs pos="100000">
                          <a:srgbClr val="FFFFFF"/>
                        </a:gs>
                      </a:gsLst>
                      <a:lin ang="5400000" scaled="0"/>
                    </a:gradFill>
                  </a:rPr>
                  <a:t>Skype</a:t>
                </a:r>
                <a:endParaRPr lang="en-US" sz="1600" dirty="0">
                  <a:gradFill>
                    <a:gsLst>
                      <a:gs pos="0">
                        <a:srgbClr val="FFFFFF"/>
                      </a:gs>
                      <a:gs pos="100000">
                        <a:srgbClr val="FFFFFF"/>
                      </a:gs>
                    </a:gsLst>
                    <a:lin ang="5400000" scaled="0"/>
                  </a:gradFill>
                </a:endParaRPr>
              </a:p>
            </p:txBody>
          </p:sp>
          <p:sp>
            <p:nvSpPr>
              <p:cNvPr id="47" name="Freeform 13"/>
              <p:cNvSpPr>
                <a:spLocks noChangeAspect="1" noEditPoints="1"/>
              </p:cNvSpPr>
              <p:nvPr/>
            </p:nvSpPr>
            <p:spPr bwMode="black">
              <a:xfrm>
                <a:off x="6072199" y="3495066"/>
                <a:ext cx="360394" cy="364582"/>
              </a:xfrm>
              <a:custGeom>
                <a:avLst/>
                <a:gdLst>
                  <a:gd name="T0" fmla="*/ 747 w 769"/>
                  <a:gd name="T1" fmla="*/ 473 h 780"/>
                  <a:gd name="T2" fmla="*/ 756 w 769"/>
                  <a:gd name="T3" fmla="*/ 394 h 780"/>
                  <a:gd name="T4" fmla="*/ 389 w 769"/>
                  <a:gd name="T5" fmla="*/ 27 h 780"/>
                  <a:gd name="T6" fmla="*/ 326 w 769"/>
                  <a:gd name="T7" fmla="*/ 33 h 780"/>
                  <a:gd name="T8" fmla="*/ 213 w 769"/>
                  <a:gd name="T9" fmla="*/ 0 h 780"/>
                  <a:gd name="T10" fmla="*/ 0 w 769"/>
                  <a:gd name="T11" fmla="*/ 213 h 780"/>
                  <a:gd name="T12" fmla="*/ 29 w 769"/>
                  <a:gd name="T13" fmla="*/ 320 h 780"/>
                  <a:gd name="T14" fmla="*/ 22 w 769"/>
                  <a:gd name="T15" fmla="*/ 394 h 780"/>
                  <a:gd name="T16" fmla="*/ 389 w 769"/>
                  <a:gd name="T17" fmla="*/ 761 h 780"/>
                  <a:gd name="T18" fmla="*/ 456 w 769"/>
                  <a:gd name="T19" fmla="*/ 755 h 780"/>
                  <a:gd name="T20" fmla="*/ 556 w 769"/>
                  <a:gd name="T21" fmla="*/ 780 h 780"/>
                  <a:gd name="T22" fmla="*/ 769 w 769"/>
                  <a:gd name="T23" fmla="*/ 567 h 780"/>
                  <a:gd name="T24" fmla="*/ 747 w 769"/>
                  <a:gd name="T25" fmla="*/ 473 h 780"/>
                  <a:gd name="T26" fmla="*/ 577 w 769"/>
                  <a:gd name="T27" fmla="*/ 570 h 780"/>
                  <a:gd name="T28" fmla="*/ 502 w 769"/>
                  <a:gd name="T29" fmla="*/ 626 h 780"/>
                  <a:gd name="T30" fmla="*/ 388 w 769"/>
                  <a:gd name="T31" fmla="*/ 646 h 780"/>
                  <a:gd name="T32" fmla="*/ 256 w 769"/>
                  <a:gd name="T33" fmla="*/ 619 h 780"/>
                  <a:gd name="T34" fmla="*/ 196 w 769"/>
                  <a:gd name="T35" fmla="*/ 565 h 780"/>
                  <a:gd name="T36" fmla="*/ 172 w 769"/>
                  <a:gd name="T37" fmla="*/ 499 h 780"/>
                  <a:gd name="T38" fmla="*/ 188 w 769"/>
                  <a:gd name="T39" fmla="*/ 464 h 780"/>
                  <a:gd name="T40" fmla="*/ 226 w 769"/>
                  <a:gd name="T41" fmla="*/ 450 h 780"/>
                  <a:gd name="T42" fmla="*/ 258 w 769"/>
                  <a:gd name="T43" fmla="*/ 461 h 780"/>
                  <a:gd name="T44" fmla="*/ 280 w 769"/>
                  <a:gd name="T45" fmla="*/ 493 h 780"/>
                  <a:gd name="T46" fmla="*/ 301 w 769"/>
                  <a:gd name="T47" fmla="*/ 530 h 780"/>
                  <a:gd name="T48" fmla="*/ 332 w 769"/>
                  <a:gd name="T49" fmla="*/ 554 h 780"/>
                  <a:gd name="T50" fmla="*/ 385 w 769"/>
                  <a:gd name="T51" fmla="*/ 563 h 780"/>
                  <a:gd name="T52" fmla="*/ 459 w 769"/>
                  <a:gd name="T53" fmla="*/ 544 h 780"/>
                  <a:gd name="T54" fmla="*/ 486 w 769"/>
                  <a:gd name="T55" fmla="*/ 498 h 780"/>
                  <a:gd name="T56" fmla="*/ 472 w 769"/>
                  <a:gd name="T57" fmla="*/ 463 h 780"/>
                  <a:gd name="T58" fmla="*/ 433 w 769"/>
                  <a:gd name="T59" fmla="*/ 442 h 780"/>
                  <a:gd name="T60" fmla="*/ 365 w 769"/>
                  <a:gd name="T61" fmla="*/ 425 h 780"/>
                  <a:gd name="T62" fmla="*/ 269 w 769"/>
                  <a:gd name="T63" fmla="*/ 396 h 780"/>
                  <a:gd name="T64" fmla="*/ 206 w 769"/>
                  <a:gd name="T65" fmla="*/ 350 h 780"/>
                  <a:gd name="T66" fmla="*/ 182 w 769"/>
                  <a:gd name="T67" fmla="*/ 277 h 780"/>
                  <a:gd name="T68" fmla="*/ 207 w 769"/>
                  <a:gd name="T69" fmla="*/ 202 h 780"/>
                  <a:gd name="T70" fmla="*/ 279 w 769"/>
                  <a:gd name="T71" fmla="*/ 153 h 780"/>
                  <a:gd name="T72" fmla="*/ 386 w 769"/>
                  <a:gd name="T73" fmla="*/ 136 h 780"/>
                  <a:gd name="T74" fmla="*/ 472 w 769"/>
                  <a:gd name="T75" fmla="*/ 147 h 780"/>
                  <a:gd name="T76" fmla="*/ 532 w 769"/>
                  <a:gd name="T77" fmla="*/ 178 h 780"/>
                  <a:gd name="T78" fmla="*/ 568 w 769"/>
                  <a:gd name="T79" fmla="*/ 218 h 780"/>
                  <a:gd name="T80" fmla="*/ 580 w 769"/>
                  <a:gd name="T81" fmla="*/ 259 h 780"/>
                  <a:gd name="T82" fmla="*/ 565 w 769"/>
                  <a:gd name="T83" fmla="*/ 295 h 780"/>
                  <a:gd name="T84" fmla="*/ 527 w 769"/>
                  <a:gd name="T85" fmla="*/ 311 h 780"/>
                  <a:gd name="T86" fmla="*/ 495 w 769"/>
                  <a:gd name="T87" fmla="*/ 301 h 780"/>
                  <a:gd name="T88" fmla="*/ 473 w 769"/>
                  <a:gd name="T89" fmla="*/ 272 h 780"/>
                  <a:gd name="T90" fmla="*/ 440 w 769"/>
                  <a:gd name="T91" fmla="*/ 231 h 780"/>
                  <a:gd name="T92" fmla="*/ 379 w 769"/>
                  <a:gd name="T93" fmla="*/ 217 h 780"/>
                  <a:gd name="T94" fmla="*/ 316 w 769"/>
                  <a:gd name="T95" fmla="*/ 232 h 780"/>
                  <a:gd name="T96" fmla="*/ 293 w 769"/>
                  <a:gd name="T97" fmla="*/ 268 h 780"/>
                  <a:gd name="T98" fmla="*/ 300 w 769"/>
                  <a:gd name="T99" fmla="*/ 289 h 780"/>
                  <a:gd name="T100" fmla="*/ 322 w 769"/>
                  <a:gd name="T101" fmla="*/ 306 h 780"/>
                  <a:gd name="T102" fmla="*/ 352 w 769"/>
                  <a:gd name="T103" fmla="*/ 317 h 780"/>
                  <a:gd name="T104" fmla="*/ 402 w 769"/>
                  <a:gd name="T105" fmla="*/ 329 h 780"/>
                  <a:gd name="T106" fmla="*/ 483 w 769"/>
                  <a:gd name="T107" fmla="*/ 351 h 780"/>
                  <a:gd name="T108" fmla="*/ 546 w 769"/>
                  <a:gd name="T109" fmla="*/ 379 h 780"/>
                  <a:gd name="T110" fmla="*/ 588 w 769"/>
                  <a:gd name="T111" fmla="*/ 423 h 780"/>
                  <a:gd name="T112" fmla="*/ 603 w 769"/>
                  <a:gd name="T113" fmla="*/ 488 h 780"/>
                  <a:gd name="T114" fmla="*/ 577 w 769"/>
                  <a:gd name="T115" fmla="*/ 57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69" h="780">
                    <a:moveTo>
                      <a:pt x="747" y="473"/>
                    </a:moveTo>
                    <a:cubicBezTo>
                      <a:pt x="753" y="448"/>
                      <a:pt x="756" y="421"/>
                      <a:pt x="756" y="394"/>
                    </a:cubicBezTo>
                    <a:cubicBezTo>
                      <a:pt x="756" y="192"/>
                      <a:pt x="591" y="27"/>
                      <a:pt x="389" y="27"/>
                    </a:cubicBezTo>
                    <a:cubicBezTo>
                      <a:pt x="367" y="27"/>
                      <a:pt x="346" y="29"/>
                      <a:pt x="326" y="33"/>
                    </a:cubicBezTo>
                    <a:cubicBezTo>
                      <a:pt x="293" y="12"/>
                      <a:pt x="254" y="0"/>
                      <a:pt x="213" y="0"/>
                    </a:cubicBezTo>
                    <a:cubicBezTo>
                      <a:pt x="95" y="0"/>
                      <a:pt x="0" y="95"/>
                      <a:pt x="0" y="213"/>
                    </a:cubicBezTo>
                    <a:cubicBezTo>
                      <a:pt x="0" y="252"/>
                      <a:pt x="11" y="289"/>
                      <a:pt x="29" y="320"/>
                    </a:cubicBezTo>
                    <a:cubicBezTo>
                      <a:pt x="24" y="344"/>
                      <a:pt x="22" y="369"/>
                      <a:pt x="22" y="394"/>
                    </a:cubicBezTo>
                    <a:cubicBezTo>
                      <a:pt x="22" y="597"/>
                      <a:pt x="186" y="761"/>
                      <a:pt x="389" y="761"/>
                    </a:cubicBezTo>
                    <a:cubicBezTo>
                      <a:pt x="412" y="761"/>
                      <a:pt x="434" y="759"/>
                      <a:pt x="456" y="755"/>
                    </a:cubicBezTo>
                    <a:cubicBezTo>
                      <a:pt x="486" y="771"/>
                      <a:pt x="520" y="780"/>
                      <a:pt x="556" y="780"/>
                    </a:cubicBezTo>
                    <a:cubicBezTo>
                      <a:pt x="674" y="780"/>
                      <a:pt x="769" y="685"/>
                      <a:pt x="769" y="567"/>
                    </a:cubicBezTo>
                    <a:cubicBezTo>
                      <a:pt x="769" y="534"/>
                      <a:pt x="761" y="501"/>
                      <a:pt x="747" y="473"/>
                    </a:cubicBezTo>
                    <a:close/>
                    <a:moveTo>
                      <a:pt x="577" y="570"/>
                    </a:moveTo>
                    <a:cubicBezTo>
                      <a:pt x="560" y="594"/>
                      <a:pt x="535" y="613"/>
                      <a:pt x="502" y="626"/>
                    </a:cubicBezTo>
                    <a:cubicBezTo>
                      <a:pt x="470" y="640"/>
                      <a:pt x="432" y="646"/>
                      <a:pt x="388" y="646"/>
                    </a:cubicBezTo>
                    <a:cubicBezTo>
                      <a:pt x="335" y="646"/>
                      <a:pt x="291" y="637"/>
                      <a:pt x="256" y="619"/>
                    </a:cubicBezTo>
                    <a:cubicBezTo>
                      <a:pt x="232" y="605"/>
                      <a:pt x="211" y="587"/>
                      <a:pt x="196" y="565"/>
                    </a:cubicBezTo>
                    <a:cubicBezTo>
                      <a:pt x="180" y="543"/>
                      <a:pt x="172" y="520"/>
                      <a:pt x="172" y="499"/>
                    </a:cubicBezTo>
                    <a:cubicBezTo>
                      <a:pt x="172" y="485"/>
                      <a:pt x="177" y="474"/>
                      <a:pt x="188" y="464"/>
                    </a:cubicBezTo>
                    <a:cubicBezTo>
                      <a:pt x="198" y="455"/>
                      <a:pt x="211" y="450"/>
                      <a:pt x="226" y="450"/>
                    </a:cubicBezTo>
                    <a:cubicBezTo>
                      <a:pt x="239" y="450"/>
                      <a:pt x="249" y="454"/>
                      <a:pt x="258" y="461"/>
                    </a:cubicBezTo>
                    <a:cubicBezTo>
                      <a:pt x="267" y="468"/>
                      <a:pt x="274" y="479"/>
                      <a:pt x="280" y="493"/>
                    </a:cubicBezTo>
                    <a:cubicBezTo>
                      <a:pt x="286" y="508"/>
                      <a:pt x="293" y="520"/>
                      <a:pt x="301" y="530"/>
                    </a:cubicBezTo>
                    <a:cubicBezTo>
                      <a:pt x="308" y="540"/>
                      <a:pt x="318" y="548"/>
                      <a:pt x="332" y="554"/>
                    </a:cubicBezTo>
                    <a:cubicBezTo>
                      <a:pt x="345" y="560"/>
                      <a:pt x="363" y="563"/>
                      <a:pt x="385" y="563"/>
                    </a:cubicBezTo>
                    <a:cubicBezTo>
                      <a:pt x="415" y="563"/>
                      <a:pt x="440" y="557"/>
                      <a:pt x="459" y="544"/>
                    </a:cubicBezTo>
                    <a:cubicBezTo>
                      <a:pt x="477" y="532"/>
                      <a:pt x="486" y="517"/>
                      <a:pt x="486" y="498"/>
                    </a:cubicBezTo>
                    <a:cubicBezTo>
                      <a:pt x="486" y="484"/>
                      <a:pt x="481" y="472"/>
                      <a:pt x="472" y="463"/>
                    </a:cubicBezTo>
                    <a:cubicBezTo>
                      <a:pt x="462" y="454"/>
                      <a:pt x="449" y="447"/>
                      <a:pt x="433" y="442"/>
                    </a:cubicBezTo>
                    <a:cubicBezTo>
                      <a:pt x="416" y="437"/>
                      <a:pt x="393" y="431"/>
                      <a:pt x="365" y="425"/>
                    </a:cubicBezTo>
                    <a:cubicBezTo>
                      <a:pt x="327" y="417"/>
                      <a:pt x="295" y="407"/>
                      <a:pt x="269" y="396"/>
                    </a:cubicBezTo>
                    <a:cubicBezTo>
                      <a:pt x="243" y="385"/>
                      <a:pt x="222" y="370"/>
                      <a:pt x="206" y="350"/>
                    </a:cubicBezTo>
                    <a:cubicBezTo>
                      <a:pt x="190" y="331"/>
                      <a:pt x="182" y="306"/>
                      <a:pt x="182" y="277"/>
                    </a:cubicBezTo>
                    <a:cubicBezTo>
                      <a:pt x="182" y="249"/>
                      <a:pt x="191" y="224"/>
                      <a:pt x="207" y="202"/>
                    </a:cubicBezTo>
                    <a:cubicBezTo>
                      <a:pt x="224" y="181"/>
                      <a:pt x="248" y="164"/>
                      <a:pt x="279" y="153"/>
                    </a:cubicBezTo>
                    <a:cubicBezTo>
                      <a:pt x="309" y="142"/>
                      <a:pt x="345" y="136"/>
                      <a:pt x="386" y="136"/>
                    </a:cubicBezTo>
                    <a:cubicBezTo>
                      <a:pt x="419" y="136"/>
                      <a:pt x="448" y="140"/>
                      <a:pt x="472" y="147"/>
                    </a:cubicBezTo>
                    <a:cubicBezTo>
                      <a:pt x="496" y="155"/>
                      <a:pt x="516" y="165"/>
                      <a:pt x="532" y="178"/>
                    </a:cubicBezTo>
                    <a:cubicBezTo>
                      <a:pt x="549" y="190"/>
                      <a:pt x="561" y="204"/>
                      <a:pt x="568" y="218"/>
                    </a:cubicBezTo>
                    <a:cubicBezTo>
                      <a:pt x="576" y="232"/>
                      <a:pt x="580" y="246"/>
                      <a:pt x="580" y="259"/>
                    </a:cubicBezTo>
                    <a:cubicBezTo>
                      <a:pt x="580" y="273"/>
                      <a:pt x="575" y="284"/>
                      <a:pt x="565" y="295"/>
                    </a:cubicBezTo>
                    <a:cubicBezTo>
                      <a:pt x="555" y="305"/>
                      <a:pt x="542" y="311"/>
                      <a:pt x="527" y="311"/>
                    </a:cubicBezTo>
                    <a:cubicBezTo>
                      <a:pt x="513" y="311"/>
                      <a:pt x="503" y="307"/>
                      <a:pt x="495" y="301"/>
                    </a:cubicBezTo>
                    <a:cubicBezTo>
                      <a:pt x="488" y="295"/>
                      <a:pt x="481" y="285"/>
                      <a:pt x="473" y="272"/>
                    </a:cubicBezTo>
                    <a:cubicBezTo>
                      <a:pt x="464" y="254"/>
                      <a:pt x="453" y="241"/>
                      <a:pt x="440" y="231"/>
                    </a:cubicBezTo>
                    <a:cubicBezTo>
                      <a:pt x="428" y="221"/>
                      <a:pt x="407" y="217"/>
                      <a:pt x="379" y="217"/>
                    </a:cubicBezTo>
                    <a:cubicBezTo>
                      <a:pt x="353" y="217"/>
                      <a:pt x="331" y="222"/>
                      <a:pt x="316" y="232"/>
                    </a:cubicBezTo>
                    <a:cubicBezTo>
                      <a:pt x="300" y="242"/>
                      <a:pt x="293" y="254"/>
                      <a:pt x="293" y="268"/>
                    </a:cubicBezTo>
                    <a:cubicBezTo>
                      <a:pt x="293" y="276"/>
                      <a:pt x="295" y="283"/>
                      <a:pt x="300" y="289"/>
                    </a:cubicBezTo>
                    <a:cubicBezTo>
                      <a:pt x="305" y="295"/>
                      <a:pt x="313" y="301"/>
                      <a:pt x="322" y="306"/>
                    </a:cubicBezTo>
                    <a:cubicBezTo>
                      <a:pt x="332" y="310"/>
                      <a:pt x="342" y="314"/>
                      <a:pt x="352" y="317"/>
                    </a:cubicBezTo>
                    <a:cubicBezTo>
                      <a:pt x="362" y="320"/>
                      <a:pt x="379" y="324"/>
                      <a:pt x="402" y="329"/>
                    </a:cubicBezTo>
                    <a:cubicBezTo>
                      <a:pt x="432" y="336"/>
                      <a:pt x="459" y="343"/>
                      <a:pt x="483" y="351"/>
                    </a:cubicBezTo>
                    <a:cubicBezTo>
                      <a:pt x="508" y="359"/>
                      <a:pt x="529" y="368"/>
                      <a:pt x="546" y="379"/>
                    </a:cubicBezTo>
                    <a:cubicBezTo>
                      <a:pt x="564" y="391"/>
                      <a:pt x="578" y="406"/>
                      <a:pt x="588" y="423"/>
                    </a:cubicBezTo>
                    <a:cubicBezTo>
                      <a:pt x="598" y="441"/>
                      <a:pt x="603" y="462"/>
                      <a:pt x="603" y="488"/>
                    </a:cubicBezTo>
                    <a:cubicBezTo>
                      <a:pt x="603" y="518"/>
                      <a:pt x="594" y="545"/>
                      <a:pt x="577" y="57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sp>
          <p:nvSpPr>
            <p:cNvPr id="29" name="Rectangle 18"/>
            <p:cNvSpPr/>
            <p:nvPr/>
          </p:nvSpPr>
          <p:spPr bwMode="auto">
            <a:xfrm>
              <a:off x="9304233" y="3459879"/>
              <a:ext cx="686760" cy="2932985"/>
            </a:xfrm>
            <a:prstGeom prst="rect">
              <a:avLst/>
            </a:prstGeom>
            <a:solidFill>
              <a:schemeClr val="accent1"/>
            </a:solidFill>
            <a:ln w="19050">
              <a:solidFill>
                <a:schemeClr val="tx1">
                  <a:lumMod val="75000"/>
                </a:schemeClr>
              </a:solidFill>
              <a:prstDash val="dash"/>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3274" tIns="46637" rIns="93274" bIns="46637" numCol="1" rtlCol="0" anchor="t" anchorCtr="0" compatLnSpc="1">
              <a:prstTxWarp prst="textNoShape">
                <a:avLst/>
              </a:prstTxWarp>
            </a:bodyPr>
            <a:lstStyle/>
            <a:p>
              <a:pPr algn="ctr" defTabSz="932472" fontAlgn="base">
                <a:spcBef>
                  <a:spcPct val="0"/>
                </a:spcBef>
                <a:spcAft>
                  <a:spcPct val="0"/>
                </a:spcAft>
              </a:pPr>
              <a:r>
                <a:rPr lang="en-US" sz="3200" dirty="0">
                  <a:gradFill>
                    <a:gsLst>
                      <a:gs pos="0">
                        <a:srgbClr val="FFFFFF"/>
                      </a:gs>
                      <a:gs pos="100000">
                        <a:srgbClr val="FFFFFF"/>
                      </a:gs>
                    </a:gsLst>
                    <a:lin ang="5400000" scaled="0"/>
                  </a:gradFill>
                </a:rPr>
                <a:t>…</a:t>
              </a:r>
              <a:endParaRPr lang="en-US" sz="2000" dirty="0">
                <a:gradFill>
                  <a:gsLst>
                    <a:gs pos="0">
                      <a:srgbClr val="FFFFFF"/>
                    </a:gs>
                    <a:gs pos="100000">
                      <a:srgbClr val="FFFFFF"/>
                    </a:gs>
                  </a:gsLst>
                  <a:lin ang="5400000" scaled="0"/>
                </a:gradFill>
              </a:endParaRPr>
            </a:p>
          </p:txBody>
        </p:sp>
        <p:sp>
          <p:nvSpPr>
            <p:cNvPr id="30" name="Rectangle 19"/>
            <p:cNvSpPr/>
            <p:nvPr/>
          </p:nvSpPr>
          <p:spPr bwMode="auto">
            <a:xfrm>
              <a:off x="3171033" y="3459879"/>
              <a:ext cx="686760" cy="2932985"/>
            </a:xfrm>
            <a:prstGeom prst="rect">
              <a:avLst/>
            </a:prstGeom>
            <a:solidFill>
              <a:schemeClr val="accent1"/>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vert270" wrap="square" lIns="93274" tIns="640080" rIns="93274" bIns="46637" numCol="1" rtlCol="0" anchor="ctr" anchorCtr="0" compatLnSpc="1">
              <a:prstTxWarp prst="textNoShape">
                <a:avLst/>
              </a:prstTxWarp>
            </a:bodyPr>
            <a:lstStyle/>
            <a:p>
              <a:pPr algn="r" defTabSz="932472" fontAlgn="base">
                <a:spcBef>
                  <a:spcPct val="0"/>
                </a:spcBef>
                <a:spcAft>
                  <a:spcPct val="0"/>
                </a:spcAft>
              </a:pPr>
              <a:r>
                <a:rPr lang="en-US" sz="1600" dirty="0">
                  <a:gradFill>
                    <a:gsLst>
                      <a:gs pos="0">
                        <a:srgbClr val="FFFFFF"/>
                      </a:gs>
                      <a:gs pos="100000">
                        <a:srgbClr val="FFFFFF"/>
                      </a:gs>
                    </a:gsLst>
                    <a:lin ang="5400000" scaled="0"/>
                  </a:gradFill>
                </a:rPr>
                <a:t>Outlook</a:t>
              </a:r>
            </a:p>
          </p:txBody>
        </p:sp>
        <p:sp>
          <p:nvSpPr>
            <p:cNvPr id="31" name="Rectangle 42"/>
            <p:cNvSpPr/>
            <p:nvPr/>
          </p:nvSpPr>
          <p:spPr bwMode="auto">
            <a:xfrm>
              <a:off x="3937683" y="3459879"/>
              <a:ext cx="686760" cy="2932985"/>
            </a:xfrm>
            <a:prstGeom prst="rect">
              <a:avLst/>
            </a:prstGeom>
            <a:solidFill>
              <a:schemeClr val="accent1"/>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vert270" wrap="square" lIns="93274" tIns="640080" rIns="93274" bIns="46637" numCol="1" rtlCol="0" anchor="ctr" anchorCtr="0" compatLnSpc="1">
              <a:prstTxWarp prst="textNoShape">
                <a:avLst/>
              </a:prstTxWarp>
            </a:bodyPr>
            <a:lstStyle/>
            <a:p>
              <a:pPr algn="r" defTabSz="932472" fontAlgn="base">
                <a:spcBef>
                  <a:spcPct val="0"/>
                </a:spcBef>
                <a:spcAft>
                  <a:spcPct val="0"/>
                </a:spcAft>
              </a:pPr>
              <a:r>
                <a:rPr lang="en-US" sz="1600" dirty="0" smtClean="0">
                  <a:gradFill>
                    <a:gsLst>
                      <a:gs pos="0">
                        <a:srgbClr val="FFFFFF"/>
                      </a:gs>
                      <a:gs pos="100000">
                        <a:srgbClr val="FFFFFF"/>
                      </a:gs>
                    </a:gsLst>
                    <a:lin ang="5400000" scaled="0"/>
                  </a:gradFill>
                </a:rPr>
                <a:t>OneDrive</a:t>
              </a:r>
              <a:endParaRPr lang="en-US" sz="1600" dirty="0">
                <a:gradFill>
                  <a:gsLst>
                    <a:gs pos="0">
                      <a:srgbClr val="FFFFFF"/>
                    </a:gs>
                    <a:gs pos="100000">
                      <a:srgbClr val="FFFFFF"/>
                    </a:gs>
                  </a:gsLst>
                  <a:lin ang="5400000" scaled="0"/>
                </a:gradFill>
              </a:endParaRPr>
            </a:p>
          </p:txBody>
        </p:sp>
        <p:sp>
          <p:nvSpPr>
            <p:cNvPr id="32" name="Rectangle 54"/>
            <p:cNvSpPr/>
            <p:nvPr/>
          </p:nvSpPr>
          <p:spPr bwMode="auto">
            <a:xfrm>
              <a:off x="5470983" y="3459879"/>
              <a:ext cx="686760" cy="2932985"/>
            </a:xfrm>
            <a:prstGeom prst="rect">
              <a:avLst/>
            </a:prstGeom>
            <a:solidFill>
              <a:schemeClr val="accent1"/>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vert270" wrap="square" lIns="93274" tIns="640080" rIns="93274" bIns="46637" numCol="1" rtlCol="0" anchor="ctr" anchorCtr="0" compatLnSpc="1">
              <a:prstTxWarp prst="textNoShape">
                <a:avLst/>
              </a:prstTxWarp>
            </a:bodyPr>
            <a:lstStyle/>
            <a:p>
              <a:pPr algn="r" defTabSz="932472" fontAlgn="base">
                <a:spcBef>
                  <a:spcPct val="0"/>
                </a:spcBef>
                <a:spcAft>
                  <a:spcPct val="0"/>
                </a:spcAft>
              </a:pPr>
              <a:r>
                <a:rPr lang="en-US" sz="1600" dirty="0" smtClean="0">
                  <a:gradFill>
                    <a:gsLst>
                      <a:gs pos="0">
                        <a:srgbClr val="FFFFFF"/>
                      </a:gs>
                      <a:gs pos="100000">
                        <a:srgbClr val="FFFFFF"/>
                      </a:gs>
                    </a:gsLst>
                    <a:lin ang="5400000" scaled="0"/>
                  </a:gradFill>
                </a:rPr>
                <a:t>Calendar</a:t>
              </a:r>
              <a:endParaRPr lang="en-US" sz="1600" dirty="0">
                <a:gradFill>
                  <a:gsLst>
                    <a:gs pos="0">
                      <a:srgbClr val="FFFFFF"/>
                    </a:gs>
                    <a:gs pos="100000">
                      <a:srgbClr val="FFFFFF"/>
                    </a:gs>
                  </a:gsLst>
                  <a:lin ang="5400000" scaled="0"/>
                </a:gradFill>
              </a:endParaRPr>
            </a:p>
          </p:txBody>
        </p:sp>
        <p:sp>
          <p:nvSpPr>
            <p:cNvPr id="33" name="Rectangle 46"/>
            <p:cNvSpPr/>
            <p:nvPr/>
          </p:nvSpPr>
          <p:spPr bwMode="auto">
            <a:xfrm>
              <a:off x="4704333" y="3459879"/>
              <a:ext cx="686760" cy="2932985"/>
            </a:xfrm>
            <a:prstGeom prst="rect">
              <a:avLst/>
            </a:prstGeom>
            <a:solidFill>
              <a:schemeClr val="accent1"/>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vert270" wrap="square" lIns="93274" tIns="640080" rIns="93274" bIns="46637" numCol="1" rtlCol="0" anchor="ctr" anchorCtr="0" compatLnSpc="1">
              <a:prstTxWarp prst="textNoShape">
                <a:avLst/>
              </a:prstTxWarp>
            </a:bodyPr>
            <a:lstStyle/>
            <a:p>
              <a:pPr algn="r" defTabSz="932472" fontAlgn="base">
                <a:spcBef>
                  <a:spcPct val="0"/>
                </a:spcBef>
                <a:spcAft>
                  <a:spcPct val="0"/>
                </a:spcAft>
              </a:pPr>
              <a:r>
                <a:rPr lang="en-US" sz="1600" smtClean="0">
                  <a:gradFill>
                    <a:gsLst>
                      <a:gs pos="0">
                        <a:srgbClr val="FFFFFF"/>
                      </a:gs>
                      <a:gs pos="100000">
                        <a:srgbClr val="FFFFFF"/>
                      </a:gs>
                    </a:gsLst>
                    <a:lin ang="5400000" scaled="0"/>
                  </a:gradFill>
                </a:rPr>
                <a:t>OneNote</a:t>
              </a:r>
              <a:endParaRPr lang="en-US" sz="1600" dirty="0">
                <a:gradFill>
                  <a:gsLst>
                    <a:gs pos="0">
                      <a:srgbClr val="FFFFFF"/>
                    </a:gs>
                    <a:gs pos="100000">
                      <a:srgbClr val="FFFFFF"/>
                    </a:gs>
                  </a:gsLst>
                  <a:lin ang="5400000" scaled="0"/>
                </a:gradFill>
              </a:endParaRPr>
            </a:p>
          </p:txBody>
        </p:sp>
        <p:sp>
          <p:nvSpPr>
            <p:cNvPr id="34" name="Freeform 22"/>
            <p:cNvSpPr>
              <a:spLocks noChangeAspect="1" noEditPoints="1"/>
            </p:cNvSpPr>
            <p:nvPr/>
          </p:nvSpPr>
          <p:spPr bwMode="black">
            <a:xfrm>
              <a:off x="4082321" y="3626642"/>
              <a:ext cx="433049" cy="270189"/>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nvGrpSpPr>
            <p:cNvPr id="35" name="Group 25"/>
            <p:cNvGrpSpPr/>
            <p:nvPr/>
          </p:nvGrpSpPr>
          <p:grpSpPr>
            <a:xfrm>
              <a:off x="8537583" y="3459879"/>
              <a:ext cx="686760" cy="2932985"/>
              <a:chOff x="7465339" y="3394474"/>
              <a:chExt cx="686760" cy="2932985"/>
            </a:xfrm>
            <a:solidFill>
              <a:schemeClr val="accent2"/>
            </a:solidFill>
          </p:grpSpPr>
          <p:sp>
            <p:nvSpPr>
              <p:cNvPr id="44" name="Rectangle 60"/>
              <p:cNvSpPr/>
              <p:nvPr/>
            </p:nvSpPr>
            <p:spPr bwMode="auto">
              <a:xfrm>
                <a:off x="7465339" y="3394474"/>
                <a:ext cx="686760" cy="2932985"/>
              </a:xfrm>
              <a:prstGeom prst="rect">
                <a:avLst/>
              </a:prstGeom>
              <a:solidFill>
                <a:schemeClr val="accent1"/>
              </a:solidFill>
              <a:ln w="19050">
                <a:solidFill>
                  <a:schemeClr val="tx1">
                    <a:lumMod val="75000"/>
                  </a:schemeClr>
                </a:solidFill>
                <a:prstDash val="dash"/>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vert270" wrap="square" lIns="93274" tIns="640080" rIns="93274" bIns="46637" numCol="1" rtlCol="0" anchor="ctr" anchorCtr="0" compatLnSpc="1">
                <a:prstTxWarp prst="textNoShape">
                  <a:avLst/>
                </a:prstTxWarp>
              </a:bodyPr>
              <a:lstStyle/>
              <a:p>
                <a:pPr algn="r" defTabSz="932472" fontAlgn="base">
                  <a:spcBef>
                    <a:spcPct val="0"/>
                  </a:spcBef>
                  <a:spcAft>
                    <a:spcPct val="0"/>
                  </a:spcAft>
                </a:pPr>
                <a:r>
                  <a:rPr lang="en-US" sz="1600" dirty="0" smtClean="0">
                    <a:gradFill>
                      <a:gsLst>
                        <a:gs pos="0">
                          <a:srgbClr val="FFFFFF"/>
                        </a:gs>
                        <a:gs pos="100000">
                          <a:srgbClr val="FFFFFF"/>
                        </a:gs>
                      </a:gsLst>
                      <a:lin ang="5400000" scaled="0"/>
                    </a:gradFill>
                  </a:rPr>
                  <a:t>Yammer</a:t>
                </a:r>
                <a:endParaRPr lang="en-US" sz="1600" dirty="0">
                  <a:gradFill>
                    <a:gsLst>
                      <a:gs pos="0">
                        <a:srgbClr val="FFFFFF"/>
                      </a:gs>
                      <a:gs pos="100000">
                        <a:srgbClr val="FFFFFF"/>
                      </a:gs>
                    </a:gsLst>
                    <a:lin ang="5400000" scaled="0"/>
                  </a:gradFill>
                </a:endParaRPr>
              </a:p>
            </p:txBody>
          </p:sp>
          <p:sp>
            <p:nvSpPr>
              <p:cNvPr id="45" name="Freeform 5"/>
              <p:cNvSpPr>
                <a:spLocks noChangeAspect="1" noEditPoints="1"/>
              </p:cNvSpPr>
              <p:nvPr/>
            </p:nvSpPr>
            <p:spPr bwMode="black">
              <a:xfrm>
                <a:off x="7658246" y="3569855"/>
                <a:ext cx="343527" cy="289793"/>
              </a:xfrm>
              <a:custGeom>
                <a:avLst/>
                <a:gdLst>
                  <a:gd name="T0" fmla="*/ 202 w 389"/>
                  <a:gd name="T1" fmla="*/ 6 h 328"/>
                  <a:gd name="T2" fmla="*/ 177 w 389"/>
                  <a:gd name="T3" fmla="*/ 18 h 328"/>
                  <a:gd name="T4" fmla="*/ 177 w 389"/>
                  <a:gd name="T5" fmla="*/ 19 h 328"/>
                  <a:gd name="T6" fmla="*/ 177 w 389"/>
                  <a:gd name="T7" fmla="*/ 20 h 328"/>
                  <a:gd name="T8" fmla="*/ 177 w 389"/>
                  <a:gd name="T9" fmla="*/ 20 h 328"/>
                  <a:gd name="T10" fmla="*/ 113 w 389"/>
                  <a:gd name="T11" fmla="*/ 188 h 328"/>
                  <a:gd name="T12" fmla="*/ 112 w 389"/>
                  <a:gd name="T13" fmla="*/ 188 h 328"/>
                  <a:gd name="T14" fmla="*/ 44 w 389"/>
                  <a:gd name="T15" fmla="*/ 17 h 328"/>
                  <a:gd name="T16" fmla="*/ 44 w 389"/>
                  <a:gd name="T17" fmla="*/ 17 h 328"/>
                  <a:gd name="T18" fmla="*/ 43 w 389"/>
                  <a:gd name="T19" fmla="*/ 14 h 328"/>
                  <a:gd name="T20" fmla="*/ 16 w 389"/>
                  <a:gd name="T21" fmla="*/ 4 h 328"/>
                  <a:gd name="T22" fmla="*/ 4 w 389"/>
                  <a:gd name="T23" fmla="*/ 30 h 328"/>
                  <a:gd name="T24" fmla="*/ 90 w 389"/>
                  <a:gd name="T25" fmla="*/ 241 h 328"/>
                  <a:gd name="T26" fmla="*/ 85 w 389"/>
                  <a:gd name="T27" fmla="*/ 252 h 328"/>
                  <a:gd name="T28" fmla="*/ 41 w 389"/>
                  <a:gd name="T29" fmla="*/ 291 h 328"/>
                  <a:gd name="T30" fmla="*/ 29 w 389"/>
                  <a:gd name="T31" fmla="*/ 291 h 328"/>
                  <a:gd name="T32" fmla="*/ 11 w 389"/>
                  <a:gd name="T33" fmla="*/ 304 h 328"/>
                  <a:gd name="T34" fmla="*/ 23 w 389"/>
                  <a:gd name="T35" fmla="*/ 326 h 328"/>
                  <a:gd name="T36" fmla="*/ 44 w 389"/>
                  <a:gd name="T37" fmla="*/ 328 h 328"/>
                  <a:gd name="T38" fmla="*/ 123 w 389"/>
                  <a:gd name="T39" fmla="*/ 260 h 328"/>
                  <a:gd name="T40" fmla="*/ 213 w 389"/>
                  <a:gd name="T41" fmla="*/ 36 h 328"/>
                  <a:gd name="T42" fmla="*/ 215 w 389"/>
                  <a:gd name="T43" fmla="*/ 32 h 328"/>
                  <a:gd name="T44" fmla="*/ 214 w 389"/>
                  <a:gd name="T45" fmla="*/ 32 h 328"/>
                  <a:gd name="T46" fmla="*/ 215 w 389"/>
                  <a:gd name="T47" fmla="*/ 31 h 328"/>
                  <a:gd name="T48" fmla="*/ 202 w 389"/>
                  <a:gd name="T49" fmla="*/ 6 h 328"/>
                  <a:gd name="T50" fmla="*/ 389 w 389"/>
                  <a:gd name="T51" fmla="*/ 169 h 328"/>
                  <a:gd name="T52" fmla="*/ 370 w 389"/>
                  <a:gd name="T53" fmla="*/ 188 h 328"/>
                  <a:gd name="T54" fmla="*/ 254 w 389"/>
                  <a:gd name="T55" fmla="*/ 170 h 328"/>
                  <a:gd name="T56" fmla="*/ 370 w 389"/>
                  <a:gd name="T57" fmla="*/ 149 h 328"/>
                  <a:gd name="T58" fmla="*/ 389 w 389"/>
                  <a:gd name="T59" fmla="*/ 169 h 328"/>
                  <a:gd name="T60" fmla="*/ 342 w 389"/>
                  <a:gd name="T61" fmla="*/ 52 h 328"/>
                  <a:gd name="T62" fmla="*/ 335 w 389"/>
                  <a:gd name="T63" fmla="*/ 78 h 328"/>
                  <a:gd name="T64" fmla="*/ 225 w 389"/>
                  <a:gd name="T65" fmla="*/ 119 h 328"/>
                  <a:gd name="T66" fmla="*/ 316 w 389"/>
                  <a:gd name="T67" fmla="*/ 44 h 328"/>
                  <a:gd name="T68" fmla="*/ 342 w 389"/>
                  <a:gd name="T69" fmla="*/ 52 h 328"/>
                  <a:gd name="T70" fmla="*/ 316 w 389"/>
                  <a:gd name="T71" fmla="*/ 296 h 328"/>
                  <a:gd name="T72" fmla="*/ 225 w 389"/>
                  <a:gd name="T73" fmla="*/ 221 h 328"/>
                  <a:gd name="T74" fmla="*/ 335 w 389"/>
                  <a:gd name="T75" fmla="*/ 262 h 328"/>
                  <a:gd name="T76" fmla="*/ 342 w 389"/>
                  <a:gd name="T77" fmla="*/ 288 h 328"/>
                  <a:gd name="T78" fmla="*/ 316 w 389"/>
                  <a:gd name="T79" fmla="*/ 29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9" h="328">
                    <a:moveTo>
                      <a:pt x="202" y="6"/>
                    </a:moveTo>
                    <a:cubicBezTo>
                      <a:pt x="192" y="3"/>
                      <a:pt x="181" y="8"/>
                      <a:pt x="177" y="18"/>
                    </a:cubicBezTo>
                    <a:cubicBezTo>
                      <a:pt x="177" y="18"/>
                      <a:pt x="177" y="19"/>
                      <a:pt x="177" y="19"/>
                    </a:cubicBezTo>
                    <a:cubicBezTo>
                      <a:pt x="177" y="20"/>
                      <a:pt x="177" y="20"/>
                      <a:pt x="177" y="20"/>
                    </a:cubicBezTo>
                    <a:cubicBezTo>
                      <a:pt x="177" y="20"/>
                      <a:pt x="177" y="20"/>
                      <a:pt x="177" y="20"/>
                    </a:cubicBezTo>
                    <a:cubicBezTo>
                      <a:pt x="170" y="38"/>
                      <a:pt x="113" y="188"/>
                      <a:pt x="113" y="188"/>
                    </a:cubicBezTo>
                    <a:cubicBezTo>
                      <a:pt x="112" y="188"/>
                      <a:pt x="112" y="188"/>
                      <a:pt x="112" y="188"/>
                    </a:cubicBezTo>
                    <a:cubicBezTo>
                      <a:pt x="44" y="17"/>
                      <a:pt x="44" y="17"/>
                      <a:pt x="44" y="17"/>
                    </a:cubicBezTo>
                    <a:cubicBezTo>
                      <a:pt x="44" y="17"/>
                      <a:pt x="44" y="17"/>
                      <a:pt x="44" y="17"/>
                    </a:cubicBezTo>
                    <a:cubicBezTo>
                      <a:pt x="43" y="14"/>
                      <a:pt x="43" y="14"/>
                      <a:pt x="43" y="14"/>
                    </a:cubicBezTo>
                    <a:cubicBezTo>
                      <a:pt x="38" y="5"/>
                      <a:pt x="27" y="0"/>
                      <a:pt x="16" y="4"/>
                    </a:cubicBezTo>
                    <a:cubicBezTo>
                      <a:pt x="6" y="8"/>
                      <a:pt x="0" y="19"/>
                      <a:pt x="4" y="30"/>
                    </a:cubicBezTo>
                    <a:cubicBezTo>
                      <a:pt x="12" y="51"/>
                      <a:pt x="90" y="241"/>
                      <a:pt x="90" y="241"/>
                    </a:cubicBezTo>
                    <a:cubicBezTo>
                      <a:pt x="85" y="252"/>
                      <a:pt x="85" y="252"/>
                      <a:pt x="85" y="252"/>
                    </a:cubicBezTo>
                    <a:cubicBezTo>
                      <a:pt x="77" y="276"/>
                      <a:pt x="67" y="291"/>
                      <a:pt x="41" y="291"/>
                    </a:cubicBezTo>
                    <a:cubicBezTo>
                      <a:pt x="39" y="291"/>
                      <a:pt x="30" y="291"/>
                      <a:pt x="29" y="291"/>
                    </a:cubicBezTo>
                    <a:cubicBezTo>
                      <a:pt x="21" y="290"/>
                      <a:pt x="13" y="296"/>
                      <a:pt x="11" y="304"/>
                    </a:cubicBezTo>
                    <a:cubicBezTo>
                      <a:pt x="8" y="314"/>
                      <a:pt x="14" y="323"/>
                      <a:pt x="23" y="326"/>
                    </a:cubicBezTo>
                    <a:cubicBezTo>
                      <a:pt x="30" y="327"/>
                      <a:pt x="37" y="328"/>
                      <a:pt x="44" y="328"/>
                    </a:cubicBezTo>
                    <a:cubicBezTo>
                      <a:pt x="91" y="328"/>
                      <a:pt x="107" y="300"/>
                      <a:pt x="123" y="260"/>
                    </a:cubicBezTo>
                    <a:cubicBezTo>
                      <a:pt x="123" y="260"/>
                      <a:pt x="209" y="45"/>
                      <a:pt x="213" y="36"/>
                    </a:cubicBezTo>
                    <a:cubicBezTo>
                      <a:pt x="214" y="34"/>
                      <a:pt x="214" y="33"/>
                      <a:pt x="215" y="32"/>
                    </a:cubicBezTo>
                    <a:cubicBezTo>
                      <a:pt x="214" y="32"/>
                      <a:pt x="214" y="32"/>
                      <a:pt x="214" y="32"/>
                    </a:cubicBezTo>
                    <a:cubicBezTo>
                      <a:pt x="215" y="31"/>
                      <a:pt x="215" y="31"/>
                      <a:pt x="215" y="31"/>
                    </a:cubicBezTo>
                    <a:cubicBezTo>
                      <a:pt x="218" y="20"/>
                      <a:pt x="212" y="9"/>
                      <a:pt x="202" y="6"/>
                    </a:cubicBezTo>
                    <a:close/>
                    <a:moveTo>
                      <a:pt x="389" y="169"/>
                    </a:moveTo>
                    <a:cubicBezTo>
                      <a:pt x="389" y="179"/>
                      <a:pt x="381" y="188"/>
                      <a:pt x="370" y="188"/>
                    </a:cubicBezTo>
                    <a:cubicBezTo>
                      <a:pt x="359" y="188"/>
                      <a:pt x="254" y="181"/>
                      <a:pt x="254" y="170"/>
                    </a:cubicBezTo>
                    <a:cubicBezTo>
                      <a:pt x="254" y="159"/>
                      <a:pt x="359" y="149"/>
                      <a:pt x="370" y="149"/>
                    </a:cubicBezTo>
                    <a:cubicBezTo>
                      <a:pt x="381" y="149"/>
                      <a:pt x="389" y="158"/>
                      <a:pt x="389" y="169"/>
                    </a:cubicBezTo>
                    <a:close/>
                    <a:moveTo>
                      <a:pt x="342" y="52"/>
                    </a:moveTo>
                    <a:cubicBezTo>
                      <a:pt x="348" y="61"/>
                      <a:pt x="344" y="73"/>
                      <a:pt x="335" y="78"/>
                    </a:cubicBezTo>
                    <a:cubicBezTo>
                      <a:pt x="326" y="83"/>
                      <a:pt x="231" y="128"/>
                      <a:pt x="225" y="119"/>
                    </a:cubicBezTo>
                    <a:cubicBezTo>
                      <a:pt x="220" y="109"/>
                      <a:pt x="307" y="49"/>
                      <a:pt x="316" y="44"/>
                    </a:cubicBezTo>
                    <a:cubicBezTo>
                      <a:pt x="325" y="39"/>
                      <a:pt x="337" y="42"/>
                      <a:pt x="342" y="52"/>
                    </a:cubicBezTo>
                    <a:close/>
                    <a:moveTo>
                      <a:pt x="316" y="296"/>
                    </a:moveTo>
                    <a:cubicBezTo>
                      <a:pt x="307" y="290"/>
                      <a:pt x="220" y="230"/>
                      <a:pt x="225" y="221"/>
                    </a:cubicBezTo>
                    <a:cubicBezTo>
                      <a:pt x="231" y="212"/>
                      <a:pt x="326" y="256"/>
                      <a:pt x="335" y="262"/>
                    </a:cubicBezTo>
                    <a:cubicBezTo>
                      <a:pt x="344" y="267"/>
                      <a:pt x="348" y="279"/>
                      <a:pt x="342" y="288"/>
                    </a:cubicBezTo>
                    <a:cubicBezTo>
                      <a:pt x="337" y="298"/>
                      <a:pt x="325" y="301"/>
                      <a:pt x="316" y="29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grpSp>
          <p:nvGrpSpPr>
            <p:cNvPr id="36" name="Group 1155"/>
            <p:cNvGrpSpPr/>
            <p:nvPr/>
          </p:nvGrpSpPr>
          <p:grpSpPr>
            <a:xfrm>
              <a:off x="7004283" y="3459879"/>
              <a:ext cx="686760" cy="2932985"/>
              <a:chOff x="8231989" y="3394473"/>
              <a:chExt cx="686760" cy="2932985"/>
            </a:xfrm>
            <a:solidFill>
              <a:schemeClr val="accent2"/>
            </a:solidFill>
          </p:grpSpPr>
          <p:sp>
            <p:nvSpPr>
              <p:cNvPr id="42" name="Rectangle 66"/>
              <p:cNvSpPr/>
              <p:nvPr/>
            </p:nvSpPr>
            <p:spPr bwMode="auto">
              <a:xfrm>
                <a:off x="8231989" y="3394473"/>
                <a:ext cx="686760" cy="2932985"/>
              </a:xfrm>
              <a:prstGeom prst="rect">
                <a:avLst/>
              </a:prstGeom>
              <a:solidFill>
                <a:schemeClr val="accent1"/>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vert270" wrap="square" lIns="93274" tIns="640080" rIns="93274" bIns="46637" numCol="1" rtlCol="0" anchor="ctr" anchorCtr="0" compatLnSpc="1">
                <a:prstTxWarp prst="textNoShape">
                  <a:avLst/>
                </a:prstTxWarp>
              </a:bodyPr>
              <a:lstStyle/>
              <a:p>
                <a:pPr algn="r" defTabSz="932472" fontAlgn="base">
                  <a:spcBef>
                    <a:spcPct val="0"/>
                  </a:spcBef>
                  <a:spcAft>
                    <a:spcPct val="0"/>
                  </a:spcAft>
                </a:pPr>
                <a:r>
                  <a:rPr lang="en-US" sz="1600" dirty="0">
                    <a:gradFill>
                      <a:gsLst>
                        <a:gs pos="0">
                          <a:srgbClr val="FFFFFF"/>
                        </a:gs>
                        <a:gs pos="100000">
                          <a:srgbClr val="FFFFFF"/>
                        </a:gs>
                      </a:gsLst>
                      <a:lin ang="5400000" scaled="0"/>
                    </a:gradFill>
                  </a:rPr>
                  <a:t>Dynamics CRM</a:t>
                </a:r>
              </a:p>
            </p:txBody>
          </p:sp>
          <p:sp>
            <p:nvSpPr>
              <p:cNvPr id="43" name="Freeform 144"/>
              <p:cNvSpPr>
                <a:spLocks noChangeAspect="1" noEditPoints="1"/>
              </p:cNvSpPr>
              <p:nvPr/>
            </p:nvSpPr>
            <p:spPr bwMode="black">
              <a:xfrm>
                <a:off x="8358199" y="3485352"/>
                <a:ext cx="389247" cy="365678"/>
              </a:xfrm>
              <a:custGeom>
                <a:avLst/>
                <a:gdLst>
                  <a:gd name="T0" fmla="*/ 1091 w 1412"/>
                  <a:gd name="T1" fmla="*/ 240 h 1327"/>
                  <a:gd name="T2" fmla="*/ 1091 w 1412"/>
                  <a:gd name="T3" fmla="*/ 1152 h 1327"/>
                  <a:gd name="T4" fmla="*/ 1048 w 1412"/>
                  <a:gd name="T5" fmla="*/ 1159 h 1327"/>
                  <a:gd name="T6" fmla="*/ 0 w 1412"/>
                  <a:gd name="T7" fmla="*/ 1321 h 1327"/>
                  <a:gd name="T8" fmla="*/ 695 w 1412"/>
                  <a:gd name="T9" fmla="*/ 1074 h 1327"/>
                  <a:gd name="T10" fmla="*/ 715 w 1412"/>
                  <a:gd name="T11" fmla="*/ 1072 h 1327"/>
                  <a:gd name="T12" fmla="*/ 726 w 1412"/>
                  <a:gd name="T13" fmla="*/ 1066 h 1327"/>
                  <a:gd name="T14" fmla="*/ 726 w 1412"/>
                  <a:gd name="T15" fmla="*/ 750 h 1327"/>
                  <a:gd name="T16" fmla="*/ 1061 w 1412"/>
                  <a:gd name="T17" fmla="*/ 230 h 1327"/>
                  <a:gd name="T18" fmla="*/ 1061 w 1412"/>
                  <a:gd name="T19" fmla="*/ 230 h 1327"/>
                  <a:gd name="T20" fmla="*/ 1091 w 1412"/>
                  <a:gd name="T21" fmla="*/ 240 h 1327"/>
                  <a:gd name="T22" fmla="*/ 1390 w 1412"/>
                  <a:gd name="T23" fmla="*/ 450 h 1327"/>
                  <a:gd name="T24" fmla="*/ 1390 w 1412"/>
                  <a:gd name="T25" fmla="*/ 450 h 1327"/>
                  <a:gd name="T26" fmla="*/ 1200 w 1412"/>
                  <a:gd name="T27" fmla="*/ 638 h 1327"/>
                  <a:gd name="T28" fmla="*/ 1117 w 1412"/>
                  <a:gd name="T29" fmla="*/ 714 h 1327"/>
                  <a:gd name="T30" fmla="*/ 1117 w 1412"/>
                  <a:gd name="T31" fmla="*/ 1182 h 1327"/>
                  <a:gd name="T32" fmla="*/ 1088 w 1412"/>
                  <a:gd name="T33" fmla="*/ 1190 h 1327"/>
                  <a:gd name="T34" fmla="*/ 755 w 1412"/>
                  <a:gd name="T35" fmla="*/ 1144 h 1327"/>
                  <a:gd name="T36" fmla="*/ 1 w 1412"/>
                  <a:gd name="T37" fmla="*/ 1321 h 1327"/>
                  <a:gd name="T38" fmla="*/ 11 w 1412"/>
                  <a:gd name="T39" fmla="*/ 1322 h 1327"/>
                  <a:gd name="T40" fmla="*/ 1384 w 1412"/>
                  <a:gd name="T41" fmla="*/ 1327 h 1327"/>
                  <a:gd name="T42" fmla="*/ 1384 w 1412"/>
                  <a:gd name="T43" fmla="*/ 1327 h 1327"/>
                  <a:gd name="T44" fmla="*/ 1412 w 1412"/>
                  <a:gd name="T45" fmla="*/ 1317 h 1327"/>
                  <a:gd name="T46" fmla="*/ 1412 w 1412"/>
                  <a:gd name="T47" fmla="*/ 462 h 1327"/>
                  <a:gd name="T48" fmla="*/ 1390 w 1412"/>
                  <a:gd name="T49" fmla="*/ 450 h 1327"/>
                  <a:gd name="T50" fmla="*/ 700 w 1412"/>
                  <a:gd name="T51" fmla="*/ 9 h 1327"/>
                  <a:gd name="T52" fmla="*/ 666 w 1412"/>
                  <a:gd name="T53" fmla="*/ 0 h 1327"/>
                  <a:gd name="T54" fmla="*/ 666 w 1412"/>
                  <a:gd name="T55" fmla="*/ 0 h 1327"/>
                  <a:gd name="T56" fmla="*/ 666 w 1412"/>
                  <a:gd name="T57" fmla="*/ 0 h 1327"/>
                  <a:gd name="T58" fmla="*/ 665 w 1412"/>
                  <a:gd name="T59" fmla="*/ 0 h 1327"/>
                  <a:gd name="T60" fmla="*/ 665 w 1412"/>
                  <a:gd name="T61" fmla="*/ 4 h 1327"/>
                  <a:gd name="T62" fmla="*/ 464 w 1412"/>
                  <a:gd name="T63" fmla="*/ 568 h 1327"/>
                  <a:gd name="T64" fmla="*/ 0 w 1412"/>
                  <a:gd name="T65" fmla="*/ 1215 h 1327"/>
                  <a:gd name="T66" fmla="*/ 0 w 1412"/>
                  <a:gd name="T67" fmla="*/ 1321 h 1327"/>
                  <a:gd name="T68" fmla="*/ 661 w 1412"/>
                  <a:gd name="T69" fmla="*/ 1053 h 1327"/>
                  <a:gd name="T70" fmla="*/ 676 w 1412"/>
                  <a:gd name="T71" fmla="*/ 1052 h 1327"/>
                  <a:gd name="T72" fmla="*/ 700 w 1412"/>
                  <a:gd name="T73" fmla="*/ 1044 h 1327"/>
                  <a:gd name="T74" fmla="*/ 700 w 1412"/>
                  <a:gd name="T75" fmla="*/ 9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12" h="1327">
                    <a:moveTo>
                      <a:pt x="1091" y="240"/>
                    </a:moveTo>
                    <a:cubicBezTo>
                      <a:pt x="1091" y="1152"/>
                      <a:pt x="1091" y="1152"/>
                      <a:pt x="1091" y="1152"/>
                    </a:cubicBezTo>
                    <a:cubicBezTo>
                      <a:pt x="1048" y="1159"/>
                      <a:pt x="1048" y="1159"/>
                      <a:pt x="1048" y="1159"/>
                    </a:cubicBezTo>
                    <a:cubicBezTo>
                      <a:pt x="1047" y="1159"/>
                      <a:pt x="491" y="1018"/>
                      <a:pt x="0" y="1321"/>
                    </a:cubicBezTo>
                    <a:cubicBezTo>
                      <a:pt x="0" y="1321"/>
                      <a:pt x="257" y="1103"/>
                      <a:pt x="695" y="1074"/>
                    </a:cubicBezTo>
                    <a:cubicBezTo>
                      <a:pt x="715" y="1072"/>
                      <a:pt x="715" y="1072"/>
                      <a:pt x="715" y="1072"/>
                    </a:cubicBezTo>
                    <a:cubicBezTo>
                      <a:pt x="726" y="1066"/>
                      <a:pt x="726" y="1066"/>
                      <a:pt x="726" y="1066"/>
                    </a:cubicBezTo>
                    <a:cubicBezTo>
                      <a:pt x="726" y="750"/>
                      <a:pt x="726" y="750"/>
                      <a:pt x="726" y="750"/>
                    </a:cubicBezTo>
                    <a:cubicBezTo>
                      <a:pt x="854" y="620"/>
                      <a:pt x="979" y="433"/>
                      <a:pt x="1061" y="230"/>
                    </a:cubicBezTo>
                    <a:cubicBezTo>
                      <a:pt x="1061" y="230"/>
                      <a:pt x="1061" y="230"/>
                      <a:pt x="1061" y="230"/>
                    </a:cubicBezTo>
                    <a:lnTo>
                      <a:pt x="1091" y="240"/>
                    </a:lnTo>
                    <a:close/>
                    <a:moveTo>
                      <a:pt x="1390" y="450"/>
                    </a:moveTo>
                    <a:cubicBezTo>
                      <a:pt x="1390" y="450"/>
                      <a:pt x="1390" y="450"/>
                      <a:pt x="1390" y="450"/>
                    </a:cubicBezTo>
                    <a:cubicBezTo>
                      <a:pt x="1390" y="450"/>
                      <a:pt x="1342" y="510"/>
                      <a:pt x="1200" y="638"/>
                    </a:cubicBezTo>
                    <a:cubicBezTo>
                      <a:pt x="1167" y="668"/>
                      <a:pt x="1149" y="686"/>
                      <a:pt x="1117" y="714"/>
                    </a:cubicBezTo>
                    <a:cubicBezTo>
                      <a:pt x="1117" y="1182"/>
                      <a:pt x="1117" y="1182"/>
                      <a:pt x="1117" y="1182"/>
                    </a:cubicBezTo>
                    <a:cubicBezTo>
                      <a:pt x="1088" y="1190"/>
                      <a:pt x="1088" y="1190"/>
                      <a:pt x="1088" y="1190"/>
                    </a:cubicBezTo>
                    <a:cubicBezTo>
                      <a:pt x="1088" y="1189"/>
                      <a:pt x="965" y="1150"/>
                      <a:pt x="755" y="1144"/>
                    </a:cubicBezTo>
                    <a:cubicBezTo>
                      <a:pt x="547" y="1137"/>
                      <a:pt x="237" y="1195"/>
                      <a:pt x="1" y="1321"/>
                    </a:cubicBezTo>
                    <a:cubicBezTo>
                      <a:pt x="11" y="1322"/>
                      <a:pt x="11" y="1322"/>
                      <a:pt x="11" y="1322"/>
                    </a:cubicBezTo>
                    <a:cubicBezTo>
                      <a:pt x="11" y="1322"/>
                      <a:pt x="646" y="1074"/>
                      <a:pt x="1384" y="1327"/>
                    </a:cubicBezTo>
                    <a:cubicBezTo>
                      <a:pt x="1384" y="1327"/>
                      <a:pt x="1384" y="1327"/>
                      <a:pt x="1384" y="1327"/>
                    </a:cubicBezTo>
                    <a:cubicBezTo>
                      <a:pt x="1412" y="1317"/>
                      <a:pt x="1412" y="1317"/>
                      <a:pt x="1412" y="1317"/>
                    </a:cubicBezTo>
                    <a:cubicBezTo>
                      <a:pt x="1412" y="462"/>
                      <a:pt x="1412" y="462"/>
                      <a:pt x="1412" y="462"/>
                    </a:cubicBezTo>
                    <a:lnTo>
                      <a:pt x="1390" y="450"/>
                    </a:lnTo>
                    <a:close/>
                    <a:moveTo>
                      <a:pt x="700" y="9"/>
                    </a:moveTo>
                    <a:cubicBezTo>
                      <a:pt x="666" y="0"/>
                      <a:pt x="666" y="0"/>
                      <a:pt x="666" y="0"/>
                    </a:cubicBezTo>
                    <a:cubicBezTo>
                      <a:pt x="666" y="0"/>
                      <a:pt x="666" y="0"/>
                      <a:pt x="666" y="0"/>
                    </a:cubicBezTo>
                    <a:cubicBezTo>
                      <a:pt x="666" y="0"/>
                      <a:pt x="666" y="0"/>
                      <a:pt x="666" y="0"/>
                    </a:cubicBezTo>
                    <a:cubicBezTo>
                      <a:pt x="665" y="0"/>
                      <a:pt x="665" y="0"/>
                      <a:pt x="665" y="0"/>
                    </a:cubicBezTo>
                    <a:cubicBezTo>
                      <a:pt x="665" y="4"/>
                      <a:pt x="665" y="4"/>
                      <a:pt x="665" y="4"/>
                    </a:cubicBezTo>
                    <a:cubicBezTo>
                      <a:pt x="661" y="33"/>
                      <a:pt x="625" y="255"/>
                      <a:pt x="464" y="568"/>
                    </a:cubicBezTo>
                    <a:cubicBezTo>
                      <a:pt x="368" y="753"/>
                      <a:pt x="223" y="984"/>
                      <a:pt x="0" y="1215"/>
                    </a:cubicBezTo>
                    <a:cubicBezTo>
                      <a:pt x="0" y="1321"/>
                      <a:pt x="0" y="1321"/>
                      <a:pt x="0" y="1321"/>
                    </a:cubicBezTo>
                    <a:cubicBezTo>
                      <a:pt x="0" y="1321"/>
                      <a:pt x="237" y="1097"/>
                      <a:pt x="661" y="1053"/>
                    </a:cubicBezTo>
                    <a:cubicBezTo>
                      <a:pt x="676" y="1052"/>
                      <a:pt x="676" y="1052"/>
                      <a:pt x="676" y="1052"/>
                    </a:cubicBezTo>
                    <a:cubicBezTo>
                      <a:pt x="700" y="1044"/>
                      <a:pt x="700" y="1044"/>
                      <a:pt x="700" y="1044"/>
                    </a:cubicBezTo>
                    <a:lnTo>
                      <a:pt x="700" y="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pic>
          <p:nvPicPr>
            <p:cNvPr id="37" name="Picture 5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5795" y="3573462"/>
              <a:ext cx="434899" cy="434899"/>
            </a:xfrm>
            <a:prstGeom prst="rect">
              <a:avLst/>
            </a:prstGeom>
          </p:spPr>
        </p:pic>
        <p:sp>
          <p:nvSpPr>
            <p:cNvPr id="38" name="Rectangle 72"/>
            <p:cNvSpPr/>
            <p:nvPr/>
          </p:nvSpPr>
          <p:spPr bwMode="auto">
            <a:xfrm>
              <a:off x="7770933" y="3459879"/>
              <a:ext cx="686760" cy="2932985"/>
            </a:xfrm>
            <a:prstGeom prst="rect">
              <a:avLst/>
            </a:prstGeom>
            <a:solidFill>
              <a:schemeClr val="accent1"/>
            </a:solidFill>
            <a:ln w="19050">
              <a:solidFill>
                <a:schemeClr val="tx1">
                  <a:lumMod val="75000"/>
                </a:schemeClr>
              </a:solidFill>
              <a:prstDash val="dash"/>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vert270" wrap="square" lIns="93274" tIns="640080" rIns="93274" bIns="46637" numCol="1" rtlCol="0" anchor="ctr" anchorCtr="0" compatLnSpc="1">
              <a:prstTxWarp prst="textNoShape">
                <a:avLst/>
              </a:prstTxWarp>
            </a:bodyPr>
            <a:lstStyle/>
            <a:p>
              <a:pPr algn="r" defTabSz="932472" fontAlgn="base">
                <a:spcBef>
                  <a:spcPct val="0"/>
                </a:spcBef>
                <a:spcAft>
                  <a:spcPct val="0"/>
                </a:spcAft>
              </a:pPr>
              <a:r>
                <a:rPr lang="en-US" sz="1600" dirty="0" smtClean="0">
                  <a:gradFill>
                    <a:gsLst>
                      <a:gs pos="0">
                        <a:srgbClr val="FFFFFF"/>
                      </a:gs>
                      <a:gs pos="100000">
                        <a:srgbClr val="FFFFFF"/>
                      </a:gs>
                    </a:gsLst>
                    <a:lin ang="5400000" scaled="0"/>
                  </a:gradFill>
                </a:rPr>
                <a:t>Delve</a:t>
              </a:r>
              <a:endParaRPr lang="en-US" sz="1600" dirty="0">
                <a:gradFill>
                  <a:gsLst>
                    <a:gs pos="0">
                      <a:srgbClr val="FFFFFF"/>
                    </a:gs>
                    <a:gs pos="100000">
                      <a:srgbClr val="FFFFFF"/>
                    </a:gs>
                  </a:gsLst>
                  <a:lin ang="5400000" scaled="0"/>
                </a:gradFill>
              </a:endParaRPr>
            </a:p>
          </p:txBody>
        </p:sp>
        <p:pic>
          <p:nvPicPr>
            <p:cNvPr id="39" name="Picture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59186" y="3556537"/>
              <a:ext cx="430917" cy="410397"/>
            </a:xfrm>
            <a:prstGeom prst="rect">
              <a:avLst/>
            </a:prstGeom>
          </p:spPr>
        </p:pic>
        <p:pic>
          <p:nvPicPr>
            <p:cNvPr id="40" name="Picture 11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45879" y="3547241"/>
              <a:ext cx="486918" cy="457200"/>
            </a:xfrm>
            <a:prstGeom prst="rect">
              <a:avLst/>
            </a:prstGeom>
          </p:spPr>
        </p:pic>
        <p:pic>
          <p:nvPicPr>
            <p:cNvPr id="41"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6735" y="3557050"/>
              <a:ext cx="409372" cy="409372"/>
            </a:xfrm>
            <a:prstGeom prst="rect">
              <a:avLst/>
            </a:prstGeom>
          </p:spPr>
        </p:pic>
      </p:grpSp>
      <p:sp>
        <p:nvSpPr>
          <p:cNvPr id="48" name="Rounded Rectangle 23"/>
          <p:cNvSpPr/>
          <p:nvPr/>
        </p:nvSpPr>
        <p:spPr bwMode="auto">
          <a:xfrm>
            <a:off x="2781866" y="1690688"/>
            <a:ext cx="6819960" cy="929977"/>
          </a:xfrm>
          <a:prstGeom prst="roundRect">
            <a:avLst/>
          </a:prstGeom>
          <a:solidFill>
            <a:srgbClr val="505050"/>
          </a:solidFill>
          <a:ln w="38100">
            <a:solidFill>
              <a:schemeClr val="tx1"/>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3274" tIns="46637" rIns="93274" bIns="46637" numCol="1" rtlCol="0" anchor="ctr" anchorCtr="0" compatLnSpc="1">
            <a:prstTxWarp prst="textNoShape">
              <a:avLst/>
            </a:prstTxWarp>
          </a:bodyPr>
          <a:lstStyle/>
          <a:p>
            <a:pPr algn="ctr" defTabSz="932472" fontAlgn="base">
              <a:spcBef>
                <a:spcPct val="0"/>
              </a:spcBef>
              <a:spcAft>
                <a:spcPct val="0"/>
              </a:spcAft>
            </a:pPr>
            <a:endParaRPr lang="en-US" sz="2800" dirty="0">
              <a:gradFill>
                <a:gsLst>
                  <a:gs pos="0">
                    <a:srgbClr val="FFFFFF"/>
                  </a:gs>
                  <a:gs pos="100000">
                    <a:srgbClr val="FFFFFF"/>
                  </a:gs>
                </a:gsLst>
                <a:lin ang="5400000" scaled="0"/>
              </a:gradFill>
            </a:endParaRPr>
          </a:p>
        </p:txBody>
      </p:sp>
      <p:grpSp>
        <p:nvGrpSpPr>
          <p:cNvPr id="49" name="Group 1169"/>
          <p:cNvGrpSpPr/>
          <p:nvPr/>
        </p:nvGrpSpPr>
        <p:grpSpPr>
          <a:xfrm>
            <a:off x="4397335" y="1931870"/>
            <a:ext cx="3735588" cy="523220"/>
            <a:chOff x="4558694" y="2774161"/>
            <a:chExt cx="3735588" cy="523220"/>
          </a:xfrm>
        </p:grpSpPr>
        <p:pic>
          <p:nvPicPr>
            <p:cNvPr id="50" name="Picture 117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8694" y="2778333"/>
              <a:ext cx="627505" cy="514876"/>
            </a:xfrm>
            <a:prstGeom prst="rect">
              <a:avLst/>
            </a:prstGeom>
          </p:spPr>
        </p:pic>
        <p:sp>
          <p:nvSpPr>
            <p:cNvPr id="51" name="Rectangle 1171"/>
            <p:cNvSpPr/>
            <p:nvPr/>
          </p:nvSpPr>
          <p:spPr>
            <a:xfrm>
              <a:off x="5253000" y="2774161"/>
              <a:ext cx="3041282" cy="523220"/>
            </a:xfrm>
            <a:prstGeom prst="rect">
              <a:avLst/>
            </a:prstGeom>
          </p:spPr>
          <p:txBody>
            <a:bodyPr wrap="none">
              <a:spAutoFit/>
            </a:bodyPr>
            <a:lstStyle/>
            <a:p>
              <a:pPr algn="ctr" defTabSz="932472" fontAlgn="base">
                <a:spcBef>
                  <a:spcPct val="0"/>
                </a:spcBef>
                <a:spcAft>
                  <a:spcPct val="0"/>
                </a:spcAft>
              </a:pPr>
              <a:r>
                <a:rPr lang="en-US" sz="2800" dirty="0">
                  <a:gradFill>
                    <a:gsLst>
                      <a:gs pos="0">
                        <a:srgbClr val="FFFFFF"/>
                      </a:gs>
                      <a:gs pos="100000">
                        <a:srgbClr val="FFFFFF"/>
                      </a:gs>
                    </a:gsLst>
                    <a:lin ang="5400000" scaled="0"/>
                  </a:gradFill>
                </a:rPr>
                <a:t>Office 365 Groups</a:t>
              </a:r>
            </a:p>
          </p:txBody>
        </p:sp>
      </p:grpSp>
    </p:spTree>
    <p:extLst>
      <p:ext uri="{BB962C8B-B14F-4D97-AF65-F5344CB8AC3E}">
        <p14:creationId xmlns:p14="http://schemas.microsoft.com/office/powerpoint/2010/main" val="175574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accel="50000" decel="50000" fill="hold" nodeType="withEffect">
                                  <p:stCondLst>
                                    <p:cond delay="300"/>
                                  </p:stCondLst>
                                  <p:childTnLst>
                                    <p:animMotion origin="layout" path="M 4.79167E-6 2.59259E-6 L 0.03541 2.59259E-6 " pathEditMode="relative" rAng="0" ptsTypes="AA">
                                      <p:cBhvr>
                                        <p:cTn id="9" dur="750" spd="-100000" fill="hold"/>
                                        <p:tgtEl>
                                          <p:spTgt spid="6"/>
                                        </p:tgtEl>
                                        <p:attrNameLst>
                                          <p:attrName>ppt_x</p:attrName>
                                          <p:attrName>ppt_y</p:attrName>
                                        </p:attrNameLst>
                                      </p:cBhvr>
                                      <p:rCtr x="1771" y="0"/>
                                    </p:animMotion>
                                  </p:childTnLst>
                                </p:cTn>
                              </p:par>
                              <p:par>
                                <p:cTn id="10" presetID="10" presetClass="entr" presetSubtype="0" fill="hold" nodeType="withEffect">
                                  <p:stCondLst>
                                    <p:cond delay="30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42" presetClass="path" presetSubtype="0" accel="50000" decel="50000" fill="hold" nodeType="withEffect">
                                  <p:stCondLst>
                                    <p:cond delay="300"/>
                                  </p:stCondLst>
                                  <p:childTnLst>
                                    <p:animMotion origin="layout" path="M 4.58333E-6 0 L -0.06107 -0.00069 " pathEditMode="relative" rAng="0" ptsTypes="AA">
                                      <p:cBhvr>
                                        <p:cTn id="14" dur="750" spd="-100000" fill="hold"/>
                                        <p:tgtEl>
                                          <p:spTgt spid="23"/>
                                        </p:tgtEl>
                                        <p:attrNameLst>
                                          <p:attrName>ppt_x</p:attrName>
                                          <p:attrName>ppt_y</p:attrName>
                                        </p:attrNameLst>
                                      </p:cBhvr>
                                      <p:rCtr x="-3060" y="-46"/>
                                    </p:animMotion>
                                  </p:childTnLst>
                                </p:cTn>
                              </p:par>
                            </p:childTnLst>
                          </p:cTn>
                        </p:par>
                        <p:par>
                          <p:cTn id="15" fill="hold">
                            <p:stCondLst>
                              <p:cond delay="1050"/>
                            </p:stCondLst>
                            <p:childTnLst>
                              <p:par>
                                <p:cTn id="16" presetID="10" presetClass="entr" presetSubtype="0" fill="hold" nodeType="afterEffect">
                                  <p:stCondLst>
                                    <p:cond delay="20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7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ES" dirty="0" smtClean="0"/>
              <a:t>Grupos de Office 365 - Arquitectura</a:t>
            </a:r>
            <a:endParaRPr lang="en-US" dirty="0"/>
          </a:p>
        </p:txBody>
      </p:sp>
      <p:sp>
        <p:nvSpPr>
          <p:cNvPr id="2" name="Marcador de contenido 1"/>
          <p:cNvSpPr>
            <a:spLocks noGrp="1"/>
          </p:cNvSpPr>
          <p:nvPr>
            <p:ph sz="half" idx="1"/>
          </p:nvPr>
        </p:nvSpPr>
        <p:spPr>
          <a:xfrm>
            <a:off x="438150" y="1825625"/>
            <a:ext cx="5181600" cy="4351338"/>
          </a:xfrm>
        </p:spPr>
        <p:txBody>
          <a:bodyPr>
            <a:normAutofit fontScale="62500" lnSpcReduction="20000"/>
          </a:bodyPr>
          <a:lstStyle/>
          <a:p>
            <a:pPr marL="0" lvl="0" indent="0" algn="just" defTabSz="932667">
              <a:lnSpc>
                <a:spcPct val="100000"/>
              </a:lnSpc>
              <a:spcBef>
                <a:spcPts val="816"/>
              </a:spcBef>
              <a:buClr>
                <a:srgbClr val="FFFFFF"/>
              </a:buClr>
              <a:buSzPct val="90000"/>
              <a:buNone/>
              <a:defRPr/>
            </a:pPr>
            <a:r>
              <a:rPr lang="es-ES" sz="4000" b="1" dirty="0">
                <a:latin typeface="Segoe UI Light"/>
              </a:rPr>
              <a:t>Una única Identidad</a:t>
            </a:r>
          </a:p>
          <a:p>
            <a:pPr algn="just">
              <a:lnSpc>
                <a:spcPct val="100000"/>
              </a:lnSpc>
              <a:spcBef>
                <a:spcPts val="816"/>
              </a:spcBef>
              <a:buClr>
                <a:srgbClr val="FFFFFF"/>
              </a:buClr>
            </a:pPr>
            <a:r>
              <a:rPr lang="es-ES" dirty="0" err="1">
                <a:latin typeface="Segoe UI Light"/>
              </a:rPr>
              <a:t>Azure</a:t>
            </a:r>
            <a:r>
              <a:rPr lang="es-ES" dirty="0">
                <a:latin typeface="Segoe UI Light"/>
              </a:rPr>
              <a:t> Active </a:t>
            </a:r>
            <a:r>
              <a:rPr lang="es-ES" dirty="0" err="1">
                <a:latin typeface="Segoe UI Light"/>
              </a:rPr>
              <a:t>Directory</a:t>
            </a:r>
            <a:r>
              <a:rPr lang="es-ES" dirty="0">
                <a:latin typeface="Segoe UI Light"/>
              </a:rPr>
              <a:t> (AAD) es el repositorio de Identidades y miembros de Grupos de forma transversal a todo Office 365 (Exchange, SharePoint,…) </a:t>
            </a:r>
          </a:p>
          <a:p>
            <a:pPr algn="just">
              <a:lnSpc>
                <a:spcPct val="100000"/>
              </a:lnSpc>
              <a:spcBef>
                <a:spcPts val="816"/>
              </a:spcBef>
              <a:buClr>
                <a:srgbClr val="FFFFFF"/>
              </a:buClr>
            </a:pPr>
            <a:endParaRPr lang="es-ES" dirty="0">
              <a:latin typeface="Segoe UI Light"/>
            </a:endParaRPr>
          </a:p>
          <a:p>
            <a:pPr marL="0" lvl="0" indent="0" algn="just" defTabSz="932667">
              <a:lnSpc>
                <a:spcPct val="100000"/>
              </a:lnSpc>
              <a:spcBef>
                <a:spcPts val="816"/>
              </a:spcBef>
              <a:buClr>
                <a:srgbClr val="FFFFFF"/>
              </a:buClr>
              <a:buSzPct val="90000"/>
              <a:buNone/>
              <a:defRPr/>
            </a:pPr>
            <a:r>
              <a:rPr lang="en-US" sz="4000" b="1" dirty="0" err="1">
                <a:latin typeface="Segoe UI Light"/>
              </a:rPr>
              <a:t>Recursos</a:t>
            </a:r>
            <a:r>
              <a:rPr lang="en-US" sz="4000" b="1" dirty="0">
                <a:latin typeface="Segoe UI Light"/>
              </a:rPr>
              <a:t> </a:t>
            </a:r>
            <a:r>
              <a:rPr lang="en-US" sz="4000" b="1" dirty="0" err="1">
                <a:latin typeface="Segoe UI Light"/>
              </a:rPr>
              <a:t>Federados</a:t>
            </a:r>
            <a:endParaRPr lang="en-US" sz="4000" b="1" dirty="0">
              <a:latin typeface="Segoe UI Light"/>
            </a:endParaRPr>
          </a:p>
          <a:p>
            <a:pPr marL="0" lvl="0" indent="0" algn="just" defTabSz="932667">
              <a:lnSpc>
                <a:spcPct val="100000"/>
              </a:lnSpc>
              <a:spcBef>
                <a:spcPts val="816"/>
              </a:spcBef>
              <a:buClr>
                <a:srgbClr val="FFFFFF"/>
              </a:buClr>
              <a:buSzPct val="90000"/>
              <a:buNone/>
              <a:defRPr/>
            </a:pPr>
            <a:r>
              <a:rPr lang="es-ES" dirty="0">
                <a:latin typeface="Segoe UI Light"/>
              </a:rPr>
              <a:t>Los Grupos son extendidos con datos de los servicios de O365: las conversaciones se guardan en buzones de Exchange, los documentos en el sitio del Grupo </a:t>
            </a:r>
          </a:p>
          <a:p>
            <a:pPr marL="0" lvl="0" indent="0" algn="just" defTabSz="932667">
              <a:lnSpc>
                <a:spcPct val="100000"/>
              </a:lnSpc>
              <a:spcBef>
                <a:spcPts val="816"/>
              </a:spcBef>
              <a:buClr>
                <a:srgbClr val="FFFFFF"/>
              </a:buClr>
              <a:buSzPct val="90000"/>
              <a:buNone/>
              <a:defRPr/>
            </a:pPr>
            <a:endParaRPr lang="es-ES" dirty="0">
              <a:latin typeface="Segoe UI Light"/>
            </a:endParaRPr>
          </a:p>
          <a:p>
            <a:pPr marL="0" lvl="0" indent="0" algn="just" defTabSz="932667">
              <a:lnSpc>
                <a:spcPct val="100000"/>
              </a:lnSpc>
              <a:spcBef>
                <a:spcPts val="816"/>
              </a:spcBef>
              <a:buClr>
                <a:srgbClr val="FFFFFF"/>
              </a:buClr>
              <a:buSzPct val="90000"/>
              <a:buNone/>
              <a:defRPr/>
            </a:pPr>
            <a:r>
              <a:rPr lang="es-ES" sz="4000" b="1" dirty="0">
                <a:latin typeface="Segoe UI Light"/>
              </a:rPr>
              <a:t>Acoplamiento Débil</a:t>
            </a:r>
          </a:p>
          <a:p>
            <a:pPr marL="0" lvl="0" indent="0" algn="just" defTabSz="932667">
              <a:lnSpc>
                <a:spcPct val="100000"/>
              </a:lnSpc>
              <a:spcBef>
                <a:spcPts val="816"/>
              </a:spcBef>
              <a:buClr>
                <a:srgbClr val="FFFFFF"/>
              </a:buClr>
              <a:buSzPct val="90000"/>
              <a:buNone/>
              <a:defRPr/>
            </a:pPr>
            <a:r>
              <a:rPr lang="es-ES" dirty="0">
                <a:latin typeface="Segoe UI Light"/>
              </a:rPr>
              <a:t>Los servicios se notifican entre sí de los cambios en un grupo (crear, borrar, actualizar)</a:t>
            </a:r>
          </a:p>
          <a:p>
            <a:endParaRPr lang="en-US" dirty="0"/>
          </a:p>
        </p:txBody>
      </p:sp>
      <p:cxnSp>
        <p:nvCxnSpPr>
          <p:cNvPr id="52" name="Straight Arrow Connector 20"/>
          <p:cNvCxnSpPr/>
          <p:nvPr/>
        </p:nvCxnSpPr>
        <p:spPr>
          <a:xfrm flipV="1">
            <a:off x="7631396" y="3745419"/>
            <a:ext cx="752927" cy="20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22"/>
          <p:cNvCxnSpPr/>
          <p:nvPr/>
        </p:nvCxnSpPr>
        <p:spPr>
          <a:xfrm>
            <a:off x="7637926" y="3756292"/>
            <a:ext cx="970880" cy="16164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49"/>
          <p:cNvCxnSpPr/>
          <p:nvPr/>
        </p:nvCxnSpPr>
        <p:spPr>
          <a:xfrm flipV="1">
            <a:off x="7637926" y="2495047"/>
            <a:ext cx="746396" cy="12612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55" name="Group 7"/>
          <p:cNvGrpSpPr/>
          <p:nvPr/>
        </p:nvGrpSpPr>
        <p:grpSpPr>
          <a:xfrm>
            <a:off x="8384322" y="2884595"/>
            <a:ext cx="3556412" cy="1590994"/>
            <a:chOff x="8218986" y="3093638"/>
            <a:chExt cx="3556412" cy="1590994"/>
          </a:xfrm>
        </p:grpSpPr>
        <p:sp>
          <p:nvSpPr>
            <p:cNvPr id="56" name="Rectangle 8"/>
            <p:cNvSpPr/>
            <p:nvPr/>
          </p:nvSpPr>
          <p:spPr bwMode="auto">
            <a:xfrm>
              <a:off x="8218986" y="3093638"/>
              <a:ext cx="3322369" cy="15909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45696" tIns="45696" rIns="45696" bIns="45696" numCol="1" spcCol="0" rtlCol="0" fromWordArt="0" anchor="t" anchorCtr="0" forceAA="0" compatLnSpc="1">
              <a:prstTxWarp prst="textNoShape">
                <a:avLst/>
              </a:prstTxWarp>
              <a:noAutofit/>
            </a:bodyPr>
            <a:lstStyle/>
            <a:p>
              <a:pPr marL="0" marR="0" lvl="0" indent="0" defTabSz="913633"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smtClean="0">
                  <a:ln>
                    <a:noFill/>
                  </a:ln>
                  <a:effectLst/>
                  <a:uLnTx/>
                  <a:uFillTx/>
                  <a:latin typeface="Segoe UI"/>
                  <a:ea typeface="Segoe UI" pitchFamily="34" charset="0"/>
                  <a:cs typeface="Segoe UI" pitchFamily="34" charset="0"/>
                </a:rPr>
                <a:t>SharePoint</a:t>
              </a:r>
              <a:endParaRPr kumimoji="0" lang="en-US" sz="2400" b="1" i="0" u="none" strike="noStrike" kern="0" cap="none" spc="0" normalizeH="0" baseline="0" noProof="0" dirty="0" smtClean="0">
                <a:ln>
                  <a:noFill/>
                </a:ln>
                <a:effectLst/>
                <a:uLnTx/>
                <a:uFillTx/>
                <a:latin typeface="Segoe UI"/>
                <a:ea typeface="Segoe UI" pitchFamily="34" charset="0"/>
                <a:cs typeface="Segoe UI" pitchFamily="34" charset="0"/>
              </a:endParaRPr>
            </a:p>
          </p:txBody>
        </p:sp>
        <p:sp>
          <p:nvSpPr>
            <p:cNvPr id="57" name="Isosceles Triangle 12"/>
            <p:cNvSpPr/>
            <p:nvPr/>
          </p:nvSpPr>
          <p:spPr>
            <a:xfrm>
              <a:off x="8316146" y="3481439"/>
              <a:ext cx="1062343" cy="811333"/>
            </a:xfrm>
            <a:prstGeom prst="triangle">
              <a:avLst/>
            </a:prstGeom>
            <a:solidFill>
              <a:srgbClr val="47D8FF"/>
            </a:solidFill>
            <a:ln w="10795" cap="flat" cmpd="sng" algn="ctr">
              <a:solidFill>
                <a:srgbClr val="0078D7"/>
              </a:solidFill>
              <a:prstDash val="solid"/>
            </a:ln>
            <a:effectLst/>
          </p:spPr>
          <p:txBody>
            <a:bodyPr rtlCol="0" anchor="ctr"/>
            <a:lstStyle/>
            <a:p>
              <a:pPr marL="0" marR="0" lvl="0" indent="0" algn="ctr" defTabSz="93245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effectLst/>
                <a:uLnTx/>
                <a:uFillTx/>
                <a:latin typeface="Segoe UI"/>
                <a:ea typeface="+mn-ea"/>
                <a:cs typeface="+mn-cs"/>
              </a:endParaRPr>
            </a:p>
          </p:txBody>
        </p:sp>
        <p:sp>
          <p:nvSpPr>
            <p:cNvPr id="58" name="TextBox 14"/>
            <p:cNvSpPr txBox="1"/>
            <p:nvPr/>
          </p:nvSpPr>
          <p:spPr>
            <a:xfrm>
              <a:off x="8477666" y="3856248"/>
              <a:ext cx="739305" cy="307777"/>
            </a:xfrm>
            <a:prstGeom prst="rect">
              <a:avLst/>
            </a:prstGeom>
            <a:noFill/>
          </p:spPr>
          <p:txBody>
            <a:bodyPr wrap="none" rtlCol="0">
              <a:spAutoFit/>
            </a:bodyPr>
            <a:lstStyle/>
            <a:p>
              <a:pPr marL="0" marR="0" lvl="0" indent="0" algn="ctr" defTabSz="93245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effectLst/>
                  <a:uLnTx/>
                  <a:uFillTx/>
                  <a:latin typeface="Segoe UI"/>
                </a:rPr>
                <a:t>SPODS</a:t>
              </a:r>
            </a:p>
          </p:txBody>
        </p:sp>
        <p:cxnSp>
          <p:nvCxnSpPr>
            <p:cNvPr id="59" name="Straight Arrow Connector 18"/>
            <p:cNvCxnSpPr>
              <a:endCxn id="61" idx="2"/>
            </p:cNvCxnSpPr>
            <p:nvPr/>
          </p:nvCxnSpPr>
          <p:spPr>
            <a:xfrm flipV="1">
              <a:off x="9381673" y="3795145"/>
              <a:ext cx="588344"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0" name="TextBox 41"/>
            <p:cNvSpPr txBox="1"/>
            <p:nvPr/>
          </p:nvSpPr>
          <p:spPr>
            <a:xfrm>
              <a:off x="10428492" y="4113522"/>
              <a:ext cx="1346906" cy="461665"/>
            </a:xfrm>
            <a:prstGeom prst="rect">
              <a:avLst/>
            </a:prstGeom>
            <a:noFill/>
            <a:ln>
              <a:noFill/>
            </a:ln>
          </p:spPr>
          <p:txBody>
            <a:bodyPr wrap="square" rtlCol="0">
              <a:spAutoFit/>
            </a:bodyPr>
            <a:lstStyle/>
            <a:p>
              <a:pPr marL="0" marR="0" lvl="0" indent="0" defTabSz="932452" eaLnBrk="1" fontAlgn="auto" latinLnBrk="0" hangingPunct="1">
                <a:lnSpc>
                  <a:spcPct val="100000"/>
                </a:lnSpc>
                <a:spcBef>
                  <a:spcPts val="0"/>
                </a:spcBef>
                <a:spcAft>
                  <a:spcPts val="0"/>
                </a:spcAft>
                <a:buClrTx/>
                <a:buSzTx/>
                <a:buFontTx/>
                <a:buNone/>
                <a:tabLst/>
                <a:defRPr/>
              </a:pPr>
              <a:r>
                <a:rPr kumimoji="0" lang="es-ES" sz="1200" b="0" i="0" u="none" strike="noStrike" kern="0" cap="none" spc="0" normalizeH="0" baseline="0" noProof="0" dirty="0" smtClean="0">
                  <a:ln>
                    <a:noFill/>
                  </a:ln>
                  <a:effectLst/>
                  <a:uLnTx/>
                  <a:uFillTx/>
                  <a:latin typeface="Segoe UI"/>
                </a:rPr>
                <a:t>Documentos</a:t>
              </a:r>
            </a:p>
            <a:p>
              <a:pPr marL="0" marR="0" lvl="0" indent="0" defTabSz="932452" eaLnBrk="1" fontAlgn="auto" latinLnBrk="0" hangingPunct="1">
                <a:lnSpc>
                  <a:spcPct val="100000"/>
                </a:lnSpc>
                <a:spcBef>
                  <a:spcPts val="0"/>
                </a:spcBef>
                <a:spcAft>
                  <a:spcPts val="0"/>
                </a:spcAft>
                <a:buClrTx/>
                <a:buSzTx/>
                <a:buFontTx/>
                <a:buNone/>
                <a:tabLst/>
                <a:defRPr/>
              </a:pPr>
              <a:r>
                <a:rPr lang="es-ES" sz="1200" kern="0" dirty="0" smtClean="0">
                  <a:latin typeface="Segoe UI"/>
                </a:rPr>
                <a:t>OneNote</a:t>
              </a:r>
              <a:endParaRPr kumimoji="0" lang="es-ES" sz="1200" b="0" i="0" u="none" strike="noStrike" kern="0" cap="none" spc="0" normalizeH="0" baseline="0" noProof="0" dirty="0" smtClean="0">
                <a:ln>
                  <a:noFill/>
                </a:ln>
                <a:effectLst/>
                <a:uLnTx/>
                <a:uFillTx/>
                <a:latin typeface="Segoe UI"/>
              </a:endParaRPr>
            </a:p>
          </p:txBody>
        </p:sp>
        <p:sp>
          <p:nvSpPr>
            <p:cNvPr id="61" name="Can 57"/>
            <p:cNvSpPr/>
            <p:nvPr/>
          </p:nvSpPr>
          <p:spPr>
            <a:xfrm>
              <a:off x="9970017" y="3556496"/>
              <a:ext cx="1077525" cy="477298"/>
            </a:xfrm>
            <a:prstGeom prst="can">
              <a:avLst/>
            </a:prstGeom>
            <a:solidFill>
              <a:srgbClr val="5C2D91">
                <a:lumMod val="60000"/>
                <a:lumOff val="40000"/>
              </a:srgbClr>
            </a:solidFill>
            <a:ln w="10795" cap="flat" cmpd="sng" algn="ctr">
              <a:solidFill>
                <a:srgbClr val="5C2D91">
                  <a:lumMod val="60000"/>
                  <a:lumOff val="40000"/>
                </a:srgbClr>
              </a:solidFill>
              <a:prstDash val="solid"/>
            </a:ln>
            <a:effectLst/>
          </p:spPr>
          <p:txBody>
            <a:bodyPr rtlCol="0" anchor="ctr"/>
            <a:lstStyle/>
            <a:p>
              <a:pPr marL="0" marR="0" lvl="0" indent="0" algn="ctr" defTabSz="932452" eaLnBrk="1" fontAlgn="auto" latinLnBrk="0" hangingPunct="1">
                <a:lnSpc>
                  <a:spcPct val="100000"/>
                </a:lnSpc>
                <a:spcBef>
                  <a:spcPts val="0"/>
                </a:spcBef>
                <a:spcAft>
                  <a:spcPts val="0"/>
                </a:spcAft>
                <a:buClrTx/>
                <a:buSzTx/>
                <a:buFontTx/>
                <a:buNone/>
                <a:tabLst/>
                <a:defRPr/>
              </a:pPr>
              <a:r>
                <a:rPr lang="es-ES" sz="1050" kern="0" dirty="0" smtClean="0">
                  <a:latin typeface="Segoe UI"/>
                </a:rPr>
                <a:t>Colección de Sitios + ODFB</a:t>
              </a:r>
              <a:endParaRPr kumimoji="0" lang="es-ES" sz="1050" b="0" i="0" u="none" strike="noStrike" kern="0" cap="none" spc="0" normalizeH="0" baseline="0" dirty="0" smtClean="0">
                <a:ln>
                  <a:noFill/>
                </a:ln>
                <a:effectLst/>
                <a:uLnTx/>
                <a:uFillTx/>
                <a:latin typeface="Segoe UI"/>
              </a:endParaRPr>
            </a:p>
          </p:txBody>
        </p:sp>
      </p:grpSp>
      <p:grpSp>
        <p:nvGrpSpPr>
          <p:cNvPr id="62" name="Group 6"/>
          <p:cNvGrpSpPr/>
          <p:nvPr/>
        </p:nvGrpSpPr>
        <p:grpSpPr>
          <a:xfrm>
            <a:off x="8384322" y="4622397"/>
            <a:ext cx="3534631" cy="1554566"/>
            <a:chOff x="8218986" y="4831440"/>
            <a:chExt cx="3534631" cy="1554566"/>
          </a:xfrm>
        </p:grpSpPr>
        <p:sp>
          <p:nvSpPr>
            <p:cNvPr id="63" name="Rectangle 61"/>
            <p:cNvSpPr/>
            <p:nvPr/>
          </p:nvSpPr>
          <p:spPr bwMode="auto">
            <a:xfrm>
              <a:off x="8218986" y="4831440"/>
              <a:ext cx="3322369" cy="135234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45696" tIns="45696" rIns="45696" bIns="45696" numCol="1" spcCol="0" rtlCol="0" fromWordArt="0" anchor="t" anchorCtr="0" forceAA="0" compatLnSpc="1">
              <a:prstTxWarp prst="textNoShape">
                <a:avLst/>
              </a:prstTxWarp>
              <a:noAutofit/>
            </a:bodyPr>
            <a:lstStyle/>
            <a:p>
              <a:pPr marL="0" marR="0" lvl="0" indent="0" defTabSz="913633" eaLnBrk="1" fontAlgn="base" latinLnBrk="0" hangingPunct="1">
                <a:lnSpc>
                  <a:spcPct val="100000"/>
                </a:lnSpc>
                <a:spcBef>
                  <a:spcPct val="0"/>
                </a:spcBef>
                <a:spcAft>
                  <a:spcPct val="0"/>
                </a:spcAft>
                <a:buClrTx/>
                <a:buSzTx/>
                <a:buFontTx/>
                <a:buNone/>
                <a:tabLst/>
                <a:defRPr/>
              </a:pPr>
              <a:r>
                <a:rPr kumimoji="0" lang="es-ES" sz="2000" b="1" i="0" u="none" strike="noStrike" kern="0" cap="none" spc="0" normalizeH="0" baseline="0" dirty="0" smtClean="0">
                  <a:ln>
                    <a:noFill/>
                  </a:ln>
                  <a:effectLst/>
                  <a:uLnTx/>
                  <a:uFillTx/>
                  <a:latin typeface="Segoe UI"/>
                  <a:ea typeface="Segoe UI" pitchFamily="34" charset="0"/>
                  <a:cs typeface="Segoe UI" pitchFamily="34" charset="0"/>
                </a:rPr>
                <a:t>Escenarios Adicionales</a:t>
              </a:r>
              <a:endParaRPr kumimoji="0" lang="es-ES" sz="2400" b="1" i="0" u="none" strike="noStrike" kern="0" cap="none" spc="0" normalizeH="0" baseline="0" dirty="0" smtClean="0">
                <a:ln>
                  <a:noFill/>
                </a:ln>
                <a:effectLst/>
                <a:uLnTx/>
                <a:uFillTx/>
                <a:latin typeface="Segoe UI"/>
                <a:ea typeface="Segoe UI" pitchFamily="34" charset="0"/>
                <a:cs typeface="Segoe UI" pitchFamily="34" charset="0"/>
              </a:endParaRPr>
            </a:p>
          </p:txBody>
        </p:sp>
        <p:sp>
          <p:nvSpPr>
            <p:cNvPr id="64" name="TextBox 63"/>
            <p:cNvSpPr txBox="1"/>
            <p:nvPr/>
          </p:nvSpPr>
          <p:spPr>
            <a:xfrm>
              <a:off x="10406711" y="5924341"/>
              <a:ext cx="1346906" cy="461665"/>
            </a:xfrm>
            <a:prstGeom prst="rect">
              <a:avLst/>
            </a:prstGeom>
            <a:noFill/>
            <a:ln>
              <a:noFill/>
            </a:ln>
          </p:spPr>
          <p:txBody>
            <a:bodyPr wrap="square" rtlCol="0">
              <a:spAutoFit/>
            </a:bodyPr>
            <a:lstStyle/>
            <a:p>
              <a:pPr marL="0" marR="0" lvl="0" indent="0" defTabSz="932452" eaLnBrk="1" fontAlgn="auto" latinLnBrk="0" hangingPunct="1">
                <a:lnSpc>
                  <a:spcPct val="100000"/>
                </a:lnSpc>
                <a:spcBef>
                  <a:spcPts val="0"/>
                </a:spcBef>
                <a:spcAft>
                  <a:spcPts val="0"/>
                </a:spcAft>
                <a:buClrTx/>
                <a:buSzTx/>
                <a:buFontTx/>
                <a:buNone/>
                <a:tabLst/>
                <a:defRPr/>
              </a:pPr>
              <a:r>
                <a:rPr kumimoji="0" lang="es-ES" sz="1200" b="0" i="0" u="none" strike="noStrike" kern="0" cap="none" spc="0" normalizeH="0" baseline="0" dirty="0" smtClean="0">
                  <a:ln>
                    <a:noFill/>
                  </a:ln>
                  <a:effectLst/>
                  <a:uLnTx/>
                  <a:uFillTx/>
                  <a:latin typeface="Segoe UI"/>
                </a:rPr>
                <a:t>Escenarios Específicos</a:t>
              </a:r>
            </a:p>
          </p:txBody>
        </p:sp>
        <p:sp>
          <p:nvSpPr>
            <p:cNvPr id="65" name="Isosceles Triangle 61"/>
            <p:cNvSpPr/>
            <p:nvPr/>
          </p:nvSpPr>
          <p:spPr>
            <a:xfrm>
              <a:off x="8320856" y="5272701"/>
              <a:ext cx="1062343" cy="811333"/>
            </a:xfrm>
            <a:prstGeom prst="triangle">
              <a:avLst/>
            </a:prstGeom>
            <a:solidFill>
              <a:srgbClr val="47D8FF"/>
            </a:solidFill>
            <a:ln w="10795" cap="flat" cmpd="sng" algn="ctr">
              <a:solidFill>
                <a:srgbClr val="0078D7"/>
              </a:solidFill>
              <a:prstDash val="solid"/>
            </a:ln>
            <a:effectLst/>
          </p:spPr>
          <p:txBody>
            <a:bodyPr rtlCol="0" anchor="ctr"/>
            <a:lstStyle/>
            <a:p>
              <a:pPr marL="0" marR="0" lvl="0" indent="0" algn="ctr" defTabSz="932452"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effectLst/>
                <a:uLnTx/>
                <a:uFillTx/>
                <a:latin typeface="Segoe UI"/>
                <a:ea typeface="+mn-ea"/>
                <a:cs typeface="+mn-cs"/>
              </a:endParaRPr>
            </a:p>
          </p:txBody>
        </p:sp>
        <p:sp>
          <p:nvSpPr>
            <p:cNvPr id="66" name="Can 62"/>
            <p:cNvSpPr/>
            <p:nvPr/>
          </p:nvSpPr>
          <p:spPr>
            <a:xfrm>
              <a:off x="10064186" y="5324628"/>
              <a:ext cx="1063408" cy="523565"/>
            </a:xfrm>
            <a:prstGeom prst="can">
              <a:avLst/>
            </a:prstGeom>
            <a:solidFill>
              <a:srgbClr val="5C2D91">
                <a:lumMod val="60000"/>
                <a:lumOff val="40000"/>
              </a:srgbClr>
            </a:solidFill>
            <a:ln w="10795" cap="flat" cmpd="sng" algn="ctr">
              <a:solidFill>
                <a:srgbClr val="5C2D91">
                  <a:lumMod val="60000"/>
                  <a:lumOff val="40000"/>
                </a:srgbClr>
              </a:solidFill>
              <a:prstDash val="solid"/>
            </a:ln>
            <a:effectLst/>
          </p:spPr>
          <p:txBody>
            <a:bodyPr rtlCol="0" anchor="ctr"/>
            <a:lstStyle/>
            <a:p>
              <a:pPr marL="0" marR="0" lvl="0" indent="0" defTabSz="932452" eaLnBrk="1" fontAlgn="auto" latinLnBrk="0" hangingPunct="1">
                <a:lnSpc>
                  <a:spcPct val="100000"/>
                </a:lnSpc>
                <a:spcBef>
                  <a:spcPts val="0"/>
                </a:spcBef>
                <a:spcAft>
                  <a:spcPts val="0"/>
                </a:spcAft>
                <a:buClrTx/>
                <a:buSzTx/>
                <a:buFontTx/>
                <a:buNone/>
                <a:tabLst/>
                <a:defRPr/>
              </a:pPr>
              <a:r>
                <a:rPr kumimoji="0" lang="es-ES" sz="1050" b="0" i="0" u="none" strike="noStrike" kern="0" cap="none" spc="0" normalizeH="0" baseline="0" dirty="0" smtClean="0">
                  <a:ln>
                    <a:noFill/>
                  </a:ln>
                  <a:effectLst/>
                  <a:uLnTx/>
                  <a:uFillTx/>
                  <a:latin typeface="Segoe UI"/>
                  <a:ea typeface="+mn-ea"/>
                  <a:cs typeface="+mn-cs"/>
                </a:rPr>
                <a:t>Recursos del escenario</a:t>
              </a:r>
            </a:p>
          </p:txBody>
        </p:sp>
        <p:sp>
          <p:nvSpPr>
            <p:cNvPr id="67" name="TextBox 69"/>
            <p:cNvSpPr txBox="1"/>
            <p:nvPr/>
          </p:nvSpPr>
          <p:spPr>
            <a:xfrm>
              <a:off x="8348387" y="5607187"/>
              <a:ext cx="1023036" cy="523220"/>
            </a:xfrm>
            <a:prstGeom prst="rect">
              <a:avLst/>
            </a:prstGeom>
            <a:noFill/>
            <a:ln>
              <a:noFill/>
            </a:ln>
          </p:spPr>
          <p:txBody>
            <a:bodyPr wrap="none" rtlCol="0">
              <a:spAutoFit/>
            </a:bodyPr>
            <a:lstStyle/>
            <a:p>
              <a:pPr marL="0" marR="0" lvl="0" indent="0" algn="ctr" defTabSz="932452" eaLnBrk="1" fontAlgn="auto" latinLnBrk="0" hangingPunct="1">
                <a:lnSpc>
                  <a:spcPct val="100000"/>
                </a:lnSpc>
                <a:spcBef>
                  <a:spcPts val="0"/>
                </a:spcBef>
                <a:spcAft>
                  <a:spcPts val="0"/>
                </a:spcAft>
                <a:buClrTx/>
                <a:buSzTx/>
                <a:buFontTx/>
                <a:buNone/>
                <a:tabLst/>
                <a:defRPr/>
              </a:pPr>
              <a:r>
                <a:rPr kumimoji="0" lang="es-ES" sz="1400" b="0" i="0" u="none" strike="noStrike" kern="0" cap="none" spc="0" normalizeH="0" baseline="0" dirty="0" smtClean="0">
                  <a:ln>
                    <a:noFill/>
                  </a:ln>
                  <a:effectLst/>
                  <a:uLnTx/>
                  <a:uFillTx/>
                  <a:latin typeface="Segoe UI"/>
                </a:rPr>
                <a:t>Directorio</a:t>
              </a:r>
              <a:r>
                <a:rPr kumimoji="0" lang="es-ES" sz="1400" b="0" i="0" u="none" strike="noStrike" kern="0" cap="none" spc="0" normalizeH="0" dirty="0" smtClean="0">
                  <a:ln>
                    <a:noFill/>
                  </a:ln>
                  <a:effectLst/>
                  <a:uLnTx/>
                  <a:uFillTx/>
                  <a:latin typeface="Segoe UI"/>
                </a:rPr>
                <a:t> </a:t>
              </a:r>
            </a:p>
            <a:p>
              <a:pPr marL="0" marR="0" lvl="0" indent="0" algn="ctr" defTabSz="932452" eaLnBrk="1" fontAlgn="auto" latinLnBrk="0" hangingPunct="1">
                <a:lnSpc>
                  <a:spcPct val="100000"/>
                </a:lnSpc>
                <a:spcBef>
                  <a:spcPts val="0"/>
                </a:spcBef>
                <a:spcAft>
                  <a:spcPts val="0"/>
                </a:spcAft>
                <a:buClrTx/>
                <a:buSzTx/>
                <a:buFontTx/>
                <a:buNone/>
                <a:tabLst/>
                <a:defRPr/>
              </a:pPr>
              <a:r>
                <a:rPr kumimoji="0" lang="es-ES" sz="1400" b="0" i="0" u="none" strike="noStrike" kern="0" cap="none" spc="0" normalizeH="0" dirty="0" smtClean="0">
                  <a:ln>
                    <a:noFill/>
                  </a:ln>
                  <a:effectLst/>
                  <a:uLnTx/>
                  <a:uFillTx/>
                  <a:latin typeface="Segoe UI"/>
                </a:rPr>
                <a:t>Local</a:t>
              </a:r>
              <a:endParaRPr kumimoji="0" lang="es-ES" sz="1400" b="0" i="0" u="none" strike="noStrike" kern="0" cap="none" spc="0" normalizeH="0" baseline="0" dirty="0" smtClean="0">
                <a:ln>
                  <a:noFill/>
                </a:ln>
                <a:effectLst/>
                <a:uLnTx/>
                <a:uFillTx/>
                <a:latin typeface="Segoe UI"/>
              </a:endParaRPr>
            </a:p>
          </p:txBody>
        </p:sp>
        <p:cxnSp>
          <p:nvCxnSpPr>
            <p:cNvPr id="68" name="Straight Arrow Connector 71"/>
            <p:cNvCxnSpPr>
              <a:endCxn id="66" idx="2"/>
            </p:cNvCxnSpPr>
            <p:nvPr/>
          </p:nvCxnSpPr>
          <p:spPr>
            <a:xfrm>
              <a:off x="9381673" y="5586410"/>
              <a:ext cx="68251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9" name="Group 4"/>
          <p:cNvGrpSpPr/>
          <p:nvPr/>
        </p:nvGrpSpPr>
        <p:grpSpPr>
          <a:xfrm>
            <a:off x="8395204" y="1154619"/>
            <a:ext cx="3542448" cy="1590993"/>
            <a:chOff x="8229868" y="1363662"/>
            <a:chExt cx="3542448" cy="1590993"/>
          </a:xfrm>
        </p:grpSpPr>
        <p:sp>
          <p:nvSpPr>
            <p:cNvPr id="70" name="Rectangle 2"/>
            <p:cNvSpPr/>
            <p:nvPr/>
          </p:nvSpPr>
          <p:spPr bwMode="auto">
            <a:xfrm>
              <a:off x="8229868" y="1363662"/>
              <a:ext cx="3322369" cy="159099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45696" tIns="45696" rIns="45696" bIns="45696" numCol="1" spcCol="0" rtlCol="0" fromWordArt="0" anchor="t" anchorCtr="0" forceAA="0" compatLnSpc="1">
              <a:prstTxWarp prst="textNoShape">
                <a:avLst/>
              </a:prstTxWarp>
              <a:noAutofit/>
            </a:bodyPr>
            <a:lstStyle/>
            <a:p>
              <a:pPr marL="0" marR="0" lvl="0" indent="0" defTabSz="913633"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smtClean="0">
                  <a:ln>
                    <a:noFill/>
                  </a:ln>
                  <a:effectLst/>
                  <a:uLnTx/>
                  <a:uFillTx/>
                  <a:latin typeface="Segoe UI"/>
                  <a:ea typeface="Segoe UI" pitchFamily="34" charset="0"/>
                  <a:cs typeface="Segoe UI" pitchFamily="34" charset="0"/>
                </a:rPr>
                <a:t>Exchange</a:t>
              </a:r>
              <a:endParaRPr kumimoji="0" lang="en-US" sz="2400" b="1" i="0" u="none" strike="noStrike" kern="0" cap="none" spc="0" normalizeH="0" baseline="0" noProof="0" dirty="0" smtClean="0">
                <a:ln>
                  <a:noFill/>
                </a:ln>
                <a:effectLst/>
                <a:uLnTx/>
                <a:uFillTx/>
                <a:latin typeface="Segoe UI"/>
                <a:ea typeface="Segoe UI" pitchFamily="34" charset="0"/>
                <a:cs typeface="Segoe UI" pitchFamily="34" charset="0"/>
              </a:endParaRPr>
            </a:p>
          </p:txBody>
        </p:sp>
        <p:cxnSp>
          <p:nvCxnSpPr>
            <p:cNvPr id="71" name="Straight Arrow Connector 10"/>
            <p:cNvCxnSpPr>
              <a:endCxn id="73" idx="2"/>
            </p:cNvCxnSpPr>
            <p:nvPr/>
          </p:nvCxnSpPr>
          <p:spPr>
            <a:xfrm>
              <a:off x="9381673" y="2154972"/>
              <a:ext cx="620966" cy="44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2" name="TextBox 24"/>
            <p:cNvSpPr txBox="1"/>
            <p:nvPr/>
          </p:nvSpPr>
          <p:spPr>
            <a:xfrm>
              <a:off x="10425410" y="2474531"/>
              <a:ext cx="1346906" cy="461665"/>
            </a:xfrm>
            <a:prstGeom prst="rect">
              <a:avLst/>
            </a:prstGeom>
            <a:noFill/>
            <a:ln>
              <a:noFill/>
            </a:ln>
          </p:spPr>
          <p:txBody>
            <a:bodyPr wrap="square" rtlCol="0">
              <a:spAutoFit/>
            </a:bodyPr>
            <a:lstStyle/>
            <a:p>
              <a:pPr marL="0" marR="0" lvl="0" indent="0" defTabSz="932452" eaLnBrk="1" fontAlgn="auto" latinLnBrk="0" hangingPunct="1">
                <a:lnSpc>
                  <a:spcPct val="100000"/>
                </a:lnSpc>
                <a:spcBef>
                  <a:spcPts val="0"/>
                </a:spcBef>
                <a:spcAft>
                  <a:spcPts val="0"/>
                </a:spcAft>
                <a:buClrTx/>
                <a:buSzTx/>
                <a:buFontTx/>
                <a:buNone/>
                <a:tabLst/>
                <a:defRPr/>
              </a:pPr>
              <a:r>
                <a:rPr kumimoji="0" lang="es-ES" sz="1200" b="0" i="0" u="none" strike="noStrike" kern="0" cap="none" spc="0" normalizeH="0" baseline="0" noProof="0" dirty="0" smtClean="0">
                  <a:ln>
                    <a:noFill/>
                  </a:ln>
                  <a:effectLst/>
                  <a:uLnTx/>
                  <a:uFillTx/>
                  <a:latin typeface="Segoe UI"/>
                </a:rPr>
                <a:t>Conversaciones</a:t>
              </a:r>
            </a:p>
            <a:p>
              <a:pPr marL="0" marR="0" lvl="0" indent="0" defTabSz="932452" eaLnBrk="1" fontAlgn="auto" latinLnBrk="0" hangingPunct="1">
                <a:lnSpc>
                  <a:spcPct val="100000"/>
                </a:lnSpc>
                <a:spcBef>
                  <a:spcPts val="0"/>
                </a:spcBef>
                <a:spcAft>
                  <a:spcPts val="0"/>
                </a:spcAft>
                <a:buClrTx/>
                <a:buSzTx/>
                <a:buFontTx/>
                <a:buNone/>
                <a:tabLst/>
                <a:defRPr/>
              </a:pPr>
              <a:r>
                <a:rPr lang="es-ES" sz="1200" kern="0" dirty="0" smtClean="0">
                  <a:latin typeface="Segoe UI"/>
                </a:rPr>
                <a:t>Calendario</a:t>
              </a:r>
              <a:endParaRPr kumimoji="0" lang="es-ES" sz="1200" b="0" i="0" u="none" strike="noStrike" kern="0" cap="none" spc="0" normalizeH="0" baseline="0" noProof="0" dirty="0" smtClean="0">
                <a:ln>
                  <a:noFill/>
                </a:ln>
                <a:effectLst/>
                <a:uLnTx/>
                <a:uFillTx/>
                <a:latin typeface="Segoe UI"/>
              </a:endParaRPr>
            </a:p>
          </p:txBody>
        </p:sp>
        <p:sp>
          <p:nvSpPr>
            <p:cNvPr id="73" name="Can 59"/>
            <p:cNvSpPr/>
            <p:nvPr/>
          </p:nvSpPr>
          <p:spPr>
            <a:xfrm>
              <a:off x="10002639" y="1920791"/>
              <a:ext cx="1077525" cy="477298"/>
            </a:xfrm>
            <a:prstGeom prst="can">
              <a:avLst/>
            </a:prstGeom>
            <a:solidFill>
              <a:srgbClr val="5C2D91">
                <a:lumMod val="60000"/>
                <a:lumOff val="40000"/>
              </a:srgbClr>
            </a:solidFill>
            <a:ln w="10795" cap="flat" cmpd="sng" algn="ctr">
              <a:solidFill>
                <a:srgbClr val="5C2D91">
                  <a:lumMod val="60000"/>
                  <a:lumOff val="40000"/>
                </a:srgbClr>
              </a:solidFill>
              <a:prstDash val="solid"/>
            </a:ln>
            <a:effectLst/>
          </p:spPr>
          <p:txBody>
            <a:bodyPr rtlCol="0" anchor="ctr"/>
            <a:lstStyle/>
            <a:p>
              <a:pPr marL="0" marR="0" lvl="0" indent="0" algn="ctr" defTabSz="932452" eaLnBrk="1" fontAlgn="auto" latinLnBrk="0" hangingPunct="1">
                <a:lnSpc>
                  <a:spcPct val="100000"/>
                </a:lnSpc>
                <a:spcBef>
                  <a:spcPts val="0"/>
                </a:spcBef>
                <a:spcAft>
                  <a:spcPts val="0"/>
                </a:spcAft>
                <a:buClrTx/>
                <a:buSzTx/>
                <a:buFontTx/>
                <a:buNone/>
                <a:tabLst/>
                <a:defRPr/>
              </a:pPr>
              <a:r>
                <a:rPr kumimoji="0" lang="es-ES" sz="1050" b="0" i="0" u="none" strike="noStrike" kern="0" cap="none" spc="0" normalizeH="0" baseline="0" dirty="0" smtClean="0">
                  <a:ln>
                    <a:noFill/>
                  </a:ln>
                  <a:effectLst/>
                  <a:uLnTx/>
                  <a:uFillTx/>
                  <a:latin typeface="Segoe UI"/>
                  <a:ea typeface="+mn-ea"/>
                  <a:cs typeface="+mn-cs"/>
                </a:rPr>
                <a:t>Buzón de Grupo</a:t>
              </a:r>
            </a:p>
          </p:txBody>
        </p:sp>
        <p:sp>
          <p:nvSpPr>
            <p:cNvPr id="74" name="Isosceles Triangle 73"/>
            <p:cNvSpPr/>
            <p:nvPr/>
          </p:nvSpPr>
          <p:spPr>
            <a:xfrm>
              <a:off x="8334970" y="1753773"/>
              <a:ext cx="1062343" cy="811333"/>
            </a:xfrm>
            <a:prstGeom prst="triangle">
              <a:avLst/>
            </a:prstGeom>
            <a:solidFill>
              <a:srgbClr val="47D8FF"/>
            </a:solidFill>
            <a:ln w="10795" cap="flat" cmpd="sng" algn="ctr">
              <a:solidFill>
                <a:srgbClr val="0078D7"/>
              </a:solidFill>
              <a:prstDash val="solid"/>
            </a:ln>
            <a:effectLst/>
          </p:spPr>
          <p:txBody>
            <a:bodyPr rtlCol="0" anchor="ctr"/>
            <a:lstStyle/>
            <a:p>
              <a:pPr marL="0" marR="0" lvl="0" indent="0" algn="ctr" defTabSz="93245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effectLst/>
                <a:uLnTx/>
                <a:uFillTx/>
                <a:latin typeface="Segoe UI"/>
                <a:ea typeface="+mn-ea"/>
                <a:cs typeface="+mn-cs"/>
              </a:endParaRPr>
            </a:p>
          </p:txBody>
        </p:sp>
        <p:sp>
          <p:nvSpPr>
            <p:cNvPr id="75" name="TextBox 75"/>
            <p:cNvSpPr txBox="1"/>
            <p:nvPr/>
          </p:nvSpPr>
          <p:spPr>
            <a:xfrm>
              <a:off x="8487568" y="2158637"/>
              <a:ext cx="738023" cy="307777"/>
            </a:xfrm>
            <a:prstGeom prst="rect">
              <a:avLst/>
            </a:prstGeom>
            <a:noFill/>
          </p:spPr>
          <p:txBody>
            <a:bodyPr wrap="none" rtlCol="0">
              <a:spAutoFit/>
            </a:bodyPr>
            <a:lstStyle/>
            <a:p>
              <a:pPr marL="0" marR="0" lvl="0" indent="0" algn="ctr" defTabSz="93245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effectLst/>
                  <a:uLnTx/>
                  <a:uFillTx/>
                  <a:latin typeface="Segoe UI"/>
                </a:rPr>
                <a:t>EXODS</a:t>
              </a:r>
            </a:p>
          </p:txBody>
        </p:sp>
      </p:grpSp>
      <p:grpSp>
        <p:nvGrpSpPr>
          <p:cNvPr id="76" name="Group 2"/>
          <p:cNvGrpSpPr/>
          <p:nvPr/>
        </p:nvGrpSpPr>
        <p:grpSpPr>
          <a:xfrm>
            <a:off x="6019800" y="2570543"/>
            <a:ext cx="1482079" cy="2562682"/>
            <a:chOff x="5854464" y="2779586"/>
            <a:chExt cx="1482079" cy="2562682"/>
          </a:xfrm>
        </p:grpSpPr>
        <p:sp>
          <p:nvSpPr>
            <p:cNvPr id="77" name="TextBox 6"/>
            <p:cNvSpPr txBox="1"/>
            <p:nvPr/>
          </p:nvSpPr>
          <p:spPr>
            <a:xfrm>
              <a:off x="5989637" y="4511271"/>
              <a:ext cx="1346906" cy="830997"/>
            </a:xfrm>
            <a:prstGeom prst="rect">
              <a:avLst/>
            </a:prstGeom>
            <a:noFill/>
            <a:ln>
              <a:noFill/>
            </a:ln>
          </p:spPr>
          <p:txBody>
            <a:bodyPr wrap="square" rtlCol="0">
              <a:spAutoFit/>
            </a:bodyPr>
            <a:lstStyle/>
            <a:p>
              <a:pPr marL="0" marR="0" lvl="0" indent="0" defTabSz="93245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effectLst/>
                  <a:uLnTx/>
                  <a:uFillTx/>
                  <a:latin typeface="Segoe UI"/>
                </a:rPr>
                <a:t>Identity</a:t>
              </a:r>
            </a:p>
            <a:p>
              <a:pPr marL="0" marR="0" lvl="0" indent="0" defTabSz="93245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effectLst/>
                  <a:uLnTx/>
                  <a:uFillTx/>
                  <a:latin typeface="Segoe UI"/>
                </a:rPr>
                <a:t>Resource URLs</a:t>
              </a:r>
            </a:p>
            <a:p>
              <a:pPr marL="0" marR="0" lvl="0" indent="0" defTabSz="93245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effectLst/>
                  <a:uLnTx/>
                  <a:uFillTx/>
                  <a:latin typeface="Segoe UI"/>
                </a:rPr>
                <a:t>Owners</a:t>
              </a:r>
            </a:p>
            <a:p>
              <a:pPr marL="0" marR="0" lvl="0" indent="0" defTabSz="93245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effectLst/>
                  <a:uLnTx/>
                  <a:uFillTx/>
                  <a:latin typeface="Segoe UI"/>
                </a:rPr>
                <a:t>Members</a:t>
              </a:r>
            </a:p>
          </p:txBody>
        </p:sp>
        <p:sp>
          <p:nvSpPr>
            <p:cNvPr id="78" name="Isosceles Triangle 16"/>
            <p:cNvSpPr/>
            <p:nvPr/>
          </p:nvSpPr>
          <p:spPr>
            <a:xfrm>
              <a:off x="5854464" y="3184878"/>
              <a:ext cx="1387111" cy="1090823"/>
            </a:xfrm>
            <a:prstGeom prst="triangle">
              <a:avLst/>
            </a:prstGeom>
            <a:solidFill>
              <a:srgbClr val="0078D7"/>
            </a:solidFill>
            <a:ln w="10795" cap="flat" cmpd="sng" algn="ctr">
              <a:solidFill>
                <a:srgbClr val="0078D7"/>
              </a:solidFill>
              <a:prstDash val="solid"/>
            </a:ln>
            <a:effectLst/>
          </p:spPr>
          <p:txBody>
            <a:bodyPr rtlCol="0" anchor="ctr"/>
            <a:lstStyle/>
            <a:p>
              <a:pPr marL="0" marR="0" lvl="0" indent="0" algn="ctr" defTabSz="93245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effectLst/>
                <a:uLnTx/>
                <a:uFillTx/>
                <a:latin typeface="Segoe UI"/>
                <a:ea typeface="+mn-ea"/>
                <a:cs typeface="+mn-cs"/>
              </a:endParaRPr>
            </a:p>
          </p:txBody>
        </p:sp>
        <p:sp>
          <p:nvSpPr>
            <p:cNvPr id="79" name="TextBox 46"/>
            <p:cNvSpPr txBox="1"/>
            <p:nvPr/>
          </p:nvSpPr>
          <p:spPr>
            <a:xfrm>
              <a:off x="6211896" y="2779586"/>
              <a:ext cx="736099" cy="400110"/>
            </a:xfrm>
            <a:prstGeom prst="rect">
              <a:avLst/>
            </a:prstGeom>
            <a:noFill/>
          </p:spPr>
          <p:txBody>
            <a:bodyPr wrap="none" rtlCol="0">
              <a:spAutoFit/>
            </a:bodyPr>
            <a:lstStyle/>
            <a:p>
              <a:pPr marL="0" marR="0" lvl="0" indent="0" defTabSz="913633"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smtClean="0">
                  <a:ln>
                    <a:noFill/>
                  </a:ln>
                  <a:effectLst/>
                  <a:uLnTx/>
                  <a:uFillTx/>
                  <a:latin typeface="Segoe UI"/>
                  <a:ea typeface="Segoe UI" pitchFamily="34" charset="0"/>
                  <a:cs typeface="Segoe UI" pitchFamily="34" charset="0"/>
                </a:rPr>
                <a:t>AAD</a:t>
              </a:r>
              <a:endParaRPr kumimoji="0" lang="en-US" sz="2400" b="1" i="0" u="none" strike="noStrike" kern="0" cap="none" spc="0" normalizeH="0" baseline="0" noProof="0" dirty="0" smtClean="0">
                <a:ln>
                  <a:noFill/>
                </a:ln>
                <a:effectLst/>
                <a:uLnTx/>
                <a:uFillTx/>
                <a:latin typeface="Segoe UI"/>
                <a:ea typeface="Segoe UI" pitchFamily="34" charset="0"/>
                <a:cs typeface="Segoe UI" pitchFamily="34" charset="0"/>
              </a:endParaRPr>
            </a:p>
          </p:txBody>
        </p:sp>
        <p:sp>
          <p:nvSpPr>
            <p:cNvPr id="80" name="TextBox 77"/>
            <p:cNvSpPr txBox="1"/>
            <p:nvPr/>
          </p:nvSpPr>
          <p:spPr>
            <a:xfrm>
              <a:off x="6133827" y="3619534"/>
              <a:ext cx="864339" cy="584775"/>
            </a:xfrm>
            <a:prstGeom prst="rect">
              <a:avLst/>
            </a:prstGeom>
            <a:noFill/>
          </p:spPr>
          <p:txBody>
            <a:bodyPr wrap="none" rtlCol="0">
              <a:spAutoFit/>
            </a:bodyPr>
            <a:lstStyle/>
            <a:p>
              <a:pPr marL="0" marR="0" lvl="0" indent="0" algn="ctr" defTabSz="93245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effectLst/>
                  <a:uLnTx/>
                  <a:uFillTx/>
                  <a:latin typeface="Segoe UI"/>
                </a:rPr>
                <a:t>Group </a:t>
              </a:r>
              <a:br>
                <a:rPr kumimoji="0" lang="en-US" sz="1600" b="0" i="0" u="none" strike="noStrike" kern="0" cap="none" spc="0" normalizeH="0" baseline="0" noProof="0" dirty="0" smtClean="0">
                  <a:ln>
                    <a:noFill/>
                  </a:ln>
                  <a:effectLst/>
                  <a:uLnTx/>
                  <a:uFillTx/>
                  <a:latin typeface="Segoe UI"/>
                </a:rPr>
              </a:br>
              <a:r>
                <a:rPr kumimoji="0" lang="en-US" sz="1600" b="0" i="0" u="none" strike="noStrike" kern="0" cap="none" spc="0" normalizeH="0" baseline="0" noProof="0" dirty="0" smtClean="0">
                  <a:ln>
                    <a:noFill/>
                  </a:ln>
                  <a:effectLst/>
                  <a:uLnTx/>
                  <a:uFillTx/>
                  <a:latin typeface="Segoe UI"/>
                </a:rPr>
                <a:t>identity</a:t>
              </a:r>
            </a:p>
          </p:txBody>
        </p:sp>
      </p:grpSp>
    </p:spTree>
    <p:extLst>
      <p:ext uri="{BB962C8B-B14F-4D97-AF65-F5344CB8AC3E}">
        <p14:creationId xmlns:p14="http://schemas.microsoft.com/office/powerpoint/2010/main" val="20579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500"/>
                                        <p:tgtEl>
                                          <p:spTgt spid="5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500"/>
                                        <p:tgtEl>
                                          <p:spTgt spid="6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500"/>
                                        <p:tgtEl>
                                          <p:spTgt spid="5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fade">
                                      <p:cBhvr>
                                        <p:cTn id="23" dur="500"/>
                                        <p:tgtEl>
                                          <p:spTgt spid="5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fade">
                                      <p:cBhvr>
                                        <p:cTn id="31"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ES" dirty="0" smtClean="0"/>
              <a:t>Experiencias disponibles en Grupos</a:t>
            </a:r>
            <a:endParaRPr lang="en-US" dirty="0"/>
          </a:p>
        </p:txBody>
      </p:sp>
      <p:sp>
        <p:nvSpPr>
          <p:cNvPr id="7" name="TextBox 204"/>
          <p:cNvSpPr txBox="1"/>
          <p:nvPr/>
        </p:nvSpPr>
        <p:spPr>
          <a:xfrm>
            <a:off x="980966" y="1276798"/>
            <a:ext cx="2592000" cy="461665"/>
          </a:xfrm>
          <a:prstGeom prst="rect">
            <a:avLst/>
          </a:prstGeom>
          <a:noFill/>
        </p:spPr>
        <p:txBody>
          <a:bodyPr wrap="square" rtlCol="0">
            <a:spAutoFit/>
          </a:bodyPr>
          <a:lstStyle/>
          <a:p>
            <a:pPr algn="ctr"/>
            <a:r>
              <a:rPr lang="en-US" sz="1200" b="1" dirty="0" smtClean="0">
                <a:latin typeface="Segoe UI"/>
                <a:cs typeface="Segoe UI" panose="020B0502040204020203" pitchFamily="34" charset="0"/>
              </a:rPr>
              <a:t>CONVERSACIONES DE OUTLOOK	</a:t>
            </a:r>
            <a:endParaRPr lang="en-US" sz="1000" b="1" dirty="0">
              <a:latin typeface="Segoe UI"/>
              <a:cs typeface="Segoe UI" panose="020B0502040204020203" pitchFamily="34" charset="0"/>
            </a:endParaRPr>
          </a:p>
        </p:txBody>
      </p:sp>
      <p:sp>
        <p:nvSpPr>
          <p:cNvPr id="8" name="TextBox 205"/>
          <p:cNvSpPr txBox="1"/>
          <p:nvPr/>
        </p:nvSpPr>
        <p:spPr>
          <a:xfrm>
            <a:off x="4902458" y="1273971"/>
            <a:ext cx="2505804" cy="276999"/>
          </a:xfrm>
          <a:prstGeom prst="rect">
            <a:avLst/>
          </a:prstGeom>
          <a:noFill/>
        </p:spPr>
        <p:txBody>
          <a:bodyPr wrap="square" rtlCol="0">
            <a:spAutoFit/>
          </a:bodyPr>
          <a:lstStyle>
            <a:defPPr>
              <a:defRPr lang="en-US"/>
            </a:defPPr>
            <a:lvl1pPr algn="ctr" defTabSz="914400">
              <a:defRPr sz="1200" b="1">
                <a:latin typeface="Segoe UI" panose="020B0502040204020203" pitchFamily="34" charset="0"/>
                <a:cs typeface="Segoe UI" panose="020B0502040204020203"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effectLst/>
                <a:uLnTx/>
                <a:uFillTx/>
                <a:latin typeface="Segoe UI" panose="020B0502040204020203" pitchFamily="34" charset="0"/>
                <a:cs typeface="Segoe UI" panose="020B0502040204020203" pitchFamily="34" charset="0"/>
              </a:rPr>
              <a:t>ARCHIVOS</a:t>
            </a:r>
            <a:endParaRPr kumimoji="0" lang="en-US" sz="1200" b="1" i="0" u="none" strike="noStrike" kern="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9" name="TextBox 206"/>
          <p:cNvSpPr txBox="1"/>
          <p:nvPr/>
        </p:nvSpPr>
        <p:spPr>
          <a:xfrm>
            <a:off x="892829" y="3846859"/>
            <a:ext cx="2505804" cy="276999"/>
          </a:xfrm>
          <a:prstGeom prst="rect">
            <a:avLst/>
          </a:prstGeom>
          <a:noFill/>
        </p:spPr>
        <p:txBody>
          <a:bodyPr wrap="square" rtlCol="0">
            <a:spAutoFit/>
          </a:bodyPr>
          <a:lstStyle>
            <a:defPPr>
              <a:defRPr lang="en-US"/>
            </a:defPPr>
            <a:lvl1pPr algn="ctr" defTabSz="914400">
              <a:defRPr sz="1200" b="1">
                <a:latin typeface="Segoe UI" panose="020B0502040204020203" pitchFamily="34" charset="0"/>
                <a:cs typeface="Segoe UI" panose="020B0502040204020203"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effectLst/>
                <a:uLnTx/>
                <a:uFillTx/>
                <a:latin typeface="Segoe UI" panose="020B0502040204020203" pitchFamily="34" charset="0"/>
                <a:cs typeface="Segoe UI" panose="020B0502040204020203" pitchFamily="34" charset="0"/>
              </a:rPr>
              <a:t>CALENDARIO</a:t>
            </a:r>
            <a:endParaRPr kumimoji="0" lang="en-US" sz="1200" b="1" i="0" u="none" strike="noStrike" kern="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10" name="TextBox 207"/>
          <p:cNvSpPr txBox="1"/>
          <p:nvPr/>
        </p:nvSpPr>
        <p:spPr>
          <a:xfrm>
            <a:off x="4840331" y="3844560"/>
            <a:ext cx="2505804" cy="276999"/>
          </a:xfrm>
          <a:prstGeom prst="rect">
            <a:avLst/>
          </a:prstGeom>
          <a:noFill/>
        </p:spPr>
        <p:txBody>
          <a:bodyPr wrap="square" rtlCol="0">
            <a:spAutoFit/>
          </a:bodyPr>
          <a:lstStyle>
            <a:defPPr>
              <a:defRPr lang="en-US"/>
            </a:defPPr>
            <a:lvl1pPr algn="ctr" defTabSz="914400">
              <a:defRPr sz="1200" b="1">
                <a:latin typeface="Segoe UI" panose="020B0502040204020203" pitchFamily="34" charset="0"/>
                <a:cs typeface="Segoe UI" panose="020B0502040204020203"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effectLst/>
                <a:uLnTx/>
                <a:uFillTx/>
                <a:latin typeface="Segoe UI" panose="020B0502040204020203" pitchFamily="34" charset="0"/>
                <a:cs typeface="Segoe UI" panose="020B0502040204020203" pitchFamily="34" charset="0"/>
              </a:rPr>
              <a:t>PERSONAS</a:t>
            </a:r>
            <a:endParaRPr kumimoji="0" lang="en-US" sz="1200" b="1" i="0" u="none" strike="noStrike" kern="0" cap="none" spc="0" normalizeH="0" baseline="0" noProof="0" dirty="0">
              <a:ln>
                <a:noFill/>
              </a:ln>
              <a:effectLst/>
              <a:uLnTx/>
              <a:uFillTx/>
              <a:latin typeface="Segoe UI" panose="020B0502040204020203" pitchFamily="34" charset="0"/>
              <a:cs typeface="Segoe UI" panose="020B0502040204020203" pitchFamily="34" charset="0"/>
            </a:endParaRPr>
          </a:p>
        </p:txBody>
      </p:sp>
      <p:grpSp>
        <p:nvGrpSpPr>
          <p:cNvPr id="11" name="Group 1"/>
          <p:cNvGrpSpPr/>
          <p:nvPr/>
        </p:nvGrpSpPr>
        <p:grpSpPr>
          <a:xfrm>
            <a:off x="459697" y="1557396"/>
            <a:ext cx="3527621" cy="2253272"/>
            <a:chOff x="198437" y="1877436"/>
            <a:chExt cx="3527621" cy="2253272"/>
          </a:xfrm>
        </p:grpSpPr>
        <p:grpSp>
          <p:nvGrpSpPr>
            <p:cNvPr id="12" name="Group 16"/>
            <p:cNvGrpSpPr/>
            <p:nvPr/>
          </p:nvGrpSpPr>
          <p:grpSpPr>
            <a:xfrm>
              <a:off x="198437" y="1877436"/>
              <a:ext cx="3527621" cy="2253272"/>
              <a:chOff x="3271201" y="702413"/>
              <a:chExt cx="8793799" cy="5617048"/>
            </a:xfrm>
          </p:grpSpPr>
          <p:sp>
            <p:nvSpPr>
              <p:cNvPr id="14" name="Freeform 41"/>
              <p:cNvSpPr>
                <a:spLocks noChangeAspect="1"/>
              </p:cNvSpPr>
              <p:nvPr/>
            </p:nvSpPr>
            <p:spPr>
              <a:xfrm>
                <a:off x="3271201" y="702413"/>
                <a:ext cx="8793799" cy="5617048"/>
              </a:xfrm>
              <a:custGeom>
                <a:avLst/>
                <a:gdLst>
                  <a:gd name="connsiteX0" fmla="*/ 683507 w 10470378"/>
                  <a:gd name="connsiteY0" fmla="*/ 783663 h 6687966"/>
                  <a:gd name="connsiteX1" fmla="*/ 683507 w 10470378"/>
                  <a:gd name="connsiteY1" fmla="*/ 5904303 h 6687966"/>
                  <a:gd name="connsiteX2" fmla="*/ 9786871 w 10470378"/>
                  <a:gd name="connsiteY2" fmla="*/ 5904303 h 6687966"/>
                  <a:gd name="connsiteX3" fmla="*/ 9786871 w 10470378"/>
                  <a:gd name="connsiteY3" fmla="*/ 783663 h 6687966"/>
                  <a:gd name="connsiteX4" fmla="*/ 228599 w 10470378"/>
                  <a:gd name="connsiteY4" fmla="*/ 0 h 6687966"/>
                  <a:gd name="connsiteX5" fmla="*/ 10241778 w 10470378"/>
                  <a:gd name="connsiteY5" fmla="*/ 0 h 6687966"/>
                  <a:gd name="connsiteX6" fmla="*/ 10470378 w 10470378"/>
                  <a:gd name="connsiteY6" fmla="*/ 228600 h 6687966"/>
                  <a:gd name="connsiteX7" fmla="*/ 10470378 w 10470378"/>
                  <a:gd name="connsiteY7" fmla="*/ 6459366 h 6687966"/>
                  <a:gd name="connsiteX8" fmla="*/ 10241778 w 10470378"/>
                  <a:gd name="connsiteY8" fmla="*/ 6687966 h 6687966"/>
                  <a:gd name="connsiteX9" fmla="*/ 0 w 10470378"/>
                  <a:gd name="connsiteY9" fmla="*/ 6687966 h 6687966"/>
                  <a:gd name="connsiteX10" fmla="*/ 0 w 10470378"/>
                  <a:gd name="connsiteY10" fmla="*/ 6687965 h 6687966"/>
                  <a:gd name="connsiteX11" fmla="*/ 228599 w 10470378"/>
                  <a:gd name="connsiteY11" fmla="*/ 6687965 h 6687966"/>
                  <a:gd name="connsiteX12" fmla="*/ 17964 w 10470378"/>
                  <a:gd name="connsiteY12" fmla="*/ 6548347 h 6687966"/>
                  <a:gd name="connsiteX13" fmla="*/ 0 w 10470378"/>
                  <a:gd name="connsiteY13" fmla="*/ 6459367 h 6687966"/>
                  <a:gd name="connsiteX14" fmla="*/ 0 w 10470378"/>
                  <a:gd name="connsiteY14" fmla="*/ 228599 h 6687966"/>
                  <a:gd name="connsiteX15" fmla="*/ 17964 w 10470378"/>
                  <a:gd name="connsiteY15" fmla="*/ 139619 h 6687966"/>
                  <a:gd name="connsiteX16" fmla="*/ 182529 w 10470378"/>
                  <a:gd name="connsiteY16" fmla="*/ 4645 h 6687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70378" h="6687966">
                    <a:moveTo>
                      <a:pt x="683507" y="783663"/>
                    </a:moveTo>
                    <a:lnTo>
                      <a:pt x="683507" y="5904303"/>
                    </a:lnTo>
                    <a:lnTo>
                      <a:pt x="9786871" y="5904303"/>
                    </a:lnTo>
                    <a:lnTo>
                      <a:pt x="9786871" y="783663"/>
                    </a:lnTo>
                    <a:close/>
                    <a:moveTo>
                      <a:pt x="228599" y="0"/>
                    </a:moveTo>
                    <a:lnTo>
                      <a:pt x="10241778" y="0"/>
                    </a:lnTo>
                    <a:cubicBezTo>
                      <a:pt x="10368030" y="0"/>
                      <a:pt x="10470378" y="102348"/>
                      <a:pt x="10470378" y="228600"/>
                    </a:cubicBezTo>
                    <a:lnTo>
                      <a:pt x="10470378" y="6459366"/>
                    </a:lnTo>
                    <a:cubicBezTo>
                      <a:pt x="10470378" y="6585618"/>
                      <a:pt x="10368030" y="6687966"/>
                      <a:pt x="10241778" y="6687966"/>
                    </a:cubicBezTo>
                    <a:lnTo>
                      <a:pt x="0" y="6687966"/>
                    </a:lnTo>
                    <a:lnTo>
                      <a:pt x="0" y="6687965"/>
                    </a:lnTo>
                    <a:lnTo>
                      <a:pt x="228599" y="6687965"/>
                    </a:lnTo>
                    <a:cubicBezTo>
                      <a:pt x="133910" y="6687965"/>
                      <a:pt x="52667" y="6630394"/>
                      <a:pt x="17964" y="6548347"/>
                    </a:cubicBezTo>
                    <a:lnTo>
                      <a:pt x="0" y="6459367"/>
                    </a:lnTo>
                    <a:lnTo>
                      <a:pt x="0" y="228599"/>
                    </a:lnTo>
                    <a:lnTo>
                      <a:pt x="17964" y="139619"/>
                    </a:lnTo>
                    <a:cubicBezTo>
                      <a:pt x="46884" y="71246"/>
                      <a:pt x="108122" y="19871"/>
                      <a:pt x="182529" y="4645"/>
                    </a:cubicBezTo>
                    <a:close/>
                  </a:path>
                </a:pathLst>
              </a:custGeom>
              <a:solidFill>
                <a:sysClr val="windowText" lastClr="000000">
                  <a:lumMod val="95000"/>
                  <a:lumOff val="5000"/>
                </a:sys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effectLst/>
                  <a:uLnTx/>
                  <a:uFillTx/>
                </a:endParaRPr>
              </a:p>
            </p:txBody>
          </p:sp>
          <p:grpSp>
            <p:nvGrpSpPr>
              <p:cNvPr id="15" name="Group 42"/>
              <p:cNvGrpSpPr/>
              <p:nvPr/>
            </p:nvGrpSpPr>
            <p:grpSpPr>
              <a:xfrm>
                <a:off x="7612802" y="932711"/>
                <a:ext cx="288687" cy="110598"/>
                <a:chOff x="5675669" y="327104"/>
                <a:chExt cx="343727" cy="131684"/>
              </a:xfrm>
              <a:solidFill>
                <a:sysClr val="windowText" lastClr="000000">
                  <a:lumMod val="65000"/>
                  <a:lumOff val="35000"/>
                </a:sysClr>
              </a:solidFill>
            </p:grpSpPr>
            <p:sp>
              <p:nvSpPr>
                <p:cNvPr id="21" name="Oval 48"/>
                <p:cNvSpPr/>
                <p:nvPr/>
              </p:nvSpPr>
              <p:spPr>
                <a:xfrm>
                  <a:off x="5675669" y="327104"/>
                  <a:ext cx="131684" cy="131684"/>
                </a:xfrm>
                <a:prstGeom prst="ellipse">
                  <a:avLst/>
                </a:prstGeom>
                <a:grp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effectLst/>
                    <a:uLnTx/>
                    <a:uFillTx/>
                  </a:endParaRPr>
                </a:p>
              </p:txBody>
            </p:sp>
            <p:sp>
              <p:nvSpPr>
                <p:cNvPr id="22" name="Oval 49"/>
                <p:cNvSpPr/>
                <p:nvPr/>
              </p:nvSpPr>
              <p:spPr>
                <a:xfrm>
                  <a:off x="5973677" y="370087"/>
                  <a:ext cx="45719" cy="45719"/>
                </a:xfrm>
                <a:prstGeom prst="ellipse">
                  <a:avLst/>
                </a:prstGeom>
                <a:grp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effectLst/>
                    <a:uLnTx/>
                    <a:uFillTx/>
                  </a:endParaRPr>
                </a:p>
              </p:txBody>
            </p:sp>
          </p:grpSp>
          <p:grpSp>
            <p:nvGrpSpPr>
              <p:cNvPr id="16" name="Group 43"/>
              <p:cNvGrpSpPr/>
              <p:nvPr/>
            </p:nvGrpSpPr>
            <p:grpSpPr>
              <a:xfrm>
                <a:off x="7551103" y="5837854"/>
                <a:ext cx="233995" cy="234663"/>
                <a:chOff x="8212007" y="5789129"/>
                <a:chExt cx="449392" cy="450674"/>
              </a:xfrm>
              <a:solidFill>
                <a:srgbClr val="E7E6E6"/>
              </a:solidFill>
            </p:grpSpPr>
            <p:sp>
              <p:nvSpPr>
                <p:cNvPr id="17" name="Freeform 44"/>
                <p:cNvSpPr/>
                <p:nvPr/>
              </p:nvSpPr>
              <p:spPr>
                <a:xfrm>
                  <a:off x="8418957" y="5789129"/>
                  <a:ext cx="242442" cy="211621"/>
                </a:xfrm>
                <a:custGeom>
                  <a:avLst/>
                  <a:gdLst>
                    <a:gd name="connsiteX0" fmla="*/ 242442 w 242442"/>
                    <a:gd name="connsiteY0" fmla="*/ 0 h 211621"/>
                    <a:gd name="connsiteX1" fmla="*/ 242442 w 242442"/>
                    <a:gd name="connsiteY1" fmla="*/ 211621 h 211621"/>
                    <a:gd name="connsiteX2" fmla="*/ 0 w 242442"/>
                    <a:gd name="connsiteY2" fmla="*/ 211621 h 211621"/>
                    <a:gd name="connsiteX3" fmla="*/ 0 w 242442"/>
                    <a:gd name="connsiteY3" fmla="*/ 33441 h 211621"/>
                    <a:gd name="connsiteX4" fmla="*/ 242442 w 242442"/>
                    <a:gd name="connsiteY4" fmla="*/ 0 h 211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442" h="211621">
                      <a:moveTo>
                        <a:pt x="242442" y="0"/>
                      </a:moveTo>
                      <a:lnTo>
                        <a:pt x="242442" y="211621"/>
                      </a:lnTo>
                      <a:lnTo>
                        <a:pt x="0" y="211621"/>
                      </a:lnTo>
                      <a:lnTo>
                        <a:pt x="0" y="33441"/>
                      </a:lnTo>
                      <a:lnTo>
                        <a:pt x="242442" y="0"/>
                      </a:lnTo>
                      <a:close/>
                    </a:path>
                  </a:pathLst>
                </a:custGeom>
                <a:solidFill>
                  <a:srgbClr val="7F7E8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effectLst/>
                    <a:uLnTx/>
                    <a:uFillTx/>
                  </a:endParaRPr>
                </a:p>
              </p:txBody>
            </p:sp>
            <p:sp>
              <p:nvSpPr>
                <p:cNvPr id="18" name="Freeform 45"/>
                <p:cNvSpPr/>
                <p:nvPr/>
              </p:nvSpPr>
              <p:spPr>
                <a:xfrm>
                  <a:off x="8214067" y="5826353"/>
                  <a:ext cx="177458" cy="174396"/>
                </a:xfrm>
                <a:custGeom>
                  <a:avLst/>
                  <a:gdLst>
                    <a:gd name="connsiteX0" fmla="*/ 177458 w 177458"/>
                    <a:gd name="connsiteY0" fmla="*/ 0 h 174396"/>
                    <a:gd name="connsiteX1" fmla="*/ 177458 w 177458"/>
                    <a:gd name="connsiteY1" fmla="*/ 174396 h 174396"/>
                    <a:gd name="connsiteX2" fmla="*/ 0 w 177458"/>
                    <a:gd name="connsiteY2" fmla="*/ 174396 h 174396"/>
                    <a:gd name="connsiteX3" fmla="*/ 1780 w 177458"/>
                    <a:gd name="connsiteY3" fmla="*/ 24231 h 174396"/>
                    <a:gd name="connsiteX4" fmla="*/ 177458 w 177458"/>
                    <a:gd name="connsiteY4" fmla="*/ 0 h 174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458" h="174396">
                      <a:moveTo>
                        <a:pt x="177458" y="0"/>
                      </a:moveTo>
                      <a:lnTo>
                        <a:pt x="177458" y="174396"/>
                      </a:lnTo>
                      <a:lnTo>
                        <a:pt x="0" y="174396"/>
                      </a:lnTo>
                      <a:lnTo>
                        <a:pt x="1780" y="24231"/>
                      </a:lnTo>
                      <a:lnTo>
                        <a:pt x="177458" y="0"/>
                      </a:lnTo>
                      <a:close/>
                    </a:path>
                  </a:pathLst>
                </a:custGeom>
                <a:solidFill>
                  <a:srgbClr val="7F7E8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effectLst/>
                    <a:uLnTx/>
                    <a:uFillTx/>
                  </a:endParaRPr>
                </a:p>
              </p:txBody>
            </p:sp>
            <p:sp>
              <p:nvSpPr>
                <p:cNvPr id="19" name="Freeform 46"/>
                <p:cNvSpPr/>
                <p:nvPr/>
              </p:nvSpPr>
              <p:spPr>
                <a:xfrm>
                  <a:off x="8212007" y="6028182"/>
                  <a:ext cx="179519" cy="172409"/>
                </a:xfrm>
                <a:custGeom>
                  <a:avLst/>
                  <a:gdLst>
                    <a:gd name="connsiteX0" fmla="*/ 1735 w 179519"/>
                    <a:gd name="connsiteY0" fmla="*/ 0 h 172409"/>
                    <a:gd name="connsiteX1" fmla="*/ 179519 w 179519"/>
                    <a:gd name="connsiteY1" fmla="*/ 0 h 172409"/>
                    <a:gd name="connsiteX2" fmla="*/ 179519 w 179519"/>
                    <a:gd name="connsiteY2" fmla="*/ 172409 h 172409"/>
                    <a:gd name="connsiteX3" fmla="*/ 0 w 179519"/>
                    <a:gd name="connsiteY3" fmla="*/ 146325 h 172409"/>
                    <a:gd name="connsiteX4" fmla="*/ 1735 w 179519"/>
                    <a:gd name="connsiteY4" fmla="*/ 0 h 172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519" h="172409">
                      <a:moveTo>
                        <a:pt x="1735" y="0"/>
                      </a:moveTo>
                      <a:lnTo>
                        <a:pt x="179519" y="0"/>
                      </a:lnTo>
                      <a:lnTo>
                        <a:pt x="179519" y="172409"/>
                      </a:lnTo>
                      <a:lnTo>
                        <a:pt x="0" y="146325"/>
                      </a:lnTo>
                      <a:lnTo>
                        <a:pt x="1735" y="0"/>
                      </a:lnTo>
                      <a:close/>
                    </a:path>
                  </a:pathLst>
                </a:custGeom>
                <a:solidFill>
                  <a:srgbClr val="7F7E8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effectLst/>
                    <a:uLnTx/>
                    <a:uFillTx/>
                  </a:endParaRPr>
                </a:p>
              </p:txBody>
            </p:sp>
            <p:sp>
              <p:nvSpPr>
                <p:cNvPr id="20" name="Freeform 47"/>
                <p:cNvSpPr/>
                <p:nvPr/>
              </p:nvSpPr>
              <p:spPr>
                <a:xfrm>
                  <a:off x="8418957" y="6028182"/>
                  <a:ext cx="242442" cy="211621"/>
                </a:xfrm>
                <a:custGeom>
                  <a:avLst/>
                  <a:gdLst>
                    <a:gd name="connsiteX0" fmla="*/ 0 w 242442"/>
                    <a:gd name="connsiteY0" fmla="*/ 0 h 211621"/>
                    <a:gd name="connsiteX1" fmla="*/ 242442 w 242442"/>
                    <a:gd name="connsiteY1" fmla="*/ 0 h 211621"/>
                    <a:gd name="connsiteX2" fmla="*/ 242442 w 242442"/>
                    <a:gd name="connsiteY2" fmla="*/ 211621 h 211621"/>
                    <a:gd name="connsiteX3" fmla="*/ 0 w 242442"/>
                    <a:gd name="connsiteY3" fmla="*/ 176395 h 211621"/>
                    <a:gd name="connsiteX4" fmla="*/ 0 w 242442"/>
                    <a:gd name="connsiteY4" fmla="*/ 0 h 211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442" h="211621">
                      <a:moveTo>
                        <a:pt x="0" y="0"/>
                      </a:moveTo>
                      <a:lnTo>
                        <a:pt x="242442" y="0"/>
                      </a:lnTo>
                      <a:lnTo>
                        <a:pt x="242442" y="211621"/>
                      </a:lnTo>
                      <a:lnTo>
                        <a:pt x="0" y="176395"/>
                      </a:lnTo>
                      <a:lnTo>
                        <a:pt x="0" y="0"/>
                      </a:lnTo>
                      <a:close/>
                    </a:path>
                  </a:pathLst>
                </a:custGeom>
                <a:solidFill>
                  <a:srgbClr val="7F7E8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effectLst/>
                    <a:uLnTx/>
                    <a:uFillTx/>
                  </a:endParaRPr>
                </a:p>
              </p:txBody>
            </p:sp>
          </p:grpSp>
        </p:grpSp>
        <p:pic>
          <p:nvPicPr>
            <p:cNvPr id="13" name="Picture 20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024" y="2007480"/>
              <a:ext cx="3133608" cy="1887678"/>
            </a:xfrm>
            <a:prstGeom prst="rect">
              <a:avLst/>
            </a:prstGeom>
            <a:ln>
              <a:solidFill>
                <a:schemeClr val="tx1"/>
              </a:solidFill>
            </a:ln>
          </p:spPr>
        </p:pic>
      </p:grpSp>
      <p:pic>
        <p:nvPicPr>
          <p:cNvPr id="23" name="Picture 210"/>
          <p:cNvPicPr>
            <a:picLocks noChangeAspect="1"/>
          </p:cNvPicPr>
          <p:nvPr/>
        </p:nvPicPr>
        <p:blipFill>
          <a:blip r:embed="rId3"/>
          <a:stretch>
            <a:fillRect/>
          </a:stretch>
        </p:blipFill>
        <p:spPr>
          <a:xfrm>
            <a:off x="4590592" y="1759982"/>
            <a:ext cx="3154284" cy="1846324"/>
          </a:xfrm>
          <a:prstGeom prst="rect">
            <a:avLst/>
          </a:prstGeom>
          <a:ln>
            <a:solidFill>
              <a:schemeClr val="tx1"/>
            </a:solidFill>
          </a:ln>
        </p:spPr>
      </p:pic>
      <p:pic>
        <p:nvPicPr>
          <p:cNvPr id="24" name="Picture 2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6463" y="4189431"/>
            <a:ext cx="3232419" cy="1841138"/>
          </a:xfrm>
          <a:prstGeom prst="rect">
            <a:avLst/>
          </a:prstGeom>
          <a:ln>
            <a:solidFill>
              <a:schemeClr val="tx1"/>
            </a:solidFill>
          </a:ln>
        </p:spPr>
      </p:pic>
      <p:pic>
        <p:nvPicPr>
          <p:cNvPr id="25" name="Picture 2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40699" y="4229991"/>
            <a:ext cx="3210397" cy="1782399"/>
          </a:xfrm>
          <a:prstGeom prst="rect">
            <a:avLst/>
          </a:prstGeom>
          <a:ln>
            <a:solidFill>
              <a:schemeClr val="tx1"/>
            </a:solidFill>
          </a:ln>
        </p:spPr>
      </p:pic>
      <p:pic>
        <p:nvPicPr>
          <p:cNvPr id="26" name="Picture 2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43620" y="1657837"/>
            <a:ext cx="3111874" cy="1895890"/>
          </a:xfrm>
          <a:prstGeom prst="rect">
            <a:avLst/>
          </a:prstGeom>
          <a:ln>
            <a:solidFill>
              <a:schemeClr val="tx1"/>
            </a:solidFill>
          </a:ln>
        </p:spPr>
      </p:pic>
      <p:sp>
        <p:nvSpPr>
          <p:cNvPr id="27" name="TextBox 234"/>
          <p:cNvSpPr txBox="1"/>
          <p:nvPr/>
        </p:nvSpPr>
        <p:spPr>
          <a:xfrm>
            <a:off x="8617281" y="3822228"/>
            <a:ext cx="2505804" cy="276999"/>
          </a:xfrm>
          <a:prstGeom prst="rect">
            <a:avLst/>
          </a:prstGeom>
          <a:noFill/>
        </p:spPr>
        <p:txBody>
          <a:bodyPr wrap="square" rtlCol="0">
            <a:spAutoFit/>
          </a:bodyPr>
          <a:lstStyle>
            <a:defPPr>
              <a:defRPr lang="en-US"/>
            </a:defPPr>
            <a:lvl1pPr algn="ctr" defTabSz="914400">
              <a:defRPr sz="1200" b="1">
                <a:latin typeface="Segoe UI" panose="020B0502040204020203" pitchFamily="34" charset="0"/>
                <a:cs typeface="Segoe UI" panose="020B0502040204020203"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effectLst/>
                <a:uLnTx/>
                <a:uFillTx/>
                <a:latin typeface="Segoe UI" panose="020B0502040204020203" pitchFamily="34" charset="0"/>
                <a:cs typeface="Segoe UI" panose="020B0502040204020203" pitchFamily="34" charset="0"/>
              </a:rPr>
              <a:t>SKYPE</a:t>
            </a:r>
          </a:p>
        </p:txBody>
      </p:sp>
      <p:pic>
        <p:nvPicPr>
          <p:cNvPr id="28" name="Picture 2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65594" y="4151717"/>
            <a:ext cx="3089900" cy="1917763"/>
          </a:xfrm>
          <a:prstGeom prst="rect">
            <a:avLst/>
          </a:prstGeom>
          <a:ln>
            <a:solidFill>
              <a:schemeClr val="tx1"/>
            </a:solidFill>
          </a:ln>
        </p:spPr>
      </p:pic>
      <p:sp>
        <p:nvSpPr>
          <p:cNvPr id="29" name="TextBox 236"/>
          <p:cNvSpPr txBox="1"/>
          <p:nvPr/>
        </p:nvSpPr>
        <p:spPr>
          <a:xfrm>
            <a:off x="8617281" y="1272222"/>
            <a:ext cx="2505804" cy="276999"/>
          </a:xfrm>
          <a:prstGeom prst="rect">
            <a:avLst/>
          </a:prstGeom>
          <a:noFill/>
        </p:spPr>
        <p:txBody>
          <a:bodyPr wrap="square" rtlCol="0">
            <a:spAutoFit/>
          </a:bodyPr>
          <a:lstStyle>
            <a:defPPr>
              <a:defRPr lang="en-US"/>
            </a:defPPr>
            <a:lvl1pPr algn="ctr" defTabSz="914400">
              <a:defRPr sz="1200" b="1">
                <a:latin typeface="Segoe UI" panose="020B0502040204020203" pitchFamily="34" charset="0"/>
                <a:cs typeface="Segoe UI" panose="020B0502040204020203"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smtClean="0"/>
              <a:t>BLOC DE NOTAS (OneNote)</a:t>
            </a:r>
            <a:endParaRPr kumimoji="0" lang="en-US" sz="1200" b="1" i="0" u="none" strike="noStrike" kern="0" cap="none" spc="0" normalizeH="0" baseline="0" noProof="0" dirty="0">
              <a:ln>
                <a:noFill/>
              </a:ln>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230820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Juan Carlos González</a:t>
            </a:r>
            <a:endParaRPr lang="en-US" dirty="0"/>
          </a:p>
        </p:txBody>
      </p:sp>
      <p:pic>
        <p:nvPicPr>
          <p:cNvPr id="32" name="Picture 4" descr="https://g.twimg.com/Twitter_logo_blue.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418307" y="3798470"/>
            <a:ext cx="854075" cy="69435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6" descr="https://cdn1.iconfinder.com/data/icons/mirrored-twins-icon-set-hollow/512/PixelKit_globe_icon.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390892" y="1831679"/>
            <a:ext cx="800779" cy="800779"/>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7400072" y="2024356"/>
            <a:ext cx="4579523" cy="3108543"/>
          </a:xfrm>
          <a:prstGeom prst="rect">
            <a:avLst/>
          </a:prstGeom>
          <a:noFill/>
        </p:spPr>
        <p:txBody>
          <a:bodyPr wrap="none" rtlCol="0">
            <a:spAutoFit/>
          </a:bodyPr>
          <a:lstStyle/>
          <a:p>
            <a:r>
              <a:rPr lang="en-US" sz="2000" dirty="0">
                <a:latin typeface="Segoe UI Light" panose="020B0502040204020203" pitchFamily="34" charset="0"/>
                <a:cs typeface="Segoe UI Light" panose="020B0502040204020203" pitchFamily="34" charset="0"/>
                <a:hlinkClick r:id="rId4"/>
              </a:rPr>
              <a:t>https://jcgonzalezmartin.wordpress.com</a:t>
            </a:r>
            <a:r>
              <a:rPr lang="en-US" sz="2000" dirty="0" smtClean="0">
                <a:latin typeface="Segoe UI Light" panose="020B0502040204020203" pitchFamily="34" charset="0"/>
                <a:cs typeface="Segoe UI Light" panose="020B0502040204020203" pitchFamily="34" charset="0"/>
                <a:hlinkClick r:id="rId4"/>
              </a:rPr>
              <a:t>/</a:t>
            </a:r>
            <a:endParaRPr lang="en-US" sz="2000" dirty="0" smtClean="0">
              <a:latin typeface="Segoe UI Light" panose="020B0502040204020203" pitchFamily="34" charset="0"/>
              <a:cs typeface="Segoe UI Light" panose="020B0502040204020203" pitchFamily="34" charset="0"/>
            </a:endParaRPr>
          </a:p>
          <a:p>
            <a:endParaRPr lang="es-CO" sz="2200" dirty="0" smtClean="0">
              <a:solidFill>
                <a:prstClr val="black"/>
              </a:solidFill>
              <a:latin typeface="Segoe UI Light"/>
            </a:endParaRPr>
          </a:p>
          <a:p>
            <a:endParaRPr lang="en-US" sz="2200" dirty="0" smtClean="0">
              <a:solidFill>
                <a:prstClr val="black"/>
              </a:solidFill>
              <a:latin typeface="Segoe UI Light"/>
              <a:hlinkClick r:id="rId5"/>
            </a:endParaRPr>
          </a:p>
          <a:p>
            <a:r>
              <a:rPr lang="en-US" sz="2200" dirty="0" smtClean="0">
                <a:solidFill>
                  <a:prstClr val="black"/>
                </a:solidFill>
                <a:latin typeface="Segoe UI Light"/>
                <a:hlinkClick r:id="rId5"/>
              </a:rPr>
              <a:t>https</a:t>
            </a:r>
            <a:r>
              <a:rPr lang="en-US" sz="2200" dirty="0">
                <a:solidFill>
                  <a:prstClr val="black"/>
                </a:solidFill>
                <a:latin typeface="Segoe UI Light"/>
                <a:hlinkClick r:id="rId5"/>
              </a:rPr>
              <a:t>://</a:t>
            </a:r>
            <a:r>
              <a:rPr lang="en-US" sz="2200" dirty="0" smtClean="0">
                <a:solidFill>
                  <a:prstClr val="black"/>
                </a:solidFill>
                <a:latin typeface="Segoe UI Light"/>
                <a:hlinkClick r:id="rId5"/>
              </a:rPr>
              <a:t>nl.linkedin.com/in/juagon</a:t>
            </a:r>
            <a:r>
              <a:rPr lang="en-US" sz="2200" dirty="0" smtClean="0">
                <a:solidFill>
                  <a:prstClr val="black"/>
                </a:solidFill>
                <a:latin typeface="Segoe UI Light"/>
              </a:rPr>
              <a:t>  </a:t>
            </a:r>
            <a:endParaRPr lang="es-CO" sz="2200" dirty="0">
              <a:solidFill>
                <a:prstClr val="black"/>
              </a:solidFill>
              <a:latin typeface="Segoe UI Light"/>
            </a:endParaRPr>
          </a:p>
          <a:p>
            <a:pPr defTabSz="914400"/>
            <a:endParaRPr lang="es-CO" sz="2200" dirty="0" smtClean="0">
              <a:solidFill>
                <a:prstClr val="black"/>
              </a:solidFill>
              <a:latin typeface="Segoe UI Light"/>
            </a:endParaRPr>
          </a:p>
          <a:p>
            <a:pPr defTabSz="914400"/>
            <a:endParaRPr lang="es-CO" sz="2200" dirty="0" smtClean="0">
              <a:solidFill>
                <a:prstClr val="black"/>
              </a:solidFill>
              <a:latin typeface="Segoe UI Light"/>
            </a:endParaRPr>
          </a:p>
          <a:p>
            <a:r>
              <a:rPr lang="es-CO" sz="2200" dirty="0">
                <a:solidFill>
                  <a:prstClr val="black"/>
                </a:solidFill>
                <a:latin typeface="Segoe UI Light"/>
                <a:hlinkClick r:id="rId6"/>
              </a:rPr>
              <a:t>@jcgm1978</a:t>
            </a:r>
            <a:endParaRPr lang="es-CO" sz="2200" dirty="0">
              <a:solidFill>
                <a:prstClr val="black"/>
              </a:solidFill>
              <a:latin typeface="Segoe UI Light"/>
            </a:endParaRPr>
          </a:p>
          <a:p>
            <a:pPr defTabSz="914400"/>
            <a:endParaRPr lang="es-CO" sz="2200" dirty="0" smtClean="0">
              <a:solidFill>
                <a:prstClr val="black"/>
              </a:solidFill>
              <a:latin typeface="Segoe UI Light"/>
            </a:endParaRPr>
          </a:p>
          <a:p>
            <a:pPr defTabSz="914400"/>
            <a:r>
              <a:rPr lang="es-CO" sz="2200" dirty="0" smtClean="0">
                <a:solidFill>
                  <a:prstClr val="black"/>
                </a:solidFill>
                <a:latin typeface="Segoe UI Light"/>
                <a:hlinkClick r:id="rId7"/>
              </a:rPr>
              <a:t>jcgonzalezmartin1978@hotmail.com</a:t>
            </a:r>
            <a:r>
              <a:rPr lang="es-CO" sz="2200" dirty="0" smtClean="0">
                <a:solidFill>
                  <a:prstClr val="black"/>
                </a:solidFill>
                <a:latin typeface="Segoe UI Light"/>
              </a:rPr>
              <a:t> </a:t>
            </a:r>
            <a:endParaRPr lang="en-US" sz="2200" dirty="0">
              <a:solidFill>
                <a:prstClr val="black"/>
              </a:solidFill>
              <a:latin typeface="Segoe UI Light"/>
            </a:endParaRPr>
          </a:p>
        </p:txBody>
      </p:sp>
      <p:pic>
        <p:nvPicPr>
          <p:cNvPr id="35" name="Picture 28" descr="http://png-2.findicons.com/files/icons/2795/office_2013_hd/2000/outlook.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375040" y="4588490"/>
            <a:ext cx="897342" cy="89734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C:\Users\Jgutierrez\Desktop\1373509518_linkedin.png"/>
          <p:cNvPicPr>
            <a:picLocks noChangeAspect="1" noChangeArrowheads="1"/>
          </p:cNvPicPr>
          <p:nvPr/>
        </p:nvPicPr>
        <p:blipFill>
          <a:blip r:embed="rId9" cstate="print"/>
          <a:srcRect/>
          <a:stretch>
            <a:fillRect/>
          </a:stretch>
        </p:blipFill>
        <p:spPr bwMode="auto">
          <a:xfrm>
            <a:off x="6430326" y="2818050"/>
            <a:ext cx="784096" cy="784096"/>
          </a:xfrm>
          <a:prstGeom prst="rect">
            <a:avLst/>
          </a:prstGeom>
          <a:noFill/>
        </p:spPr>
      </p:pic>
      <p:sp>
        <p:nvSpPr>
          <p:cNvPr id="38" name="TextBox 37"/>
          <p:cNvSpPr txBox="1"/>
          <p:nvPr/>
        </p:nvSpPr>
        <p:spPr>
          <a:xfrm>
            <a:off x="454712" y="3686349"/>
            <a:ext cx="5341527" cy="1384995"/>
          </a:xfrm>
          <a:prstGeom prst="rect">
            <a:avLst/>
          </a:prstGeom>
          <a:noFill/>
        </p:spPr>
        <p:txBody>
          <a:bodyPr wrap="none" rtlCol="0">
            <a:spAutoFit/>
          </a:bodyPr>
          <a:lstStyle/>
          <a:p>
            <a:pPr defTabSz="914400"/>
            <a:r>
              <a:rPr lang="es-CO" sz="2800" b="1" dirty="0" smtClean="0">
                <a:solidFill>
                  <a:prstClr val="black"/>
                </a:solidFill>
                <a:latin typeface="Segoe UI Light"/>
              </a:rPr>
              <a:t>Office Servers &amp; Services MVP</a:t>
            </a:r>
          </a:p>
          <a:p>
            <a:pPr defTabSz="914400"/>
            <a:r>
              <a:rPr lang="en-US" sz="2800" dirty="0" smtClean="0">
                <a:solidFill>
                  <a:prstClr val="black"/>
                </a:solidFill>
                <a:latin typeface="Segoe UI Light"/>
              </a:rPr>
              <a:t>Cloud &amp; Productivity Advisor</a:t>
            </a:r>
          </a:p>
          <a:p>
            <a:pPr defTabSz="914400"/>
            <a:r>
              <a:rPr lang="en-US" sz="2800" dirty="0" smtClean="0">
                <a:solidFill>
                  <a:prstClr val="black"/>
                </a:solidFill>
                <a:latin typeface="Segoe UI Light"/>
              </a:rPr>
              <a:t>SUGES | Comunidad de Office 365</a:t>
            </a:r>
          </a:p>
        </p:txBody>
      </p:sp>
      <p:pic>
        <p:nvPicPr>
          <p:cNvPr id="3" name="Imagen 2"/>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475740" y="1508442"/>
            <a:ext cx="1905000" cy="1971675"/>
          </a:xfrm>
          <a:prstGeom prst="rect">
            <a:avLst/>
          </a:prstGeom>
          <a:ln w="38100" cap="sq">
            <a:solidFill>
              <a:schemeClr val="accent6"/>
            </a:solidFill>
            <a:prstDash val="solid"/>
            <a:miter lim="800000"/>
          </a:ln>
          <a:effectLst>
            <a:outerShdw blurRad="50800" dist="38100" dir="2700000" algn="tl" rotWithShape="0">
              <a:srgbClr val="000000">
                <a:alpha val="43000"/>
              </a:srgbClr>
            </a:outerShdw>
          </a:effectLst>
        </p:spPr>
      </p:pic>
      <p:pic>
        <p:nvPicPr>
          <p:cNvPr id="12" name="Imagen 1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296023" y="5280056"/>
            <a:ext cx="1632238" cy="624283"/>
          </a:xfrm>
          <a:prstGeom prst="rect">
            <a:avLst/>
          </a:prstGeom>
        </p:spPr>
      </p:pic>
      <p:pic>
        <p:nvPicPr>
          <p:cNvPr id="13" name="Imagen 12"/>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1082586" y="5217349"/>
            <a:ext cx="982829" cy="781570"/>
          </a:xfrm>
          <a:prstGeom prst="rect">
            <a:avLst/>
          </a:prstGeom>
        </p:spPr>
      </p:pic>
      <p:pic>
        <p:nvPicPr>
          <p:cNvPr id="14" name="Imagen 13"/>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289110" y="5217013"/>
            <a:ext cx="750370" cy="750370"/>
          </a:xfrm>
          <a:prstGeom prst="rect">
            <a:avLst/>
          </a:prstGeom>
        </p:spPr>
      </p:pic>
      <p:pic>
        <p:nvPicPr>
          <p:cNvPr id="15" name="Imagen 14"/>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85687" y="5071080"/>
            <a:ext cx="658255" cy="1042237"/>
          </a:xfrm>
          <a:prstGeom prst="rect">
            <a:avLst/>
          </a:prstGeom>
        </p:spPr>
      </p:pic>
      <p:pic>
        <p:nvPicPr>
          <p:cNvPr id="4" name="Imagen 3"/>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4934947" y="5277576"/>
            <a:ext cx="1219200" cy="762000"/>
          </a:xfrm>
          <a:prstGeom prst="rect">
            <a:avLst/>
          </a:prstGeom>
        </p:spPr>
      </p:pic>
    </p:spTree>
    <p:extLst>
      <p:ext uri="{BB962C8B-B14F-4D97-AF65-F5344CB8AC3E}">
        <p14:creationId xmlns:p14="http://schemas.microsoft.com/office/powerpoint/2010/main" val="34927048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t="7837" b="9576"/>
          <a:stretch>
            <a:fillRect/>
          </a:stretch>
        </p:blipFill>
        <p:spPr bwMode="auto">
          <a:xfrm>
            <a:off x="3124200" y="2466975"/>
            <a:ext cx="5943600" cy="19240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500846" y="4391025"/>
            <a:ext cx="5566954" cy="1200329"/>
          </a:xfrm>
          <a:prstGeom prst="rect">
            <a:avLst/>
          </a:prstGeom>
          <a:noFill/>
        </p:spPr>
        <p:txBody>
          <a:bodyPr wrap="square" rtlCol="0">
            <a:spAutoFit/>
          </a:bodyPr>
          <a:lstStyle/>
          <a:p>
            <a:pPr algn="ctr"/>
            <a:r>
              <a:rPr lang="en-US" sz="3600" dirty="0" smtClean="0">
                <a:latin typeface="Segoe UI Light" panose="020B0502040204020203" pitchFamily="34" charset="0"/>
                <a:cs typeface="Segoe UI Light" panose="020B0502040204020203" pitchFamily="34" charset="0"/>
              </a:rPr>
              <a:t>DEMO: </a:t>
            </a:r>
            <a:r>
              <a:rPr lang="en-US" sz="3600" dirty="0" err="1" smtClean="0">
                <a:latin typeface="Segoe UI Light" panose="020B0502040204020203" pitchFamily="34" charset="0"/>
                <a:cs typeface="Segoe UI Light" panose="020B0502040204020203" pitchFamily="34" charset="0"/>
              </a:rPr>
              <a:t>Grupos</a:t>
            </a:r>
            <a:r>
              <a:rPr lang="en-US" sz="3600" dirty="0" smtClean="0">
                <a:latin typeface="Segoe UI Light" panose="020B0502040204020203" pitchFamily="34" charset="0"/>
                <a:cs typeface="Segoe UI Light" panose="020B0502040204020203" pitchFamily="34" charset="0"/>
              </a:rPr>
              <a:t> de Office 365</a:t>
            </a:r>
            <a:endParaRPr lang="en-US" sz="3600" dirty="0">
              <a:latin typeface="Segoe UI Light" panose="020B0502040204020203" pitchFamily="34" charset="0"/>
              <a:cs typeface="Segoe UI Light" panose="020B0502040204020203" pitchFamily="34" charset="0"/>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3803" y="391282"/>
            <a:ext cx="1407601" cy="1241505"/>
          </a:xfrm>
          <a:prstGeom prst="rect">
            <a:avLst/>
          </a:prstGeom>
        </p:spPr>
      </p:pic>
      <p:pic>
        <p:nvPicPr>
          <p:cNvPr id="8" name="Imagen 7"/>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948059" y="722319"/>
            <a:ext cx="2907326" cy="614557"/>
          </a:xfrm>
          <a:prstGeom prst="rect">
            <a:avLst/>
          </a:prstGeom>
          <a:noFill/>
          <a:extLst>
            <a:ext uri="{909E8E84-426E-40DD-AFC4-6F175D3DCCD1}">
              <a14:hiddenFill xmlns:a14="http://schemas.microsoft.com/office/drawing/2010/main">
                <a:solidFill>
                  <a:srgbClr val="FFFFFF"/>
                </a:solidFill>
              </a14:hiddenFill>
            </a:ext>
          </a:extLst>
        </p:spPr>
      </p:pic>
      <p:pic>
        <p:nvPicPr>
          <p:cNvPr id="9" name="Marcador de contenido 3"/>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392199" y="523492"/>
            <a:ext cx="1407601" cy="1012209"/>
          </a:xfrm>
          <a:prstGeom prst="rect">
            <a:avLst/>
          </a:prstGeom>
        </p:spPr>
      </p:pic>
      <p:sp>
        <p:nvSpPr>
          <p:cNvPr id="11" name="Rectangle 10"/>
          <p:cNvSpPr/>
          <p:nvPr/>
        </p:nvSpPr>
        <p:spPr>
          <a:xfrm>
            <a:off x="6296297" y="5969726"/>
            <a:ext cx="5895703" cy="7837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n 9"/>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85884" y="4079546"/>
            <a:ext cx="2171039" cy="2166756"/>
          </a:xfrm>
          <a:prstGeom prst="rect">
            <a:avLst/>
          </a:prstGeom>
        </p:spPr>
      </p:pic>
    </p:spTree>
    <p:extLst>
      <p:ext uri="{BB962C8B-B14F-4D97-AF65-F5344CB8AC3E}">
        <p14:creationId xmlns:p14="http://schemas.microsoft.com/office/powerpoint/2010/main" val="30843884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Beneficios que aportan los Grupos</a:t>
            </a:r>
            <a:endParaRPr lang="en-US" dirty="0"/>
          </a:p>
        </p:txBody>
      </p:sp>
      <p:grpSp>
        <p:nvGrpSpPr>
          <p:cNvPr id="3" name="Group 38"/>
          <p:cNvGrpSpPr/>
          <p:nvPr/>
        </p:nvGrpSpPr>
        <p:grpSpPr>
          <a:xfrm>
            <a:off x="6472924" y="1793305"/>
            <a:ext cx="5423370" cy="896425"/>
            <a:chOff x="6217607" y="2201862"/>
            <a:chExt cx="5532120" cy="914400"/>
          </a:xfrm>
        </p:grpSpPr>
        <p:sp>
          <p:nvSpPr>
            <p:cNvPr id="4" name="Rectangle 3"/>
            <p:cNvSpPr/>
            <p:nvPr/>
          </p:nvSpPr>
          <p:spPr>
            <a:xfrm>
              <a:off x="6217607" y="2201862"/>
              <a:ext cx="5532120" cy="914400"/>
            </a:xfrm>
            <a:prstGeom prst="rect">
              <a:avLst/>
            </a:prstGeom>
            <a:solidFill>
              <a:srgbClr val="3C3C3C"/>
            </a:solidFill>
            <a:ln w="9525" cap="flat" cmpd="sng" algn="ctr">
              <a:noFill/>
              <a:prstDash val="solid"/>
              <a:headEnd type="none" w="med" len="med"/>
              <a:tailEnd type="none" w="med" len="med"/>
            </a:ln>
            <a:effectLst/>
          </p:spPr>
          <p:txBody>
            <a:bodyPr rot="0" spcFirstLastPara="0" vertOverflow="overflow" horzOverflow="overflow" vert="horz" wrap="square" lIns="358570" tIns="45713" rIns="45713" bIns="45713" numCol="1" spcCol="0" rtlCol="0" fromWordArt="0" anchor="ctr" anchorCtr="0" forceAA="0" compatLnSpc="1">
              <a:prstTxWarp prst="textNoShape">
                <a:avLst/>
              </a:prstTxWarp>
              <a:noAutofit/>
            </a:bodyPr>
            <a:lstStyle/>
            <a:p>
              <a:pPr marL="457183" marR="0" lvl="1" indent="0" defTabSz="914367"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smtClean="0">
                  <a:ln>
                    <a:noFill/>
                  </a:ln>
                  <a:solidFill>
                    <a:srgbClr val="FFFFFF"/>
                  </a:solidFill>
                  <a:effectLst/>
                  <a:uLnTx/>
                  <a:uFillTx/>
                  <a:latin typeface="Segoe UI"/>
                  <a:ea typeface="+mn-ea"/>
                  <a:cs typeface="+mn-cs"/>
                </a:rPr>
                <a:t>AUTO-SERVICIO</a:t>
              </a:r>
            </a:p>
          </p:txBody>
        </p:sp>
        <p:sp>
          <p:nvSpPr>
            <p:cNvPr id="5" name="Freeform 5"/>
            <p:cNvSpPr>
              <a:spLocks noEditPoints="1"/>
            </p:cNvSpPr>
            <p:nvPr/>
          </p:nvSpPr>
          <p:spPr bwMode="auto">
            <a:xfrm>
              <a:off x="6427099" y="2444950"/>
              <a:ext cx="419786" cy="428224"/>
            </a:xfrm>
            <a:custGeom>
              <a:avLst/>
              <a:gdLst>
                <a:gd name="T0" fmla="*/ 206 w 398"/>
                <a:gd name="T1" fmla="*/ 288 h 406"/>
                <a:gd name="T2" fmla="*/ 240 w 398"/>
                <a:gd name="T3" fmla="*/ 276 h 406"/>
                <a:gd name="T4" fmla="*/ 268 w 398"/>
                <a:gd name="T5" fmla="*/ 256 h 406"/>
                <a:gd name="T6" fmla="*/ 302 w 398"/>
                <a:gd name="T7" fmla="*/ 200 h 406"/>
                <a:gd name="T8" fmla="*/ 310 w 398"/>
                <a:gd name="T9" fmla="*/ 144 h 406"/>
                <a:gd name="T10" fmla="*/ 308 w 398"/>
                <a:gd name="T11" fmla="*/ 116 h 406"/>
                <a:gd name="T12" fmla="*/ 276 w 398"/>
                <a:gd name="T13" fmla="*/ 42 h 406"/>
                <a:gd name="T14" fmla="*/ 250 w 398"/>
                <a:gd name="T15" fmla="*/ 18 h 406"/>
                <a:gd name="T16" fmla="*/ 218 w 398"/>
                <a:gd name="T17" fmla="*/ 4 h 406"/>
                <a:gd name="T18" fmla="*/ 194 w 398"/>
                <a:gd name="T19" fmla="*/ 0 h 406"/>
                <a:gd name="T20" fmla="*/ 160 w 398"/>
                <a:gd name="T21" fmla="*/ 8 h 406"/>
                <a:gd name="T22" fmla="*/ 130 w 398"/>
                <a:gd name="T23" fmla="*/ 26 h 406"/>
                <a:gd name="T24" fmla="*/ 98 w 398"/>
                <a:gd name="T25" fmla="*/ 64 h 406"/>
                <a:gd name="T26" fmla="*/ 78 w 398"/>
                <a:gd name="T27" fmla="*/ 130 h 406"/>
                <a:gd name="T28" fmla="*/ 78 w 398"/>
                <a:gd name="T29" fmla="*/ 160 h 406"/>
                <a:gd name="T30" fmla="*/ 98 w 398"/>
                <a:gd name="T31" fmla="*/ 224 h 406"/>
                <a:gd name="T32" fmla="*/ 130 w 398"/>
                <a:gd name="T33" fmla="*/ 264 h 406"/>
                <a:gd name="T34" fmla="*/ 160 w 398"/>
                <a:gd name="T35" fmla="*/ 282 h 406"/>
                <a:gd name="T36" fmla="*/ 194 w 398"/>
                <a:gd name="T37" fmla="*/ 288 h 406"/>
                <a:gd name="T38" fmla="*/ 194 w 398"/>
                <a:gd name="T39" fmla="*/ 26 h 406"/>
                <a:gd name="T40" fmla="*/ 230 w 398"/>
                <a:gd name="T41" fmla="*/ 36 h 406"/>
                <a:gd name="T42" fmla="*/ 270 w 398"/>
                <a:gd name="T43" fmla="*/ 78 h 406"/>
                <a:gd name="T44" fmla="*/ 284 w 398"/>
                <a:gd name="T45" fmla="*/ 144 h 406"/>
                <a:gd name="T46" fmla="*/ 278 w 398"/>
                <a:gd name="T47" fmla="*/ 190 h 406"/>
                <a:gd name="T48" fmla="*/ 244 w 398"/>
                <a:gd name="T49" fmla="*/ 242 h 406"/>
                <a:gd name="T50" fmla="*/ 204 w 398"/>
                <a:gd name="T51" fmla="*/ 262 h 406"/>
                <a:gd name="T52" fmla="*/ 186 w 398"/>
                <a:gd name="T53" fmla="*/ 262 h 406"/>
                <a:gd name="T54" fmla="*/ 144 w 398"/>
                <a:gd name="T55" fmla="*/ 242 h 406"/>
                <a:gd name="T56" fmla="*/ 112 w 398"/>
                <a:gd name="T57" fmla="*/ 190 h 406"/>
                <a:gd name="T58" fmla="*/ 104 w 398"/>
                <a:gd name="T59" fmla="*/ 144 h 406"/>
                <a:gd name="T60" fmla="*/ 120 w 398"/>
                <a:gd name="T61" fmla="*/ 78 h 406"/>
                <a:gd name="T62" fmla="*/ 160 w 398"/>
                <a:gd name="T63" fmla="*/ 36 h 406"/>
                <a:gd name="T64" fmla="*/ 194 w 398"/>
                <a:gd name="T65" fmla="*/ 26 h 406"/>
                <a:gd name="T66" fmla="*/ 276 w 398"/>
                <a:gd name="T67" fmla="*/ 282 h 406"/>
                <a:gd name="T68" fmla="*/ 268 w 398"/>
                <a:gd name="T69" fmla="*/ 282 h 406"/>
                <a:gd name="T70" fmla="*/ 260 w 398"/>
                <a:gd name="T71" fmla="*/ 290 h 406"/>
                <a:gd name="T72" fmla="*/ 264 w 398"/>
                <a:gd name="T73" fmla="*/ 304 h 406"/>
                <a:gd name="T74" fmla="*/ 356 w 398"/>
                <a:gd name="T75" fmla="*/ 338 h 406"/>
                <a:gd name="T76" fmla="*/ 370 w 398"/>
                <a:gd name="T77" fmla="*/ 354 h 406"/>
                <a:gd name="T78" fmla="*/ 372 w 398"/>
                <a:gd name="T79" fmla="*/ 370 h 406"/>
                <a:gd name="T80" fmla="*/ 364 w 398"/>
                <a:gd name="T81" fmla="*/ 380 h 406"/>
                <a:gd name="T82" fmla="*/ 38 w 398"/>
                <a:gd name="T83" fmla="*/ 380 h 406"/>
                <a:gd name="T84" fmla="*/ 26 w 398"/>
                <a:gd name="T85" fmla="*/ 376 h 406"/>
                <a:gd name="T86" fmla="*/ 26 w 398"/>
                <a:gd name="T87" fmla="*/ 362 h 406"/>
                <a:gd name="T88" fmla="*/ 34 w 398"/>
                <a:gd name="T89" fmla="*/ 342 h 406"/>
                <a:gd name="T90" fmla="*/ 120 w 398"/>
                <a:gd name="T91" fmla="*/ 306 h 406"/>
                <a:gd name="T92" fmla="*/ 130 w 398"/>
                <a:gd name="T93" fmla="*/ 296 h 406"/>
                <a:gd name="T94" fmla="*/ 126 w 398"/>
                <a:gd name="T95" fmla="*/ 286 h 406"/>
                <a:gd name="T96" fmla="*/ 112 w 398"/>
                <a:gd name="T97" fmla="*/ 282 h 406"/>
                <a:gd name="T98" fmla="*/ 26 w 398"/>
                <a:gd name="T99" fmla="*/ 318 h 406"/>
                <a:gd name="T100" fmla="*/ 2 w 398"/>
                <a:gd name="T101" fmla="*/ 346 h 406"/>
                <a:gd name="T102" fmla="*/ 0 w 398"/>
                <a:gd name="T103" fmla="*/ 370 h 406"/>
                <a:gd name="T104" fmla="*/ 2 w 398"/>
                <a:gd name="T105" fmla="*/ 386 h 406"/>
                <a:gd name="T106" fmla="*/ 16 w 398"/>
                <a:gd name="T107" fmla="*/ 400 h 406"/>
                <a:gd name="T108" fmla="*/ 38 w 398"/>
                <a:gd name="T109" fmla="*/ 406 h 406"/>
                <a:gd name="T110" fmla="*/ 368 w 398"/>
                <a:gd name="T111" fmla="*/ 406 h 406"/>
                <a:gd name="T112" fmla="*/ 386 w 398"/>
                <a:gd name="T113" fmla="*/ 396 h 406"/>
                <a:gd name="T114" fmla="*/ 398 w 398"/>
                <a:gd name="T115" fmla="*/ 378 h 406"/>
                <a:gd name="T116" fmla="*/ 398 w 398"/>
                <a:gd name="T117" fmla="*/ 362 h 406"/>
                <a:gd name="T118" fmla="*/ 388 w 398"/>
                <a:gd name="T119" fmla="*/ 334 h 406"/>
                <a:gd name="T120" fmla="*/ 366 w 398"/>
                <a:gd name="T121" fmla="*/ 314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8" h="406">
                  <a:moveTo>
                    <a:pt x="194" y="288"/>
                  </a:moveTo>
                  <a:lnTo>
                    <a:pt x="194" y="288"/>
                  </a:lnTo>
                  <a:lnTo>
                    <a:pt x="206" y="288"/>
                  </a:lnTo>
                  <a:lnTo>
                    <a:pt x="218" y="286"/>
                  </a:lnTo>
                  <a:lnTo>
                    <a:pt x="228" y="282"/>
                  </a:lnTo>
                  <a:lnTo>
                    <a:pt x="240" y="276"/>
                  </a:lnTo>
                  <a:lnTo>
                    <a:pt x="250" y="270"/>
                  </a:lnTo>
                  <a:lnTo>
                    <a:pt x="260" y="264"/>
                  </a:lnTo>
                  <a:lnTo>
                    <a:pt x="268" y="256"/>
                  </a:lnTo>
                  <a:lnTo>
                    <a:pt x="276" y="246"/>
                  </a:lnTo>
                  <a:lnTo>
                    <a:pt x="290" y="224"/>
                  </a:lnTo>
                  <a:lnTo>
                    <a:pt x="302" y="200"/>
                  </a:lnTo>
                  <a:lnTo>
                    <a:pt x="308" y="174"/>
                  </a:lnTo>
                  <a:lnTo>
                    <a:pt x="310" y="160"/>
                  </a:lnTo>
                  <a:lnTo>
                    <a:pt x="310" y="144"/>
                  </a:lnTo>
                  <a:lnTo>
                    <a:pt x="310" y="144"/>
                  </a:lnTo>
                  <a:lnTo>
                    <a:pt x="310" y="130"/>
                  </a:lnTo>
                  <a:lnTo>
                    <a:pt x="308" y="116"/>
                  </a:lnTo>
                  <a:lnTo>
                    <a:pt x="302" y="88"/>
                  </a:lnTo>
                  <a:lnTo>
                    <a:pt x="290" y="64"/>
                  </a:lnTo>
                  <a:lnTo>
                    <a:pt x="276" y="42"/>
                  </a:lnTo>
                  <a:lnTo>
                    <a:pt x="268" y="34"/>
                  </a:lnTo>
                  <a:lnTo>
                    <a:pt x="260" y="26"/>
                  </a:lnTo>
                  <a:lnTo>
                    <a:pt x="250" y="18"/>
                  </a:lnTo>
                  <a:lnTo>
                    <a:pt x="240" y="12"/>
                  </a:lnTo>
                  <a:lnTo>
                    <a:pt x="228" y="8"/>
                  </a:lnTo>
                  <a:lnTo>
                    <a:pt x="218" y="4"/>
                  </a:lnTo>
                  <a:lnTo>
                    <a:pt x="206" y="2"/>
                  </a:lnTo>
                  <a:lnTo>
                    <a:pt x="194" y="0"/>
                  </a:lnTo>
                  <a:lnTo>
                    <a:pt x="194" y="0"/>
                  </a:lnTo>
                  <a:lnTo>
                    <a:pt x="182" y="2"/>
                  </a:lnTo>
                  <a:lnTo>
                    <a:pt x="170" y="4"/>
                  </a:lnTo>
                  <a:lnTo>
                    <a:pt x="160" y="8"/>
                  </a:lnTo>
                  <a:lnTo>
                    <a:pt x="148" y="12"/>
                  </a:lnTo>
                  <a:lnTo>
                    <a:pt x="138" y="18"/>
                  </a:lnTo>
                  <a:lnTo>
                    <a:pt x="130" y="26"/>
                  </a:lnTo>
                  <a:lnTo>
                    <a:pt x="120" y="34"/>
                  </a:lnTo>
                  <a:lnTo>
                    <a:pt x="112" y="42"/>
                  </a:lnTo>
                  <a:lnTo>
                    <a:pt x="98" y="64"/>
                  </a:lnTo>
                  <a:lnTo>
                    <a:pt x="88" y="88"/>
                  </a:lnTo>
                  <a:lnTo>
                    <a:pt x="80" y="116"/>
                  </a:lnTo>
                  <a:lnTo>
                    <a:pt x="78" y="130"/>
                  </a:lnTo>
                  <a:lnTo>
                    <a:pt x="78" y="144"/>
                  </a:lnTo>
                  <a:lnTo>
                    <a:pt x="78" y="144"/>
                  </a:lnTo>
                  <a:lnTo>
                    <a:pt x="78" y="160"/>
                  </a:lnTo>
                  <a:lnTo>
                    <a:pt x="80" y="174"/>
                  </a:lnTo>
                  <a:lnTo>
                    <a:pt x="88" y="200"/>
                  </a:lnTo>
                  <a:lnTo>
                    <a:pt x="98" y="224"/>
                  </a:lnTo>
                  <a:lnTo>
                    <a:pt x="112" y="246"/>
                  </a:lnTo>
                  <a:lnTo>
                    <a:pt x="120" y="256"/>
                  </a:lnTo>
                  <a:lnTo>
                    <a:pt x="130" y="264"/>
                  </a:lnTo>
                  <a:lnTo>
                    <a:pt x="138" y="270"/>
                  </a:lnTo>
                  <a:lnTo>
                    <a:pt x="148" y="276"/>
                  </a:lnTo>
                  <a:lnTo>
                    <a:pt x="160" y="282"/>
                  </a:lnTo>
                  <a:lnTo>
                    <a:pt x="170" y="286"/>
                  </a:lnTo>
                  <a:lnTo>
                    <a:pt x="182" y="288"/>
                  </a:lnTo>
                  <a:lnTo>
                    <a:pt x="194" y="288"/>
                  </a:lnTo>
                  <a:lnTo>
                    <a:pt x="194" y="288"/>
                  </a:lnTo>
                  <a:close/>
                  <a:moveTo>
                    <a:pt x="194" y="26"/>
                  </a:moveTo>
                  <a:lnTo>
                    <a:pt x="194" y="26"/>
                  </a:lnTo>
                  <a:lnTo>
                    <a:pt x="204" y="28"/>
                  </a:lnTo>
                  <a:lnTo>
                    <a:pt x="212" y="30"/>
                  </a:lnTo>
                  <a:lnTo>
                    <a:pt x="230" y="36"/>
                  </a:lnTo>
                  <a:lnTo>
                    <a:pt x="244" y="48"/>
                  </a:lnTo>
                  <a:lnTo>
                    <a:pt x="258" y="62"/>
                  </a:lnTo>
                  <a:lnTo>
                    <a:pt x="270" y="78"/>
                  </a:lnTo>
                  <a:lnTo>
                    <a:pt x="278" y="98"/>
                  </a:lnTo>
                  <a:lnTo>
                    <a:pt x="282" y="120"/>
                  </a:lnTo>
                  <a:lnTo>
                    <a:pt x="284" y="144"/>
                  </a:lnTo>
                  <a:lnTo>
                    <a:pt x="284" y="144"/>
                  </a:lnTo>
                  <a:lnTo>
                    <a:pt x="282" y="168"/>
                  </a:lnTo>
                  <a:lnTo>
                    <a:pt x="278" y="190"/>
                  </a:lnTo>
                  <a:lnTo>
                    <a:pt x="270" y="210"/>
                  </a:lnTo>
                  <a:lnTo>
                    <a:pt x="258" y="228"/>
                  </a:lnTo>
                  <a:lnTo>
                    <a:pt x="244" y="242"/>
                  </a:lnTo>
                  <a:lnTo>
                    <a:pt x="230" y="252"/>
                  </a:lnTo>
                  <a:lnTo>
                    <a:pt x="212" y="260"/>
                  </a:lnTo>
                  <a:lnTo>
                    <a:pt x="204" y="262"/>
                  </a:lnTo>
                  <a:lnTo>
                    <a:pt x="194" y="262"/>
                  </a:lnTo>
                  <a:lnTo>
                    <a:pt x="194" y="262"/>
                  </a:lnTo>
                  <a:lnTo>
                    <a:pt x="186" y="262"/>
                  </a:lnTo>
                  <a:lnTo>
                    <a:pt x="176" y="260"/>
                  </a:lnTo>
                  <a:lnTo>
                    <a:pt x="160" y="252"/>
                  </a:lnTo>
                  <a:lnTo>
                    <a:pt x="144" y="242"/>
                  </a:lnTo>
                  <a:lnTo>
                    <a:pt x="130" y="228"/>
                  </a:lnTo>
                  <a:lnTo>
                    <a:pt x="120" y="210"/>
                  </a:lnTo>
                  <a:lnTo>
                    <a:pt x="112" y="190"/>
                  </a:lnTo>
                  <a:lnTo>
                    <a:pt x="106" y="168"/>
                  </a:lnTo>
                  <a:lnTo>
                    <a:pt x="104" y="144"/>
                  </a:lnTo>
                  <a:lnTo>
                    <a:pt x="104" y="144"/>
                  </a:lnTo>
                  <a:lnTo>
                    <a:pt x="106" y="120"/>
                  </a:lnTo>
                  <a:lnTo>
                    <a:pt x="112" y="98"/>
                  </a:lnTo>
                  <a:lnTo>
                    <a:pt x="120" y="78"/>
                  </a:lnTo>
                  <a:lnTo>
                    <a:pt x="130" y="62"/>
                  </a:lnTo>
                  <a:lnTo>
                    <a:pt x="144" y="48"/>
                  </a:lnTo>
                  <a:lnTo>
                    <a:pt x="160" y="36"/>
                  </a:lnTo>
                  <a:lnTo>
                    <a:pt x="176" y="30"/>
                  </a:lnTo>
                  <a:lnTo>
                    <a:pt x="186" y="28"/>
                  </a:lnTo>
                  <a:lnTo>
                    <a:pt x="194" y="26"/>
                  </a:lnTo>
                  <a:lnTo>
                    <a:pt x="194" y="26"/>
                  </a:lnTo>
                  <a:close/>
                  <a:moveTo>
                    <a:pt x="366" y="314"/>
                  </a:moveTo>
                  <a:lnTo>
                    <a:pt x="276" y="282"/>
                  </a:lnTo>
                  <a:lnTo>
                    <a:pt x="276" y="282"/>
                  </a:lnTo>
                  <a:lnTo>
                    <a:pt x="272" y="282"/>
                  </a:lnTo>
                  <a:lnTo>
                    <a:pt x="268" y="282"/>
                  </a:lnTo>
                  <a:lnTo>
                    <a:pt x="262" y="286"/>
                  </a:lnTo>
                  <a:lnTo>
                    <a:pt x="260" y="290"/>
                  </a:lnTo>
                  <a:lnTo>
                    <a:pt x="260" y="290"/>
                  </a:lnTo>
                  <a:lnTo>
                    <a:pt x="260" y="296"/>
                  </a:lnTo>
                  <a:lnTo>
                    <a:pt x="260" y="300"/>
                  </a:lnTo>
                  <a:lnTo>
                    <a:pt x="264" y="304"/>
                  </a:lnTo>
                  <a:lnTo>
                    <a:pt x="268" y="306"/>
                  </a:lnTo>
                  <a:lnTo>
                    <a:pt x="356" y="338"/>
                  </a:lnTo>
                  <a:lnTo>
                    <a:pt x="356" y="338"/>
                  </a:lnTo>
                  <a:lnTo>
                    <a:pt x="362" y="342"/>
                  </a:lnTo>
                  <a:lnTo>
                    <a:pt x="368" y="348"/>
                  </a:lnTo>
                  <a:lnTo>
                    <a:pt x="370" y="354"/>
                  </a:lnTo>
                  <a:lnTo>
                    <a:pt x="372" y="362"/>
                  </a:lnTo>
                  <a:lnTo>
                    <a:pt x="372" y="370"/>
                  </a:lnTo>
                  <a:lnTo>
                    <a:pt x="372" y="370"/>
                  </a:lnTo>
                  <a:lnTo>
                    <a:pt x="372" y="376"/>
                  </a:lnTo>
                  <a:lnTo>
                    <a:pt x="368" y="378"/>
                  </a:lnTo>
                  <a:lnTo>
                    <a:pt x="364" y="380"/>
                  </a:lnTo>
                  <a:lnTo>
                    <a:pt x="360" y="380"/>
                  </a:lnTo>
                  <a:lnTo>
                    <a:pt x="38" y="380"/>
                  </a:lnTo>
                  <a:lnTo>
                    <a:pt x="38" y="380"/>
                  </a:lnTo>
                  <a:lnTo>
                    <a:pt x="34" y="380"/>
                  </a:lnTo>
                  <a:lnTo>
                    <a:pt x="28" y="378"/>
                  </a:lnTo>
                  <a:lnTo>
                    <a:pt x="26" y="376"/>
                  </a:lnTo>
                  <a:lnTo>
                    <a:pt x="26" y="370"/>
                  </a:lnTo>
                  <a:lnTo>
                    <a:pt x="26" y="362"/>
                  </a:lnTo>
                  <a:lnTo>
                    <a:pt x="26" y="362"/>
                  </a:lnTo>
                  <a:lnTo>
                    <a:pt x="26" y="354"/>
                  </a:lnTo>
                  <a:lnTo>
                    <a:pt x="30" y="348"/>
                  </a:lnTo>
                  <a:lnTo>
                    <a:pt x="34" y="342"/>
                  </a:lnTo>
                  <a:lnTo>
                    <a:pt x="40" y="338"/>
                  </a:lnTo>
                  <a:lnTo>
                    <a:pt x="120" y="306"/>
                  </a:lnTo>
                  <a:lnTo>
                    <a:pt x="120" y="306"/>
                  </a:lnTo>
                  <a:lnTo>
                    <a:pt x="124" y="304"/>
                  </a:lnTo>
                  <a:lnTo>
                    <a:pt x="128" y="300"/>
                  </a:lnTo>
                  <a:lnTo>
                    <a:pt x="130" y="296"/>
                  </a:lnTo>
                  <a:lnTo>
                    <a:pt x="128" y="290"/>
                  </a:lnTo>
                  <a:lnTo>
                    <a:pt x="128" y="290"/>
                  </a:lnTo>
                  <a:lnTo>
                    <a:pt x="126" y="286"/>
                  </a:lnTo>
                  <a:lnTo>
                    <a:pt x="122" y="282"/>
                  </a:lnTo>
                  <a:lnTo>
                    <a:pt x="116" y="282"/>
                  </a:lnTo>
                  <a:lnTo>
                    <a:pt x="112" y="282"/>
                  </a:lnTo>
                  <a:lnTo>
                    <a:pt x="32" y="314"/>
                  </a:lnTo>
                  <a:lnTo>
                    <a:pt x="32" y="314"/>
                  </a:lnTo>
                  <a:lnTo>
                    <a:pt x="26" y="318"/>
                  </a:lnTo>
                  <a:lnTo>
                    <a:pt x="20" y="322"/>
                  </a:lnTo>
                  <a:lnTo>
                    <a:pt x="8" y="334"/>
                  </a:lnTo>
                  <a:lnTo>
                    <a:pt x="2" y="346"/>
                  </a:lnTo>
                  <a:lnTo>
                    <a:pt x="0" y="354"/>
                  </a:lnTo>
                  <a:lnTo>
                    <a:pt x="0" y="362"/>
                  </a:lnTo>
                  <a:lnTo>
                    <a:pt x="0" y="370"/>
                  </a:lnTo>
                  <a:lnTo>
                    <a:pt x="0" y="370"/>
                  </a:lnTo>
                  <a:lnTo>
                    <a:pt x="0" y="378"/>
                  </a:lnTo>
                  <a:lnTo>
                    <a:pt x="2" y="386"/>
                  </a:lnTo>
                  <a:lnTo>
                    <a:pt x="6" y="392"/>
                  </a:lnTo>
                  <a:lnTo>
                    <a:pt x="10" y="396"/>
                  </a:lnTo>
                  <a:lnTo>
                    <a:pt x="16" y="400"/>
                  </a:lnTo>
                  <a:lnTo>
                    <a:pt x="22" y="404"/>
                  </a:lnTo>
                  <a:lnTo>
                    <a:pt x="30" y="406"/>
                  </a:lnTo>
                  <a:lnTo>
                    <a:pt x="38" y="406"/>
                  </a:lnTo>
                  <a:lnTo>
                    <a:pt x="360" y="406"/>
                  </a:lnTo>
                  <a:lnTo>
                    <a:pt x="360" y="406"/>
                  </a:lnTo>
                  <a:lnTo>
                    <a:pt x="368" y="406"/>
                  </a:lnTo>
                  <a:lnTo>
                    <a:pt x="374" y="404"/>
                  </a:lnTo>
                  <a:lnTo>
                    <a:pt x="382" y="400"/>
                  </a:lnTo>
                  <a:lnTo>
                    <a:pt x="386" y="396"/>
                  </a:lnTo>
                  <a:lnTo>
                    <a:pt x="392" y="392"/>
                  </a:lnTo>
                  <a:lnTo>
                    <a:pt x="396" y="386"/>
                  </a:lnTo>
                  <a:lnTo>
                    <a:pt x="398" y="378"/>
                  </a:lnTo>
                  <a:lnTo>
                    <a:pt x="398" y="370"/>
                  </a:lnTo>
                  <a:lnTo>
                    <a:pt x="398" y="362"/>
                  </a:lnTo>
                  <a:lnTo>
                    <a:pt x="398" y="362"/>
                  </a:lnTo>
                  <a:lnTo>
                    <a:pt x="398" y="354"/>
                  </a:lnTo>
                  <a:lnTo>
                    <a:pt x="396" y="346"/>
                  </a:lnTo>
                  <a:lnTo>
                    <a:pt x="388" y="334"/>
                  </a:lnTo>
                  <a:lnTo>
                    <a:pt x="378" y="322"/>
                  </a:lnTo>
                  <a:lnTo>
                    <a:pt x="372" y="318"/>
                  </a:lnTo>
                  <a:lnTo>
                    <a:pt x="366" y="314"/>
                  </a:lnTo>
                  <a:lnTo>
                    <a:pt x="366" y="314"/>
                  </a:lnTo>
                  <a:close/>
                </a:path>
              </a:pathLst>
            </a:custGeom>
            <a:solidFill>
              <a:srgbClr val="47D8FF"/>
            </a:solidFill>
            <a:ln>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latin typeface="Segoe UI"/>
              </a:endParaRPr>
            </a:p>
          </p:txBody>
        </p:sp>
      </p:grpSp>
      <p:grpSp>
        <p:nvGrpSpPr>
          <p:cNvPr id="6" name="Group 36"/>
          <p:cNvGrpSpPr/>
          <p:nvPr/>
        </p:nvGrpSpPr>
        <p:grpSpPr>
          <a:xfrm>
            <a:off x="838200" y="2863590"/>
            <a:ext cx="5423370" cy="896425"/>
            <a:chOff x="469895" y="3293609"/>
            <a:chExt cx="5532120" cy="914400"/>
          </a:xfrm>
        </p:grpSpPr>
        <p:sp>
          <p:nvSpPr>
            <p:cNvPr id="7" name="Rectangle 2"/>
            <p:cNvSpPr/>
            <p:nvPr/>
          </p:nvSpPr>
          <p:spPr>
            <a:xfrm>
              <a:off x="469895" y="3293609"/>
              <a:ext cx="5532120" cy="914400"/>
            </a:xfrm>
            <a:prstGeom prst="rect">
              <a:avLst/>
            </a:prstGeom>
            <a:solidFill>
              <a:srgbClr val="3C3C3C"/>
            </a:solidFill>
            <a:ln w="9525" cap="flat" cmpd="sng" algn="ctr">
              <a:noFill/>
              <a:prstDash val="solid"/>
              <a:headEnd type="none" w="med" len="med"/>
              <a:tailEnd type="none" w="med" len="med"/>
            </a:ln>
            <a:effectLst/>
          </p:spPr>
          <p:txBody>
            <a:bodyPr rot="0" spcFirstLastPara="0" vertOverflow="overflow" horzOverflow="overflow" vert="horz" wrap="square" lIns="358570" tIns="45713" rIns="45713" bIns="45713" numCol="1" spcCol="0" rtlCol="0" fromWordArt="0" anchor="ctr" anchorCtr="0" forceAA="0" compatLnSpc="1">
              <a:prstTxWarp prst="textNoShape">
                <a:avLst/>
              </a:prstTxWarp>
              <a:noAutofit/>
            </a:bodyPr>
            <a:lstStyle/>
            <a:p>
              <a:pPr marL="457183" marR="0" lvl="1" indent="0" defTabSz="914367"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smtClean="0">
                  <a:ln>
                    <a:noFill/>
                  </a:ln>
                  <a:solidFill>
                    <a:srgbClr val="FFFFFF"/>
                  </a:solidFill>
                  <a:effectLst/>
                  <a:uLnTx/>
                  <a:uFillTx/>
                  <a:latin typeface="Segoe UI"/>
                  <a:ea typeface="+mn-ea"/>
                  <a:cs typeface="+mn-cs"/>
                </a:rPr>
                <a:t>PÚBLICOS POR DEFECTO</a:t>
              </a:r>
            </a:p>
          </p:txBody>
        </p:sp>
        <p:sp>
          <p:nvSpPr>
            <p:cNvPr id="8" name="Freeform 9"/>
            <p:cNvSpPr>
              <a:spLocks noEditPoints="1"/>
            </p:cNvSpPr>
            <p:nvPr/>
          </p:nvSpPr>
          <p:spPr bwMode="auto">
            <a:xfrm>
              <a:off x="692150" y="3535419"/>
              <a:ext cx="410587" cy="430780"/>
            </a:xfrm>
            <a:custGeom>
              <a:avLst/>
              <a:gdLst>
                <a:gd name="T0" fmla="*/ 326 w 366"/>
                <a:gd name="T1" fmla="*/ 172 h 384"/>
                <a:gd name="T2" fmla="*/ 322 w 366"/>
                <a:gd name="T3" fmla="*/ 250 h 384"/>
                <a:gd name="T4" fmla="*/ 334 w 366"/>
                <a:gd name="T5" fmla="*/ 264 h 384"/>
                <a:gd name="T6" fmla="*/ 346 w 366"/>
                <a:gd name="T7" fmla="*/ 256 h 384"/>
                <a:gd name="T8" fmla="*/ 346 w 366"/>
                <a:gd name="T9" fmla="*/ 176 h 384"/>
                <a:gd name="T10" fmla="*/ 334 w 366"/>
                <a:gd name="T11" fmla="*/ 168 h 384"/>
                <a:gd name="T12" fmla="*/ 326 w 366"/>
                <a:gd name="T13" fmla="*/ 292 h 384"/>
                <a:gd name="T14" fmla="*/ 322 w 366"/>
                <a:gd name="T15" fmla="*/ 370 h 384"/>
                <a:gd name="T16" fmla="*/ 334 w 366"/>
                <a:gd name="T17" fmla="*/ 384 h 384"/>
                <a:gd name="T18" fmla="*/ 346 w 366"/>
                <a:gd name="T19" fmla="*/ 376 h 384"/>
                <a:gd name="T20" fmla="*/ 346 w 366"/>
                <a:gd name="T21" fmla="*/ 296 h 384"/>
                <a:gd name="T22" fmla="*/ 334 w 366"/>
                <a:gd name="T23" fmla="*/ 288 h 384"/>
                <a:gd name="T24" fmla="*/ 30 w 366"/>
                <a:gd name="T25" fmla="*/ 0 h 384"/>
                <a:gd name="T26" fmla="*/ 6 w 366"/>
                <a:gd name="T27" fmla="*/ 16 h 384"/>
                <a:gd name="T28" fmla="*/ 0 w 366"/>
                <a:gd name="T29" fmla="*/ 346 h 384"/>
                <a:gd name="T30" fmla="*/ 6 w 366"/>
                <a:gd name="T31" fmla="*/ 366 h 384"/>
                <a:gd name="T32" fmla="*/ 30 w 366"/>
                <a:gd name="T33" fmla="*/ 382 h 384"/>
                <a:gd name="T34" fmla="*/ 266 w 366"/>
                <a:gd name="T35" fmla="*/ 382 h 384"/>
                <a:gd name="T36" fmla="*/ 290 w 366"/>
                <a:gd name="T37" fmla="*/ 366 h 384"/>
                <a:gd name="T38" fmla="*/ 296 w 366"/>
                <a:gd name="T39" fmla="*/ 176 h 384"/>
                <a:gd name="T40" fmla="*/ 302 w 366"/>
                <a:gd name="T41" fmla="*/ 156 h 384"/>
                <a:gd name="T42" fmla="*/ 324 w 366"/>
                <a:gd name="T43" fmla="*/ 140 h 384"/>
                <a:gd name="T44" fmla="*/ 344 w 366"/>
                <a:gd name="T45" fmla="*/ 136 h 384"/>
                <a:gd name="T46" fmla="*/ 362 w 366"/>
                <a:gd name="T47" fmla="*/ 116 h 384"/>
                <a:gd name="T48" fmla="*/ 366 w 366"/>
                <a:gd name="T49" fmla="*/ 38 h 384"/>
                <a:gd name="T50" fmla="*/ 354 w 366"/>
                <a:gd name="T51" fmla="*/ 12 h 384"/>
                <a:gd name="T52" fmla="*/ 328 w 366"/>
                <a:gd name="T53" fmla="*/ 0 h 384"/>
                <a:gd name="T54" fmla="*/ 338 w 366"/>
                <a:gd name="T55" fmla="*/ 106 h 384"/>
                <a:gd name="T56" fmla="*/ 332 w 366"/>
                <a:gd name="T57" fmla="*/ 114 h 384"/>
                <a:gd name="T58" fmla="*/ 288 w 366"/>
                <a:gd name="T59" fmla="*/ 132 h 384"/>
                <a:gd name="T60" fmla="*/ 270 w 366"/>
                <a:gd name="T61" fmla="*/ 176 h 384"/>
                <a:gd name="T62" fmla="*/ 266 w 366"/>
                <a:gd name="T63" fmla="*/ 354 h 384"/>
                <a:gd name="T64" fmla="*/ 38 w 366"/>
                <a:gd name="T65" fmla="*/ 358 h 384"/>
                <a:gd name="T66" fmla="*/ 26 w 366"/>
                <a:gd name="T67" fmla="*/ 346 h 384"/>
                <a:gd name="T68" fmla="*/ 30 w 366"/>
                <a:gd name="T69" fmla="*/ 30 h 384"/>
                <a:gd name="T70" fmla="*/ 328 w 366"/>
                <a:gd name="T71" fmla="*/ 26 h 384"/>
                <a:gd name="T72" fmla="*/ 340 w 366"/>
                <a:gd name="T73" fmla="*/ 38 h 384"/>
                <a:gd name="T74" fmla="*/ 184 w 366"/>
                <a:gd name="T75" fmla="*/ 224 h 384"/>
                <a:gd name="T76" fmla="*/ 178 w 366"/>
                <a:gd name="T77" fmla="*/ 220 h 384"/>
                <a:gd name="T78" fmla="*/ 174 w 366"/>
                <a:gd name="T79" fmla="*/ 218 h 384"/>
                <a:gd name="T80" fmla="*/ 194 w 366"/>
                <a:gd name="T81" fmla="*/ 174 h 384"/>
                <a:gd name="T82" fmla="*/ 186 w 366"/>
                <a:gd name="T83" fmla="*/ 146 h 384"/>
                <a:gd name="T84" fmla="*/ 160 w 366"/>
                <a:gd name="T85" fmla="*/ 124 h 384"/>
                <a:gd name="T86" fmla="*/ 136 w 366"/>
                <a:gd name="T87" fmla="*/ 126 h 384"/>
                <a:gd name="T88" fmla="*/ 114 w 366"/>
                <a:gd name="T89" fmla="*/ 154 h 384"/>
                <a:gd name="T90" fmla="*/ 112 w 366"/>
                <a:gd name="T91" fmla="*/ 188 h 384"/>
                <a:gd name="T92" fmla="*/ 130 w 366"/>
                <a:gd name="T93" fmla="*/ 218 h 384"/>
                <a:gd name="T94" fmla="*/ 90 w 366"/>
                <a:gd name="T95" fmla="*/ 236 h 384"/>
                <a:gd name="T96" fmla="*/ 80 w 366"/>
                <a:gd name="T97" fmla="*/ 246 h 384"/>
                <a:gd name="T98" fmla="*/ 80 w 366"/>
                <a:gd name="T99" fmla="*/ 260 h 384"/>
                <a:gd name="T100" fmla="*/ 212 w 366"/>
                <a:gd name="T101" fmla="*/ 270 h 384"/>
                <a:gd name="T102" fmla="*/ 224 w 366"/>
                <a:gd name="T103" fmla="*/ 260 h 384"/>
                <a:gd name="T104" fmla="*/ 224 w 366"/>
                <a:gd name="T105" fmla="*/ 246 h 384"/>
                <a:gd name="T106" fmla="*/ 214 w 366"/>
                <a:gd name="T107" fmla="*/ 236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6" h="384">
                  <a:moveTo>
                    <a:pt x="334" y="168"/>
                  </a:moveTo>
                  <a:lnTo>
                    <a:pt x="334" y="168"/>
                  </a:lnTo>
                  <a:lnTo>
                    <a:pt x="330" y="168"/>
                  </a:lnTo>
                  <a:lnTo>
                    <a:pt x="326" y="172"/>
                  </a:lnTo>
                  <a:lnTo>
                    <a:pt x="322" y="176"/>
                  </a:lnTo>
                  <a:lnTo>
                    <a:pt x="322" y="180"/>
                  </a:lnTo>
                  <a:lnTo>
                    <a:pt x="322" y="250"/>
                  </a:lnTo>
                  <a:lnTo>
                    <a:pt x="322" y="250"/>
                  </a:lnTo>
                  <a:lnTo>
                    <a:pt x="322" y="256"/>
                  </a:lnTo>
                  <a:lnTo>
                    <a:pt x="326" y="260"/>
                  </a:lnTo>
                  <a:lnTo>
                    <a:pt x="330" y="262"/>
                  </a:lnTo>
                  <a:lnTo>
                    <a:pt x="334" y="264"/>
                  </a:lnTo>
                  <a:lnTo>
                    <a:pt x="334" y="264"/>
                  </a:lnTo>
                  <a:lnTo>
                    <a:pt x="340" y="262"/>
                  </a:lnTo>
                  <a:lnTo>
                    <a:pt x="344" y="260"/>
                  </a:lnTo>
                  <a:lnTo>
                    <a:pt x="346" y="256"/>
                  </a:lnTo>
                  <a:lnTo>
                    <a:pt x="348" y="250"/>
                  </a:lnTo>
                  <a:lnTo>
                    <a:pt x="348" y="180"/>
                  </a:lnTo>
                  <a:lnTo>
                    <a:pt x="348" y="180"/>
                  </a:lnTo>
                  <a:lnTo>
                    <a:pt x="346" y="176"/>
                  </a:lnTo>
                  <a:lnTo>
                    <a:pt x="344" y="172"/>
                  </a:lnTo>
                  <a:lnTo>
                    <a:pt x="340" y="168"/>
                  </a:lnTo>
                  <a:lnTo>
                    <a:pt x="334" y="168"/>
                  </a:lnTo>
                  <a:lnTo>
                    <a:pt x="334" y="168"/>
                  </a:lnTo>
                  <a:close/>
                  <a:moveTo>
                    <a:pt x="334" y="288"/>
                  </a:moveTo>
                  <a:lnTo>
                    <a:pt x="334" y="288"/>
                  </a:lnTo>
                  <a:lnTo>
                    <a:pt x="330" y="290"/>
                  </a:lnTo>
                  <a:lnTo>
                    <a:pt x="326" y="292"/>
                  </a:lnTo>
                  <a:lnTo>
                    <a:pt x="322" y="296"/>
                  </a:lnTo>
                  <a:lnTo>
                    <a:pt x="322" y="302"/>
                  </a:lnTo>
                  <a:lnTo>
                    <a:pt x="322" y="370"/>
                  </a:lnTo>
                  <a:lnTo>
                    <a:pt x="322" y="370"/>
                  </a:lnTo>
                  <a:lnTo>
                    <a:pt x="322" y="376"/>
                  </a:lnTo>
                  <a:lnTo>
                    <a:pt x="326" y="380"/>
                  </a:lnTo>
                  <a:lnTo>
                    <a:pt x="330" y="382"/>
                  </a:lnTo>
                  <a:lnTo>
                    <a:pt x="334" y="384"/>
                  </a:lnTo>
                  <a:lnTo>
                    <a:pt x="334" y="384"/>
                  </a:lnTo>
                  <a:lnTo>
                    <a:pt x="340" y="382"/>
                  </a:lnTo>
                  <a:lnTo>
                    <a:pt x="344" y="380"/>
                  </a:lnTo>
                  <a:lnTo>
                    <a:pt x="346" y="376"/>
                  </a:lnTo>
                  <a:lnTo>
                    <a:pt x="348" y="370"/>
                  </a:lnTo>
                  <a:lnTo>
                    <a:pt x="348" y="302"/>
                  </a:lnTo>
                  <a:lnTo>
                    <a:pt x="348" y="302"/>
                  </a:lnTo>
                  <a:lnTo>
                    <a:pt x="346" y="296"/>
                  </a:lnTo>
                  <a:lnTo>
                    <a:pt x="344" y="292"/>
                  </a:lnTo>
                  <a:lnTo>
                    <a:pt x="340" y="290"/>
                  </a:lnTo>
                  <a:lnTo>
                    <a:pt x="334" y="288"/>
                  </a:lnTo>
                  <a:lnTo>
                    <a:pt x="334" y="288"/>
                  </a:lnTo>
                  <a:close/>
                  <a:moveTo>
                    <a:pt x="328" y="0"/>
                  </a:moveTo>
                  <a:lnTo>
                    <a:pt x="38" y="0"/>
                  </a:lnTo>
                  <a:lnTo>
                    <a:pt x="38" y="0"/>
                  </a:lnTo>
                  <a:lnTo>
                    <a:pt x="30" y="0"/>
                  </a:lnTo>
                  <a:lnTo>
                    <a:pt x="22" y="4"/>
                  </a:lnTo>
                  <a:lnTo>
                    <a:pt x="16" y="6"/>
                  </a:lnTo>
                  <a:lnTo>
                    <a:pt x="12" y="12"/>
                  </a:lnTo>
                  <a:lnTo>
                    <a:pt x="6" y="16"/>
                  </a:lnTo>
                  <a:lnTo>
                    <a:pt x="4" y="22"/>
                  </a:lnTo>
                  <a:lnTo>
                    <a:pt x="0" y="30"/>
                  </a:lnTo>
                  <a:lnTo>
                    <a:pt x="0" y="38"/>
                  </a:lnTo>
                  <a:lnTo>
                    <a:pt x="0" y="346"/>
                  </a:lnTo>
                  <a:lnTo>
                    <a:pt x="0" y="346"/>
                  </a:lnTo>
                  <a:lnTo>
                    <a:pt x="0" y="354"/>
                  </a:lnTo>
                  <a:lnTo>
                    <a:pt x="4" y="360"/>
                  </a:lnTo>
                  <a:lnTo>
                    <a:pt x="6" y="366"/>
                  </a:lnTo>
                  <a:lnTo>
                    <a:pt x="12" y="372"/>
                  </a:lnTo>
                  <a:lnTo>
                    <a:pt x="16" y="376"/>
                  </a:lnTo>
                  <a:lnTo>
                    <a:pt x="22" y="380"/>
                  </a:lnTo>
                  <a:lnTo>
                    <a:pt x="30" y="382"/>
                  </a:lnTo>
                  <a:lnTo>
                    <a:pt x="38" y="384"/>
                  </a:lnTo>
                  <a:lnTo>
                    <a:pt x="258" y="384"/>
                  </a:lnTo>
                  <a:lnTo>
                    <a:pt x="258" y="384"/>
                  </a:lnTo>
                  <a:lnTo>
                    <a:pt x="266" y="382"/>
                  </a:lnTo>
                  <a:lnTo>
                    <a:pt x="272" y="380"/>
                  </a:lnTo>
                  <a:lnTo>
                    <a:pt x="280" y="376"/>
                  </a:lnTo>
                  <a:lnTo>
                    <a:pt x="284" y="372"/>
                  </a:lnTo>
                  <a:lnTo>
                    <a:pt x="290" y="366"/>
                  </a:lnTo>
                  <a:lnTo>
                    <a:pt x="292" y="360"/>
                  </a:lnTo>
                  <a:lnTo>
                    <a:pt x="294" y="354"/>
                  </a:lnTo>
                  <a:lnTo>
                    <a:pt x="296" y="346"/>
                  </a:lnTo>
                  <a:lnTo>
                    <a:pt x="296" y="176"/>
                  </a:lnTo>
                  <a:lnTo>
                    <a:pt x="296" y="176"/>
                  </a:lnTo>
                  <a:lnTo>
                    <a:pt x="296" y="168"/>
                  </a:lnTo>
                  <a:lnTo>
                    <a:pt x="298" y="162"/>
                  </a:lnTo>
                  <a:lnTo>
                    <a:pt x="302" y="156"/>
                  </a:lnTo>
                  <a:lnTo>
                    <a:pt x="306" y="150"/>
                  </a:lnTo>
                  <a:lnTo>
                    <a:pt x="312" y="146"/>
                  </a:lnTo>
                  <a:lnTo>
                    <a:pt x="318" y="142"/>
                  </a:lnTo>
                  <a:lnTo>
                    <a:pt x="324" y="140"/>
                  </a:lnTo>
                  <a:lnTo>
                    <a:pt x="332" y="140"/>
                  </a:lnTo>
                  <a:lnTo>
                    <a:pt x="332" y="140"/>
                  </a:lnTo>
                  <a:lnTo>
                    <a:pt x="338" y="138"/>
                  </a:lnTo>
                  <a:lnTo>
                    <a:pt x="344" y="136"/>
                  </a:lnTo>
                  <a:lnTo>
                    <a:pt x="350" y="134"/>
                  </a:lnTo>
                  <a:lnTo>
                    <a:pt x="356" y="128"/>
                  </a:lnTo>
                  <a:lnTo>
                    <a:pt x="360" y="124"/>
                  </a:lnTo>
                  <a:lnTo>
                    <a:pt x="362" y="116"/>
                  </a:lnTo>
                  <a:lnTo>
                    <a:pt x="364" y="110"/>
                  </a:lnTo>
                  <a:lnTo>
                    <a:pt x="366" y="102"/>
                  </a:lnTo>
                  <a:lnTo>
                    <a:pt x="366" y="38"/>
                  </a:lnTo>
                  <a:lnTo>
                    <a:pt x="366" y="38"/>
                  </a:lnTo>
                  <a:lnTo>
                    <a:pt x="364" y="30"/>
                  </a:lnTo>
                  <a:lnTo>
                    <a:pt x="362" y="22"/>
                  </a:lnTo>
                  <a:lnTo>
                    <a:pt x="358" y="16"/>
                  </a:lnTo>
                  <a:lnTo>
                    <a:pt x="354" y="12"/>
                  </a:lnTo>
                  <a:lnTo>
                    <a:pt x="348" y="6"/>
                  </a:lnTo>
                  <a:lnTo>
                    <a:pt x="342" y="4"/>
                  </a:lnTo>
                  <a:lnTo>
                    <a:pt x="336" y="0"/>
                  </a:lnTo>
                  <a:lnTo>
                    <a:pt x="328" y="0"/>
                  </a:lnTo>
                  <a:lnTo>
                    <a:pt x="328" y="0"/>
                  </a:lnTo>
                  <a:close/>
                  <a:moveTo>
                    <a:pt x="340" y="102"/>
                  </a:moveTo>
                  <a:lnTo>
                    <a:pt x="340" y="102"/>
                  </a:lnTo>
                  <a:lnTo>
                    <a:pt x="338" y="106"/>
                  </a:lnTo>
                  <a:lnTo>
                    <a:pt x="336" y="110"/>
                  </a:lnTo>
                  <a:lnTo>
                    <a:pt x="334" y="112"/>
                  </a:lnTo>
                  <a:lnTo>
                    <a:pt x="332" y="114"/>
                  </a:lnTo>
                  <a:lnTo>
                    <a:pt x="332" y="114"/>
                  </a:lnTo>
                  <a:lnTo>
                    <a:pt x="320" y="114"/>
                  </a:lnTo>
                  <a:lnTo>
                    <a:pt x="308" y="118"/>
                  </a:lnTo>
                  <a:lnTo>
                    <a:pt x="298" y="124"/>
                  </a:lnTo>
                  <a:lnTo>
                    <a:pt x="288" y="132"/>
                  </a:lnTo>
                  <a:lnTo>
                    <a:pt x="280" y="142"/>
                  </a:lnTo>
                  <a:lnTo>
                    <a:pt x="274" y="152"/>
                  </a:lnTo>
                  <a:lnTo>
                    <a:pt x="270" y="164"/>
                  </a:lnTo>
                  <a:lnTo>
                    <a:pt x="270" y="176"/>
                  </a:lnTo>
                  <a:lnTo>
                    <a:pt x="270" y="346"/>
                  </a:lnTo>
                  <a:lnTo>
                    <a:pt x="270" y="346"/>
                  </a:lnTo>
                  <a:lnTo>
                    <a:pt x="268" y="350"/>
                  </a:lnTo>
                  <a:lnTo>
                    <a:pt x="266" y="354"/>
                  </a:lnTo>
                  <a:lnTo>
                    <a:pt x="262" y="356"/>
                  </a:lnTo>
                  <a:lnTo>
                    <a:pt x="258" y="358"/>
                  </a:lnTo>
                  <a:lnTo>
                    <a:pt x="38" y="358"/>
                  </a:lnTo>
                  <a:lnTo>
                    <a:pt x="38" y="358"/>
                  </a:lnTo>
                  <a:lnTo>
                    <a:pt x="32" y="356"/>
                  </a:lnTo>
                  <a:lnTo>
                    <a:pt x="30" y="354"/>
                  </a:lnTo>
                  <a:lnTo>
                    <a:pt x="28" y="350"/>
                  </a:lnTo>
                  <a:lnTo>
                    <a:pt x="26" y="346"/>
                  </a:lnTo>
                  <a:lnTo>
                    <a:pt x="26" y="38"/>
                  </a:lnTo>
                  <a:lnTo>
                    <a:pt x="26" y="38"/>
                  </a:lnTo>
                  <a:lnTo>
                    <a:pt x="28" y="34"/>
                  </a:lnTo>
                  <a:lnTo>
                    <a:pt x="30" y="30"/>
                  </a:lnTo>
                  <a:lnTo>
                    <a:pt x="32" y="28"/>
                  </a:lnTo>
                  <a:lnTo>
                    <a:pt x="38" y="26"/>
                  </a:lnTo>
                  <a:lnTo>
                    <a:pt x="328" y="26"/>
                  </a:lnTo>
                  <a:lnTo>
                    <a:pt x="328" y="26"/>
                  </a:lnTo>
                  <a:lnTo>
                    <a:pt x="332" y="28"/>
                  </a:lnTo>
                  <a:lnTo>
                    <a:pt x="336" y="30"/>
                  </a:lnTo>
                  <a:lnTo>
                    <a:pt x="338" y="34"/>
                  </a:lnTo>
                  <a:lnTo>
                    <a:pt x="340" y="38"/>
                  </a:lnTo>
                  <a:lnTo>
                    <a:pt x="340" y="102"/>
                  </a:lnTo>
                  <a:close/>
                  <a:moveTo>
                    <a:pt x="214" y="236"/>
                  </a:moveTo>
                  <a:lnTo>
                    <a:pt x="184" y="224"/>
                  </a:lnTo>
                  <a:lnTo>
                    <a:pt x="184" y="224"/>
                  </a:lnTo>
                  <a:lnTo>
                    <a:pt x="184" y="224"/>
                  </a:lnTo>
                  <a:lnTo>
                    <a:pt x="184" y="224"/>
                  </a:lnTo>
                  <a:lnTo>
                    <a:pt x="178" y="220"/>
                  </a:lnTo>
                  <a:lnTo>
                    <a:pt x="178" y="220"/>
                  </a:lnTo>
                  <a:lnTo>
                    <a:pt x="174" y="218"/>
                  </a:lnTo>
                  <a:lnTo>
                    <a:pt x="174" y="218"/>
                  </a:lnTo>
                  <a:lnTo>
                    <a:pt x="174" y="218"/>
                  </a:lnTo>
                  <a:lnTo>
                    <a:pt x="174" y="218"/>
                  </a:lnTo>
                  <a:lnTo>
                    <a:pt x="182" y="210"/>
                  </a:lnTo>
                  <a:lnTo>
                    <a:pt x="188" y="200"/>
                  </a:lnTo>
                  <a:lnTo>
                    <a:pt x="192" y="188"/>
                  </a:lnTo>
                  <a:lnTo>
                    <a:pt x="194" y="174"/>
                  </a:lnTo>
                  <a:lnTo>
                    <a:pt x="194" y="174"/>
                  </a:lnTo>
                  <a:lnTo>
                    <a:pt x="192" y="164"/>
                  </a:lnTo>
                  <a:lnTo>
                    <a:pt x="190" y="154"/>
                  </a:lnTo>
                  <a:lnTo>
                    <a:pt x="186" y="146"/>
                  </a:lnTo>
                  <a:lnTo>
                    <a:pt x="182" y="138"/>
                  </a:lnTo>
                  <a:lnTo>
                    <a:pt x="176" y="132"/>
                  </a:lnTo>
                  <a:lnTo>
                    <a:pt x="168" y="126"/>
                  </a:lnTo>
                  <a:lnTo>
                    <a:pt x="160" y="124"/>
                  </a:lnTo>
                  <a:lnTo>
                    <a:pt x="152" y="122"/>
                  </a:lnTo>
                  <a:lnTo>
                    <a:pt x="152" y="122"/>
                  </a:lnTo>
                  <a:lnTo>
                    <a:pt x="144" y="124"/>
                  </a:lnTo>
                  <a:lnTo>
                    <a:pt x="136" y="126"/>
                  </a:lnTo>
                  <a:lnTo>
                    <a:pt x="128" y="132"/>
                  </a:lnTo>
                  <a:lnTo>
                    <a:pt x="122" y="138"/>
                  </a:lnTo>
                  <a:lnTo>
                    <a:pt x="118" y="146"/>
                  </a:lnTo>
                  <a:lnTo>
                    <a:pt x="114" y="154"/>
                  </a:lnTo>
                  <a:lnTo>
                    <a:pt x="110" y="164"/>
                  </a:lnTo>
                  <a:lnTo>
                    <a:pt x="110" y="174"/>
                  </a:lnTo>
                  <a:lnTo>
                    <a:pt x="110" y="174"/>
                  </a:lnTo>
                  <a:lnTo>
                    <a:pt x="112" y="188"/>
                  </a:lnTo>
                  <a:lnTo>
                    <a:pt x="116" y="200"/>
                  </a:lnTo>
                  <a:lnTo>
                    <a:pt x="122" y="210"/>
                  </a:lnTo>
                  <a:lnTo>
                    <a:pt x="130" y="218"/>
                  </a:lnTo>
                  <a:lnTo>
                    <a:pt x="130" y="218"/>
                  </a:lnTo>
                  <a:lnTo>
                    <a:pt x="124" y="224"/>
                  </a:lnTo>
                  <a:lnTo>
                    <a:pt x="124" y="224"/>
                  </a:lnTo>
                  <a:lnTo>
                    <a:pt x="122" y="224"/>
                  </a:lnTo>
                  <a:lnTo>
                    <a:pt x="90" y="236"/>
                  </a:lnTo>
                  <a:lnTo>
                    <a:pt x="90" y="236"/>
                  </a:lnTo>
                  <a:lnTo>
                    <a:pt x="86" y="238"/>
                  </a:lnTo>
                  <a:lnTo>
                    <a:pt x="82" y="242"/>
                  </a:lnTo>
                  <a:lnTo>
                    <a:pt x="80" y="246"/>
                  </a:lnTo>
                  <a:lnTo>
                    <a:pt x="78" y="252"/>
                  </a:lnTo>
                  <a:lnTo>
                    <a:pt x="78" y="256"/>
                  </a:lnTo>
                  <a:lnTo>
                    <a:pt x="78" y="256"/>
                  </a:lnTo>
                  <a:lnTo>
                    <a:pt x="80" y="260"/>
                  </a:lnTo>
                  <a:lnTo>
                    <a:pt x="82" y="266"/>
                  </a:lnTo>
                  <a:lnTo>
                    <a:pt x="86" y="268"/>
                  </a:lnTo>
                  <a:lnTo>
                    <a:pt x="92" y="270"/>
                  </a:lnTo>
                  <a:lnTo>
                    <a:pt x="212" y="270"/>
                  </a:lnTo>
                  <a:lnTo>
                    <a:pt x="212" y="270"/>
                  </a:lnTo>
                  <a:lnTo>
                    <a:pt x="216" y="268"/>
                  </a:lnTo>
                  <a:lnTo>
                    <a:pt x="222" y="266"/>
                  </a:lnTo>
                  <a:lnTo>
                    <a:pt x="224" y="260"/>
                  </a:lnTo>
                  <a:lnTo>
                    <a:pt x="226" y="256"/>
                  </a:lnTo>
                  <a:lnTo>
                    <a:pt x="226" y="252"/>
                  </a:lnTo>
                  <a:lnTo>
                    <a:pt x="226" y="252"/>
                  </a:lnTo>
                  <a:lnTo>
                    <a:pt x="224" y="246"/>
                  </a:lnTo>
                  <a:lnTo>
                    <a:pt x="222" y="242"/>
                  </a:lnTo>
                  <a:lnTo>
                    <a:pt x="218" y="238"/>
                  </a:lnTo>
                  <a:lnTo>
                    <a:pt x="214" y="236"/>
                  </a:lnTo>
                  <a:lnTo>
                    <a:pt x="214" y="236"/>
                  </a:lnTo>
                  <a:close/>
                </a:path>
              </a:pathLst>
            </a:custGeom>
            <a:solidFill>
              <a:srgbClr val="47D8FF"/>
            </a:solidFill>
            <a:ln>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latin typeface="Segoe UI"/>
              </a:endParaRPr>
            </a:p>
          </p:txBody>
        </p:sp>
      </p:grpSp>
      <p:grpSp>
        <p:nvGrpSpPr>
          <p:cNvPr id="9" name="Group 37"/>
          <p:cNvGrpSpPr/>
          <p:nvPr/>
        </p:nvGrpSpPr>
        <p:grpSpPr>
          <a:xfrm>
            <a:off x="838200" y="3933876"/>
            <a:ext cx="5423370" cy="896425"/>
            <a:chOff x="469895" y="4385356"/>
            <a:chExt cx="5532120" cy="914400"/>
          </a:xfrm>
        </p:grpSpPr>
        <p:sp>
          <p:nvSpPr>
            <p:cNvPr id="10" name="Rectangle 5"/>
            <p:cNvSpPr/>
            <p:nvPr/>
          </p:nvSpPr>
          <p:spPr>
            <a:xfrm>
              <a:off x="469895" y="4385356"/>
              <a:ext cx="5532120" cy="914400"/>
            </a:xfrm>
            <a:prstGeom prst="rect">
              <a:avLst/>
            </a:prstGeom>
            <a:solidFill>
              <a:srgbClr val="3C3C3C"/>
            </a:solidFill>
            <a:ln w="9525" cap="flat" cmpd="sng" algn="ctr">
              <a:noFill/>
              <a:prstDash val="solid"/>
              <a:headEnd type="none" w="med" len="med"/>
              <a:tailEnd type="none" w="med" len="med"/>
            </a:ln>
            <a:effectLst/>
          </p:spPr>
          <p:txBody>
            <a:bodyPr rot="0" spcFirstLastPara="0" vertOverflow="overflow" horzOverflow="overflow" vert="horz" wrap="square" lIns="358570" tIns="45713" rIns="45713" bIns="45713" numCol="1" spcCol="0" rtlCol="0" fromWordArt="0" anchor="ctr" anchorCtr="0" forceAA="0" compatLnSpc="1">
              <a:prstTxWarp prst="textNoShape">
                <a:avLst/>
              </a:prstTxWarp>
              <a:noAutofit/>
            </a:bodyPr>
            <a:lstStyle/>
            <a:p>
              <a:pPr marL="457183" marR="0" lvl="1" indent="0" defTabSz="914367"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smtClean="0">
                  <a:ln>
                    <a:noFill/>
                  </a:ln>
                  <a:solidFill>
                    <a:srgbClr val="FFFFFF"/>
                  </a:solidFill>
                  <a:effectLst/>
                  <a:uLnTx/>
                  <a:uFillTx/>
                  <a:latin typeface="Segoe UI"/>
                  <a:ea typeface="+mn-ea"/>
                  <a:cs typeface="+mn-cs"/>
                </a:rPr>
                <a:t>COMPARTIR CON NO-MIEMBROS</a:t>
              </a:r>
            </a:p>
          </p:txBody>
        </p:sp>
        <p:sp>
          <p:nvSpPr>
            <p:cNvPr id="11" name="Freeform 13"/>
            <p:cNvSpPr>
              <a:spLocks noEditPoints="1"/>
            </p:cNvSpPr>
            <p:nvPr/>
          </p:nvSpPr>
          <p:spPr bwMode="auto">
            <a:xfrm>
              <a:off x="692150" y="4647370"/>
              <a:ext cx="384175" cy="390371"/>
            </a:xfrm>
            <a:custGeom>
              <a:avLst/>
              <a:gdLst>
                <a:gd name="T0" fmla="*/ 298 w 372"/>
                <a:gd name="T1" fmla="*/ 332 h 378"/>
                <a:gd name="T2" fmla="*/ 358 w 372"/>
                <a:gd name="T3" fmla="*/ 258 h 378"/>
                <a:gd name="T4" fmla="*/ 372 w 372"/>
                <a:gd name="T5" fmla="*/ 184 h 378"/>
                <a:gd name="T6" fmla="*/ 358 w 372"/>
                <a:gd name="T7" fmla="*/ 112 h 378"/>
                <a:gd name="T8" fmla="*/ 318 w 372"/>
                <a:gd name="T9" fmla="*/ 54 h 378"/>
                <a:gd name="T10" fmla="*/ 260 w 372"/>
                <a:gd name="T11" fmla="*/ 14 h 378"/>
                <a:gd name="T12" fmla="*/ 188 w 372"/>
                <a:gd name="T13" fmla="*/ 0 h 378"/>
                <a:gd name="T14" fmla="*/ 188 w 372"/>
                <a:gd name="T15" fmla="*/ 0 h 378"/>
                <a:gd name="T16" fmla="*/ 186 w 372"/>
                <a:gd name="T17" fmla="*/ 0 h 378"/>
                <a:gd name="T18" fmla="*/ 178 w 372"/>
                <a:gd name="T19" fmla="*/ 4 h 378"/>
                <a:gd name="T20" fmla="*/ 176 w 372"/>
                <a:gd name="T21" fmla="*/ 16 h 378"/>
                <a:gd name="T22" fmla="*/ 186 w 372"/>
                <a:gd name="T23" fmla="*/ 26 h 378"/>
                <a:gd name="T24" fmla="*/ 204 w 372"/>
                <a:gd name="T25" fmla="*/ 26 h 378"/>
                <a:gd name="T26" fmla="*/ 264 w 372"/>
                <a:gd name="T27" fmla="*/ 44 h 378"/>
                <a:gd name="T28" fmla="*/ 310 w 372"/>
                <a:gd name="T29" fmla="*/ 84 h 378"/>
                <a:gd name="T30" fmla="*/ 340 w 372"/>
                <a:gd name="T31" fmla="*/ 136 h 378"/>
                <a:gd name="T32" fmla="*/ 346 w 372"/>
                <a:gd name="T33" fmla="*/ 184 h 378"/>
                <a:gd name="T34" fmla="*/ 324 w 372"/>
                <a:gd name="T35" fmla="*/ 266 h 378"/>
                <a:gd name="T36" fmla="*/ 264 w 372"/>
                <a:gd name="T37" fmla="*/ 322 h 378"/>
                <a:gd name="T38" fmla="*/ 268 w 372"/>
                <a:gd name="T39" fmla="*/ 256 h 378"/>
                <a:gd name="T40" fmla="*/ 254 w 372"/>
                <a:gd name="T41" fmla="*/ 252 h 378"/>
                <a:gd name="T42" fmla="*/ 234 w 372"/>
                <a:gd name="T43" fmla="*/ 354 h 378"/>
                <a:gd name="T44" fmla="*/ 238 w 372"/>
                <a:gd name="T45" fmla="*/ 364 h 378"/>
                <a:gd name="T46" fmla="*/ 338 w 372"/>
                <a:gd name="T47" fmla="*/ 378 h 378"/>
                <a:gd name="T48" fmla="*/ 348 w 372"/>
                <a:gd name="T49" fmla="*/ 376 h 378"/>
                <a:gd name="T50" fmla="*/ 352 w 372"/>
                <a:gd name="T51" fmla="*/ 362 h 378"/>
                <a:gd name="T52" fmla="*/ 340 w 372"/>
                <a:gd name="T53" fmla="*/ 352 h 378"/>
                <a:gd name="T54" fmla="*/ 186 w 372"/>
                <a:gd name="T55" fmla="*/ 352 h 378"/>
                <a:gd name="T56" fmla="*/ 138 w 372"/>
                <a:gd name="T57" fmla="*/ 346 h 378"/>
                <a:gd name="T58" fmla="*/ 84 w 372"/>
                <a:gd name="T59" fmla="*/ 316 h 378"/>
                <a:gd name="T60" fmla="*/ 46 w 372"/>
                <a:gd name="T61" fmla="*/ 270 h 378"/>
                <a:gd name="T62" fmla="*/ 28 w 372"/>
                <a:gd name="T63" fmla="*/ 210 h 378"/>
                <a:gd name="T64" fmla="*/ 32 w 372"/>
                <a:gd name="T65" fmla="*/ 150 h 378"/>
                <a:gd name="T66" fmla="*/ 76 w 372"/>
                <a:gd name="T67" fmla="*/ 80 h 378"/>
                <a:gd name="T68" fmla="*/ 102 w 372"/>
                <a:gd name="T69" fmla="*/ 112 h 378"/>
                <a:gd name="T70" fmla="*/ 114 w 372"/>
                <a:gd name="T71" fmla="*/ 126 h 378"/>
                <a:gd name="T72" fmla="*/ 126 w 372"/>
                <a:gd name="T73" fmla="*/ 120 h 378"/>
                <a:gd name="T74" fmla="*/ 138 w 372"/>
                <a:gd name="T75" fmla="*/ 18 h 378"/>
                <a:gd name="T76" fmla="*/ 126 w 372"/>
                <a:gd name="T77" fmla="*/ 10 h 378"/>
                <a:gd name="T78" fmla="*/ 34 w 372"/>
                <a:gd name="T79" fmla="*/ 0 h 378"/>
                <a:gd name="T80" fmla="*/ 22 w 372"/>
                <a:gd name="T81" fmla="*/ 10 h 378"/>
                <a:gd name="T82" fmla="*/ 28 w 372"/>
                <a:gd name="T83" fmla="*/ 24 h 378"/>
                <a:gd name="T84" fmla="*/ 76 w 372"/>
                <a:gd name="T85" fmla="*/ 46 h 378"/>
                <a:gd name="T86" fmla="*/ 16 w 372"/>
                <a:gd name="T87" fmla="*/ 120 h 378"/>
                <a:gd name="T88" fmla="*/ 0 w 372"/>
                <a:gd name="T89" fmla="*/ 194 h 378"/>
                <a:gd name="T90" fmla="*/ 16 w 372"/>
                <a:gd name="T91" fmla="*/ 266 h 378"/>
                <a:gd name="T92" fmla="*/ 54 w 372"/>
                <a:gd name="T93" fmla="*/ 324 h 378"/>
                <a:gd name="T94" fmla="*/ 114 w 372"/>
                <a:gd name="T95" fmla="*/ 364 h 378"/>
                <a:gd name="T96" fmla="*/ 186 w 372"/>
                <a:gd name="T97" fmla="*/ 378 h 378"/>
                <a:gd name="T98" fmla="*/ 186 w 372"/>
                <a:gd name="T99" fmla="*/ 378 h 378"/>
                <a:gd name="T100" fmla="*/ 188 w 372"/>
                <a:gd name="T101" fmla="*/ 378 h 378"/>
                <a:gd name="T102" fmla="*/ 196 w 372"/>
                <a:gd name="T103" fmla="*/ 374 h 378"/>
                <a:gd name="T104" fmla="*/ 198 w 372"/>
                <a:gd name="T105" fmla="*/ 360 h 378"/>
                <a:gd name="T106" fmla="*/ 188 w 372"/>
                <a:gd name="T107" fmla="*/ 352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2" h="378">
                  <a:moveTo>
                    <a:pt x="340" y="352"/>
                  </a:moveTo>
                  <a:lnTo>
                    <a:pt x="278" y="346"/>
                  </a:lnTo>
                  <a:lnTo>
                    <a:pt x="278" y="346"/>
                  </a:lnTo>
                  <a:lnTo>
                    <a:pt x="298" y="332"/>
                  </a:lnTo>
                  <a:lnTo>
                    <a:pt x="316" y="316"/>
                  </a:lnTo>
                  <a:lnTo>
                    <a:pt x="332" y="298"/>
                  </a:lnTo>
                  <a:lnTo>
                    <a:pt x="346" y="280"/>
                  </a:lnTo>
                  <a:lnTo>
                    <a:pt x="358" y="258"/>
                  </a:lnTo>
                  <a:lnTo>
                    <a:pt x="366" y="234"/>
                  </a:lnTo>
                  <a:lnTo>
                    <a:pt x="370" y="210"/>
                  </a:lnTo>
                  <a:lnTo>
                    <a:pt x="372" y="184"/>
                  </a:lnTo>
                  <a:lnTo>
                    <a:pt x="372" y="184"/>
                  </a:lnTo>
                  <a:lnTo>
                    <a:pt x="372" y="166"/>
                  </a:lnTo>
                  <a:lnTo>
                    <a:pt x="368" y="146"/>
                  </a:lnTo>
                  <a:lnTo>
                    <a:pt x="364" y="130"/>
                  </a:lnTo>
                  <a:lnTo>
                    <a:pt x="358" y="112"/>
                  </a:lnTo>
                  <a:lnTo>
                    <a:pt x="350" y="96"/>
                  </a:lnTo>
                  <a:lnTo>
                    <a:pt x="342" y="80"/>
                  </a:lnTo>
                  <a:lnTo>
                    <a:pt x="330" y="66"/>
                  </a:lnTo>
                  <a:lnTo>
                    <a:pt x="318" y="54"/>
                  </a:lnTo>
                  <a:lnTo>
                    <a:pt x="306" y="42"/>
                  </a:lnTo>
                  <a:lnTo>
                    <a:pt x="292" y="30"/>
                  </a:lnTo>
                  <a:lnTo>
                    <a:pt x="276" y="22"/>
                  </a:lnTo>
                  <a:lnTo>
                    <a:pt x="260" y="14"/>
                  </a:lnTo>
                  <a:lnTo>
                    <a:pt x="242" y="8"/>
                  </a:lnTo>
                  <a:lnTo>
                    <a:pt x="226" y="2"/>
                  </a:lnTo>
                  <a:lnTo>
                    <a:pt x="206" y="0"/>
                  </a:lnTo>
                  <a:lnTo>
                    <a:pt x="188" y="0"/>
                  </a:lnTo>
                  <a:lnTo>
                    <a:pt x="188" y="0"/>
                  </a:lnTo>
                  <a:lnTo>
                    <a:pt x="188" y="0"/>
                  </a:lnTo>
                  <a:lnTo>
                    <a:pt x="188" y="0"/>
                  </a:lnTo>
                  <a:lnTo>
                    <a:pt x="188" y="0"/>
                  </a:lnTo>
                  <a:lnTo>
                    <a:pt x="188" y="0"/>
                  </a:lnTo>
                  <a:lnTo>
                    <a:pt x="186" y="0"/>
                  </a:lnTo>
                  <a:lnTo>
                    <a:pt x="186" y="0"/>
                  </a:lnTo>
                  <a:lnTo>
                    <a:pt x="186" y="0"/>
                  </a:lnTo>
                  <a:lnTo>
                    <a:pt x="186" y="0"/>
                  </a:lnTo>
                  <a:lnTo>
                    <a:pt x="186" y="0"/>
                  </a:lnTo>
                  <a:lnTo>
                    <a:pt x="182" y="0"/>
                  </a:lnTo>
                  <a:lnTo>
                    <a:pt x="178" y="4"/>
                  </a:lnTo>
                  <a:lnTo>
                    <a:pt x="176" y="8"/>
                  </a:lnTo>
                  <a:lnTo>
                    <a:pt x="174" y="12"/>
                  </a:lnTo>
                  <a:lnTo>
                    <a:pt x="174" y="12"/>
                  </a:lnTo>
                  <a:lnTo>
                    <a:pt x="176" y="16"/>
                  </a:lnTo>
                  <a:lnTo>
                    <a:pt x="178" y="20"/>
                  </a:lnTo>
                  <a:lnTo>
                    <a:pt x="182" y="24"/>
                  </a:lnTo>
                  <a:lnTo>
                    <a:pt x="186" y="26"/>
                  </a:lnTo>
                  <a:lnTo>
                    <a:pt x="186" y="26"/>
                  </a:lnTo>
                  <a:lnTo>
                    <a:pt x="186" y="26"/>
                  </a:lnTo>
                  <a:lnTo>
                    <a:pt x="188" y="26"/>
                  </a:lnTo>
                  <a:lnTo>
                    <a:pt x="188" y="26"/>
                  </a:lnTo>
                  <a:lnTo>
                    <a:pt x="204" y="26"/>
                  </a:lnTo>
                  <a:lnTo>
                    <a:pt x="220" y="28"/>
                  </a:lnTo>
                  <a:lnTo>
                    <a:pt x="236" y="32"/>
                  </a:lnTo>
                  <a:lnTo>
                    <a:pt x="250" y="38"/>
                  </a:lnTo>
                  <a:lnTo>
                    <a:pt x="264" y="44"/>
                  </a:lnTo>
                  <a:lnTo>
                    <a:pt x="276" y="52"/>
                  </a:lnTo>
                  <a:lnTo>
                    <a:pt x="288" y="62"/>
                  </a:lnTo>
                  <a:lnTo>
                    <a:pt x="300" y="72"/>
                  </a:lnTo>
                  <a:lnTo>
                    <a:pt x="310" y="84"/>
                  </a:lnTo>
                  <a:lnTo>
                    <a:pt x="320" y="96"/>
                  </a:lnTo>
                  <a:lnTo>
                    <a:pt x="328" y="108"/>
                  </a:lnTo>
                  <a:lnTo>
                    <a:pt x="334" y="122"/>
                  </a:lnTo>
                  <a:lnTo>
                    <a:pt x="340" y="136"/>
                  </a:lnTo>
                  <a:lnTo>
                    <a:pt x="344" y="152"/>
                  </a:lnTo>
                  <a:lnTo>
                    <a:pt x="346" y="168"/>
                  </a:lnTo>
                  <a:lnTo>
                    <a:pt x="346" y="184"/>
                  </a:lnTo>
                  <a:lnTo>
                    <a:pt x="346" y="184"/>
                  </a:lnTo>
                  <a:lnTo>
                    <a:pt x="346" y="206"/>
                  </a:lnTo>
                  <a:lnTo>
                    <a:pt x="340" y="228"/>
                  </a:lnTo>
                  <a:lnTo>
                    <a:pt x="334" y="248"/>
                  </a:lnTo>
                  <a:lnTo>
                    <a:pt x="324" y="266"/>
                  </a:lnTo>
                  <a:lnTo>
                    <a:pt x="312" y="282"/>
                  </a:lnTo>
                  <a:lnTo>
                    <a:pt x="298" y="298"/>
                  </a:lnTo>
                  <a:lnTo>
                    <a:pt x="282" y="312"/>
                  </a:lnTo>
                  <a:lnTo>
                    <a:pt x="264" y="322"/>
                  </a:lnTo>
                  <a:lnTo>
                    <a:pt x="270" y="266"/>
                  </a:lnTo>
                  <a:lnTo>
                    <a:pt x="270" y="266"/>
                  </a:lnTo>
                  <a:lnTo>
                    <a:pt x="270" y="260"/>
                  </a:lnTo>
                  <a:lnTo>
                    <a:pt x="268" y="256"/>
                  </a:lnTo>
                  <a:lnTo>
                    <a:pt x="264" y="252"/>
                  </a:lnTo>
                  <a:lnTo>
                    <a:pt x="260" y="252"/>
                  </a:lnTo>
                  <a:lnTo>
                    <a:pt x="260" y="252"/>
                  </a:lnTo>
                  <a:lnTo>
                    <a:pt x="254" y="252"/>
                  </a:lnTo>
                  <a:lnTo>
                    <a:pt x="250" y="254"/>
                  </a:lnTo>
                  <a:lnTo>
                    <a:pt x="246" y="258"/>
                  </a:lnTo>
                  <a:lnTo>
                    <a:pt x="244" y="262"/>
                  </a:lnTo>
                  <a:lnTo>
                    <a:pt x="234" y="354"/>
                  </a:lnTo>
                  <a:lnTo>
                    <a:pt x="234" y="354"/>
                  </a:lnTo>
                  <a:lnTo>
                    <a:pt x="236" y="360"/>
                  </a:lnTo>
                  <a:lnTo>
                    <a:pt x="238" y="364"/>
                  </a:lnTo>
                  <a:lnTo>
                    <a:pt x="238" y="364"/>
                  </a:lnTo>
                  <a:lnTo>
                    <a:pt x="242" y="366"/>
                  </a:lnTo>
                  <a:lnTo>
                    <a:pt x="246" y="368"/>
                  </a:lnTo>
                  <a:lnTo>
                    <a:pt x="338" y="378"/>
                  </a:lnTo>
                  <a:lnTo>
                    <a:pt x="338" y="378"/>
                  </a:lnTo>
                  <a:lnTo>
                    <a:pt x="340" y="378"/>
                  </a:lnTo>
                  <a:lnTo>
                    <a:pt x="340" y="378"/>
                  </a:lnTo>
                  <a:lnTo>
                    <a:pt x="344" y="378"/>
                  </a:lnTo>
                  <a:lnTo>
                    <a:pt x="348" y="376"/>
                  </a:lnTo>
                  <a:lnTo>
                    <a:pt x="350" y="372"/>
                  </a:lnTo>
                  <a:lnTo>
                    <a:pt x="352" y="366"/>
                  </a:lnTo>
                  <a:lnTo>
                    <a:pt x="352" y="366"/>
                  </a:lnTo>
                  <a:lnTo>
                    <a:pt x="352" y="362"/>
                  </a:lnTo>
                  <a:lnTo>
                    <a:pt x="350" y="358"/>
                  </a:lnTo>
                  <a:lnTo>
                    <a:pt x="346" y="354"/>
                  </a:lnTo>
                  <a:lnTo>
                    <a:pt x="340" y="352"/>
                  </a:lnTo>
                  <a:lnTo>
                    <a:pt x="340" y="352"/>
                  </a:lnTo>
                  <a:close/>
                  <a:moveTo>
                    <a:pt x="188" y="352"/>
                  </a:moveTo>
                  <a:lnTo>
                    <a:pt x="188" y="352"/>
                  </a:lnTo>
                  <a:lnTo>
                    <a:pt x="188" y="352"/>
                  </a:lnTo>
                  <a:lnTo>
                    <a:pt x="186" y="352"/>
                  </a:lnTo>
                  <a:lnTo>
                    <a:pt x="186" y="352"/>
                  </a:lnTo>
                  <a:lnTo>
                    <a:pt x="170" y="352"/>
                  </a:lnTo>
                  <a:lnTo>
                    <a:pt x="154" y="350"/>
                  </a:lnTo>
                  <a:lnTo>
                    <a:pt x="138" y="346"/>
                  </a:lnTo>
                  <a:lnTo>
                    <a:pt x="124" y="340"/>
                  </a:lnTo>
                  <a:lnTo>
                    <a:pt x="110" y="334"/>
                  </a:lnTo>
                  <a:lnTo>
                    <a:pt x="96" y="326"/>
                  </a:lnTo>
                  <a:lnTo>
                    <a:pt x="84" y="316"/>
                  </a:lnTo>
                  <a:lnTo>
                    <a:pt x="74" y="306"/>
                  </a:lnTo>
                  <a:lnTo>
                    <a:pt x="62" y="294"/>
                  </a:lnTo>
                  <a:lnTo>
                    <a:pt x="54" y="282"/>
                  </a:lnTo>
                  <a:lnTo>
                    <a:pt x="46" y="270"/>
                  </a:lnTo>
                  <a:lnTo>
                    <a:pt x="40" y="256"/>
                  </a:lnTo>
                  <a:lnTo>
                    <a:pt x="34" y="240"/>
                  </a:lnTo>
                  <a:lnTo>
                    <a:pt x="30" y="226"/>
                  </a:lnTo>
                  <a:lnTo>
                    <a:pt x="28" y="210"/>
                  </a:lnTo>
                  <a:lnTo>
                    <a:pt x="26" y="194"/>
                  </a:lnTo>
                  <a:lnTo>
                    <a:pt x="26" y="194"/>
                  </a:lnTo>
                  <a:lnTo>
                    <a:pt x="28" y="172"/>
                  </a:lnTo>
                  <a:lnTo>
                    <a:pt x="32" y="150"/>
                  </a:lnTo>
                  <a:lnTo>
                    <a:pt x="40" y="130"/>
                  </a:lnTo>
                  <a:lnTo>
                    <a:pt x="50" y="112"/>
                  </a:lnTo>
                  <a:lnTo>
                    <a:pt x="62" y="94"/>
                  </a:lnTo>
                  <a:lnTo>
                    <a:pt x="76" y="80"/>
                  </a:lnTo>
                  <a:lnTo>
                    <a:pt x="92" y="66"/>
                  </a:lnTo>
                  <a:lnTo>
                    <a:pt x="108" y="54"/>
                  </a:lnTo>
                  <a:lnTo>
                    <a:pt x="102" y="112"/>
                  </a:lnTo>
                  <a:lnTo>
                    <a:pt x="102" y="112"/>
                  </a:lnTo>
                  <a:lnTo>
                    <a:pt x="104" y="118"/>
                  </a:lnTo>
                  <a:lnTo>
                    <a:pt x="106" y="122"/>
                  </a:lnTo>
                  <a:lnTo>
                    <a:pt x="110" y="126"/>
                  </a:lnTo>
                  <a:lnTo>
                    <a:pt x="114" y="126"/>
                  </a:lnTo>
                  <a:lnTo>
                    <a:pt x="114" y="126"/>
                  </a:lnTo>
                  <a:lnTo>
                    <a:pt x="120" y="126"/>
                  </a:lnTo>
                  <a:lnTo>
                    <a:pt x="124" y="124"/>
                  </a:lnTo>
                  <a:lnTo>
                    <a:pt x="126" y="120"/>
                  </a:lnTo>
                  <a:lnTo>
                    <a:pt x="128" y="116"/>
                  </a:lnTo>
                  <a:lnTo>
                    <a:pt x="138" y="24"/>
                  </a:lnTo>
                  <a:lnTo>
                    <a:pt x="138" y="24"/>
                  </a:lnTo>
                  <a:lnTo>
                    <a:pt x="138" y="18"/>
                  </a:lnTo>
                  <a:lnTo>
                    <a:pt x="136" y="14"/>
                  </a:lnTo>
                  <a:lnTo>
                    <a:pt x="136" y="14"/>
                  </a:lnTo>
                  <a:lnTo>
                    <a:pt x="132" y="10"/>
                  </a:lnTo>
                  <a:lnTo>
                    <a:pt x="126" y="10"/>
                  </a:lnTo>
                  <a:lnTo>
                    <a:pt x="36" y="0"/>
                  </a:lnTo>
                  <a:lnTo>
                    <a:pt x="36" y="0"/>
                  </a:lnTo>
                  <a:lnTo>
                    <a:pt x="34" y="0"/>
                  </a:lnTo>
                  <a:lnTo>
                    <a:pt x="34" y="0"/>
                  </a:lnTo>
                  <a:lnTo>
                    <a:pt x="30" y="0"/>
                  </a:lnTo>
                  <a:lnTo>
                    <a:pt x="26" y="2"/>
                  </a:lnTo>
                  <a:lnTo>
                    <a:pt x="22" y="6"/>
                  </a:lnTo>
                  <a:lnTo>
                    <a:pt x="22" y="10"/>
                  </a:lnTo>
                  <a:lnTo>
                    <a:pt x="22" y="10"/>
                  </a:lnTo>
                  <a:lnTo>
                    <a:pt x="22" y="16"/>
                  </a:lnTo>
                  <a:lnTo>
                    <a:pt x="24" y="20"/>
                  </a:lnTo>
                  <a:lnTo>
                    <a:pt x="28" y="24"/>
                  </a:lnTo>
                  <a:lnTo>
                    <a:pt x="32" y="26"/>
                  </a:lnTo>
                  <a:lnTo>
                    <a:pt x="96" y="32"/>
                  </a:lnTo>
                  <a:lnTo>
                    <a:pt x="96" y="32"/>
                  </a:lnTo>
                  <a:lnTo>
                    <a:pt x="76" y="46"/>
                  </a:lnTo>
                  <a:lnTo>
                    <a:pt x="58" y="60"/>
                  </a:lnTo>
                  <a:lnTo>
                    <a:pt x="42" y="78"/>
                  </a:lnTo>
                  <a:lnTo>
                    <a:pt x="28" y="98"/>
                  </a:lnTo>
                  <a:lnTo>
                    <a:pt x="16" y="120"/>
                  </a:lnTo>
                  <a:lnTo>
                    <a:pt x="8" y="144"/>
                  </a:lnTo>
                  <a:lnTo>
                    <a:pt x="2" y="168"/>
                  </a:lnTo>
                  <a:lnTo>
                    <a:pt x="0" y="194"/>
                  </a:lnTo>
                  <a:lnTo>
                    <a:pt x="0" y="194"/>
                  </a:lnTo>
                  <a:lnTo>
                    <a:pt x="2" y="212"/>
                  </a:lnTo>
                  <a:lnTo>
                    <a:pt x="4" y="230"/>
                  </a:lnTo>
                  <a:lnTo>
                    <a:pt x="10" y="248"/>
                  </a:lnTo>
                  <a:lnTo>
                    <a:pt x="16" y="266"/>
                  </a:lnTo>
                  <a:lnTo>
                    <a:pt x="24" y="282"/>
                  </a:lnTo>
                  <a:lnTo>
                    <a:pt x="32" y="296"/>
                  </a:lnTo>
                  <a:lnTo>
                    <a:pt x="42" y="312"/>
                  </a:lnTo>
                  <a:lnTo>
                    <a:pt x="54" y="324"/>
                  </a:lnTo>
                  <a:lnTo>
                    <a:pt x="68" y="336"/>
                  </a:lnTo>
                  <a:lnTo>
                    <a:pt x="82" y="346"/>
                  </a:lnTo>
                  <a:lnTo>
                    <a:pt x="98" y="356"/>
                  </a:lnTo>
                  <a:lnTo>
                    <a:pt x="114" y="364"/>
                  </a:lnTo>
                  <a:lnTo>
                    <a:pt x="130" y="370"/>
                  </a:lnTo>
                  <a:lnTo>
                    <a:pt x="148" y="374"/>
                  </a:lnTo>
                  <a:lnTo>
                    <a:pt x="166" y="378"/>
                  </a:lnTo>
                  <a:lnTo>
                    <a:pt x="186" y="378"/>
                  </a:lnTo>
                  <a:lnTo>
                    <a:pt x="186" y="378"/>
                  </a:lnTo>
                  <a:lnTo>
                    <a:pt x="186" y="378"/>
                  </a:lnTo>
                  <a:lnTo>
                    <a:pt x="186" y="378"/>
                  </a:lnTo>
                  <a:lnTo>
                    <a:pt x="186" y="378"/>
                  </a:lnTo>
                  <a:lnTo>
                    <a:pt x="186" y="378"/>
                  </a:lnTo>
                  <a:lnTo>
                    <a:pt x="186" y="378"/>
                  </a:lnTo>
                  <a:lnTo>
                    <a:pt x="186" y="378"/>
                  </a:lnTo>
                  <a:lnTo>
                    <a:pt x="188" y="378"/>
                  </a:lnTo>
                  <a:lnTo>
                    <a:pt x="188" y="378"/>
                  </a:lnTo>
                  <a:lnTo>
                    <a:pt x="188" y="378"/>
                  </a:lnTo>
                  <a:lnTo>
                    <a:pt x="192" y="376"/>
                  </a:lnTo>
                  <a:lnTo>
                    <a:pt x="196" y="374"/>
                  </a:lnTo>
                  <a:lnTo>
                    <a:pt x="198" y="370"/>
                  </a:lnTo>
                  <a:lnTo>
                    <a:pt x="198" y="366"/>
                  </a:lnTo>
                  <a:lnTo>
                    <a:pt x="198" y="366"/>
                  </a:lnTo>
                  <a:lnTo>
                    <a:pt x="198" y="360"/>
                  </a:lnTo>
                  <a:lnTo>
                    <a:pt x="196" y="356"/>
                  </a:lnTo>
                  <a:lnTo>
                    <a:pt x="192" y="354"/>
                  </a:lnTo>
                  <a:lnTo>
                    <a:pt x="188" y="352"/>
                  </a:lnTo>
                  <a:lnTo>
                    <a:pt x="188" y="352"/>
                  </a:lnTo>
                  <a:close/>
                </a:path>
              </a:pathLst>
            </a:custGeom>
            <a:solidFill>
              <a:srgbClr val="47D8FF"/>
            </a:solidFill>
            <a:ln>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latin typeface="Segoe UI"/>
              </a:endParaRPr>
            </a:p>
          </p:txBody>
        </p:sp>
      </p:grpSp>
      <p:grpSp>
        <p:nvGrpSpPr>
          <p:cNvPr id="12" name="Group 39"/>
          <p:cNvGrpSpPr/>
          <p:nvPr/>
        </p:nvGrpSpPr>
        <p:grpSpPr>
          <a:xfrm>
            <a:off x="6472924" y="2863590"/>
            <a:ext cx="5423370" cy="896425"/>
            <a:chOff x="6217607" y="3293609"/>
            <a:chExt cx="5532120" cy="914400"/>
          </a:xfrm>
        </p:grpSpPr>
        <p:sp>
          <p:nvSpPr>
            <p:cNvPr id="13" name="Rectangle 4"/>
            <p:cNvSpPr/>
            <p:nvPr/>
          </p:nvSpPr>
          <p:spPr>
            <a:xfrm>
              <a:off x="6217607" y="3293609"/>
              <a:ext cx="5532120" cy="914400"/>
            </a:xfrm>
            <a:prstGeom prst="rect">
              <a:avLst/>
            </a:prstGeom>
            <a:solidFill>
              <a:srgbClr val="50505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358570" tIns="45713" rIns="45713" bIns="45713" numCol="1" spcCol="0" rtlCol="0" fromWordArt="0" anchor="ctr" anchorCtr="0" forceAA="0" compatLnSpc="1">
              <a:prstTxWarp prst="textNoShape">
                <a:avLst/>
              </a:prstTxWarp>
              <a:noAutofit/>
            </a:bodyPr>
            <a:lstStyle/>
            <a:p>
              <a:pPr marL="457183" marR="0" lvl="1" indent="0" defTabSz="914367"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smtClean="0">
                  <a:ln>
                    <a:noFill/>
                  </a:ln>
                  <a:solidFill>
                    <a:srgbClr val="FFFFFF"/>
                  </a:solidFill>
                  <a:effectLst/>
                  <a:uLnTx/>
                  <a:uFillTx/>
                  <a:latin typeface="Segoe UI"/>
                  <a:ea typeface="+mn-ea"/>
                  <a:cs typeface="Segoe UI"/>
                </a:rPr>
                <a:t>CONTEXTO E HISTORIA</a:t>
              </a:r>
              <a:endParaRPr kumimoji="0" lang="en-US" sz="2353"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14" name="Freeform 17"/>
            <p:cNvSpPr>
              <a:spLocks noEditPoints="1"/>
            </p:cNvSpPr>
            <p:nvPr/>
          </p:nvSpPr>
          <p:spPr bwMode="auto">
            <a:xfrm>
              <a:off x="6434137" y="3561103"/>
              <a:ext cx="379411" cy="379411"/>
            </a:xfrm>
            <a:custGeom>
              <a:avLst/>
              <a:gdLst>
                <a:gd name="T0" fmla="*/ 118 w 382"/>
                <a:gd name="T1" fmla="*/ 2 h 382"/>
                <a:gd name="T2" fmla="*/ 86 w 382"/>
                <a:gd name="T3" fmla="*/ 22 h 382"/>
                <a:gd name="T4" fmla="*/ 78 w 382"/>
                <a:gd name="T5" fmla="*/ 332 h 382"/>
                <a:gd name="T6" fmla="*/ 70 w 382"/>
                <a:gd name="T7" fmla="*/ 350 h 382"/>
                <a:gd name="T8" fmla="*/ 50 w 382"/>
                <a:gd name="T9" fmla="*/ 356 h 382"/>
                <a:gd name="T10" fmla="*/ 26 w 382"/>
                <a:gd name="T11" fmla="*/ 332 h 382"/>
                <a:gd name="T12" fmla="*/ 22 w 382"/>
                <a:gd name="T13" fmla="*/ 144 h 382"/>
                <a:gd name="T14" fmla="*/ 8 w 382"/>
                <a:gd name="T15" fmla="*/ 142 h 382"/>
                <a:gd name="T16" fmla="*/ 0 w 382"/>
                <a:gd name="T17" fmla="*/ 332 h 382"/>
                <a:gd name="T18" fmla="*/ 8 w 382"/>
                <a:gd name="T19" fmla="*/ 360 h 382"/>
                <a:gd name="T20" fmla="*/ 40 w 382"/>
                <a:gd name="T21" fmla="*/ 382 h 382"/>
                <a:gd name="T22" fmla="*/ 60 w 382"/>
                <a:gd name="T23" fmla="*/ 382 h 382"/>
                <a:gd name="T24" fmla="*/ 94 w 382"/>
                <a:gd name="T25" fmla="*/ 360 h 382"/>
                <a:gd name="T26" fmla="*/ 104 w 382"/>
                <a:gd name="T27" fmla="*/ 50 h 382"/>
                <a:gd name="T28" fmla="*/ 118 w 382"/>
                <a:gd name="T29" fmla="*/ 28 h 382"/>
                <a:gd name="T30" fmla="*/ 338 w 382"/>
                <a:gd name="T31" fmla="*/ 28 h 382"/>
                <a:gd name="T32" fmla="*/ 356 w 382"/>
                <a:gd name="T33" fmla="*/ 332 h 382"/>
                <a:gd name="T34" fmla="*/ 338 w 382"/>
                <a:gd name="T35" fmla="*/ 354 h 382"/>
                <a:gd name="T36" fmla="*/ 130 w 382"/>
                <a:gd name="T37" fmla="*/ 358 h 382"/>
                <a:gd name="T38" fmla="*/ 122 w 382"/>
                <a:gd name="T39" fmla="*/ 370 h 382"/>
                <a:gd name="T40" fmla="*/ 136 w 382"/>
                <a:gd name="T41" fmla="*/ 382 h 382"/>
                <a:gd name="T42" fmla="*/ 350 w 382"/>
                <a:gd name="T43" fmla="*/ 378 h 382"/>
                <a:gd name="T44" fmla="*/ 378 w 382"/>
                <a:gd name="T45" fmla="*/ 352 h 382"/>
                <a:gd name="T46" fmla="*/ 382 w 382"/>
                <a:gd name="T47" fmla="*/ 50 h 382"/>
                <a:gd name="T48" fmla="*/ 366 w 382"/>
                <a:gd name="T49" fmla="*/ 14 h 382"/>
                <a:gd name="T50" fmla="*/ 330 w 382"/>
                <a:gd name="T51" fmla="*/ 0 h 382"/>
                <a:gd name="T52" fmla="*/ 308 w 382"/>
                <a:gd name="T53" fmla="*/ 104 h 382"/>
                <a:gd name="T54" fmla="*/ 322 w 382"/>
                <a:gd name="T55" fmla="*/ 92 h 382"/>
                <a:gd name="T56" fmla="*/ 314 w 382"/>
                <a:gd name="T57" fmla="*/ 80 h 382"/>
                <a:gd name="T58" fmla="*/ 144 w 382"/>
                <a:gd name="T59" fmla="*/ 80 h 382"/>
                <a:gd name="T60" fmla="*/ 136 w 382"/>
                <a:gd name="T61" fmla="*/ 92 h 382"/>
                <a:gd name="T62" fmla="*/ 150 w 382"/>
                <a:gd name="T63" fmla="*/ 104 h 382"/>
                <a:gd name="T64" fmla="*/ 308 w 382"/>
                <a:gd name="T65" fmla="*/ 166 h 382"/>
                <a:gd name="T66" fmla="*/ 322 w 382"/>
                <a:gd name="T67" fmla="*/ 152 h 382"/>
                <a:gd name="T68" fmla="*/ 314 w 382"/>
                <a:gd name="T69" fmla="*/ 140 h 382"/>
                <a:gd name="T70" fmla="*/ 144 w 382"/>
                <a:gd name="T71" fmla="*/ 140 h 382"/>
                <a:gd name="T72" fmla="*/ 136 w 382"/>
                <a:gd name="T73" fmla="*/ 152 h 382"/>
                <a:gd name="T74" fmla="*/ 150 w 382"/>
                <a:gd name="T75" fmla="*/ 166 h 382"/>
                <a:gd name="T76" fmla="*/ 308 w 382"/>
                <a:gd name="T77" fmla="*/ 226 h 382"/>
                <a:gd name="T78" fmla="*/ 322 w 382"/>
                <a:gd name="T79" fmla="*/ 214 h 382"/>
                <a:gd name="T80" fmla="*/ 314 w 382"/>
                <a:gd name="T81" fmla="*/ 202 h 382"/>
                <a:gd name="T82" fmla="*/ 144 w 382"/>
                <a:gd name="T83" fmla="*/ 202 h 382"/>
                <a:gd name="T84" fmla="*/ 136 w 382"/>
                <a:gd name="T85" fmla="*/ 214 h 382"/>
                <a:gd name="T86" fmla="*/ 150 w 382"/>
                <a:gd name="T87" fmla="*/ 226 h 382"/>
                <a:gd name="T88" fmla="*/ 308 w 382"/>
                <a:gd name="T89" fmla="*/ 288 h 382"/>
                <a:gd name="T90" fmla="*/ 322 w 382"/>
                <a:gd name="T91" fmla="*/ 274 h 382"/>
                <a:gd name="T92" fmla="*/ 314 w 382"/>
                <a:gd name="T93" fmla="*/ 262 h 382"/>
                <a:gd name="T94" fmla="*/ 144 w 382"/>
                <a:gd name="T95" fmla="*/ 262 h 382"/>
                <a:gd name="T96" fmla="*/ 136 w 382"/>
                <a:gd name="T97" fmla="*/ 274 h 382"/>
                <a:gd name="T98" fmla="*/ 150 w 382"/>
                <a:gd name="T99" fmla="*/ 28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2" h="382">
                  <a:moveTo>
                    <a:pt x="330" y="0"/>
                  </a:moveTo>
                  <a:lnTo>
                    <a:pt x="128" y="0"/>
                  </a:lnTo>
                  <a:lnTo>
                    <a:pt x="128" y="0"/>
                  </a:lnTo>
                  <a:lnTo>
                    <a:pt x="118" y="2"/>
                  </a:lnTo>
                  <a:lnTo>
                    <a:pt x="108" y="4"/>
                  </a:lnTo>
                  <a:lnTo>
                    <a:pt x="100" y="8"/>
                  </a:lnTo>
                  <a:lnTo>
                    <a:pt x="92" y="14"/>
                  </a:lnTo>
                  <a:lnTo>
                    <a:pt x="86" y="22"/>
                  </a:lnTo>
                  <a:lnTo>
                    <a:pt x="82" y="30"/>
                  </a:lnTo>
                  <a:lnTo>
                    <a:pt x="78" y="40"/>
                  </a:lnTo>
                  <a:lnTo>
                    <a:pt x="78" y="50"/>
                  </a:lnTo>
                  <a:lnTo>
                    <a:pt x="78" y="332"/>
                  </a:lnTo>
                  <a:lnTo>
                    <a:pt x="78" y="332"/>
                  </a:lnTo>
                  <a:lnTo>
                    <a:pt x="78" y="338"/>
                  </a:lnTo>
                  <a:lnTo>
                    <a:pt x="76" y="342"/>
                  </a:lnTo>
                  <a:lnTo>
                    <a:pt x="70" y="350"/>
                  </a:lnTo>
                  <a:lnTo>
                    <a:pt x="60" y="354"/>
                  </a:lnTo>
                  <a:lnTo>
                    <a:pt x="50" y="356"/>
                  </a:lnTo>
                  <a:lnTo>
                    <a:pt x="50" y="356"/>
                  </a:lnTo>
                  <a:lnTo>
                    <a:pt x="50" y="356"/>
                  </a:lnTo>
                  <a:lnTo>
                    <a:pt x="40" y="354"/>
                  </a:lnTo>
                  <a:lnTo>
                    <a:pt x="32" y="350"/>
                  </a:lnTo>
                  <a:lnTo>
                    <a:pt x="28" y="342"/>
                  </a:lnTo>
                  <a:lnTo>
                    <a:pt x="26" y="332"/>
                  </a:lnTo>
                  <a:lnTo>
                    <a:pt x="26" y="154"/>
                  </a:lnTo>
                  <a:lnTo>
                    <a:pt x="26" y="154"/>
                  </a:lnTo>
                  <a:lnTo>
                    <a:pt x="24" y="148"/>
                  </a:lnTo>
                  <a:lnTo>
                    <a:pt x="22" y="144"/>
                  </a:lnTo>
                  <a:lnTo>
                    <a:pt x="18" y="142"/>
                  </a:lnTo>
                  <a:lnTo>
                    <a:pt x="12" y="140"/>
                  </a:lnTo>
                  <a:lnTo>
                    <a:pt x="12" y="140"/>
                  </a:lnTo>
                  <a:lnTo>
                    <a:pt x="8" y="142"/>
                  </a:lnTo>
                  <a:lnTo>
                    <a:pt x="4" y="144"/>
                  </a:lnTo>
                  <a:lnTo>
                    <a:pt x="0" y="148"/>
                  </a:lnTo>
                  <a:lnTo>
                    <a:pt x="0" y="154"/>
                  </a:lnTo>
                  <a:lnTo>
                    <a:pt x="0" y="332"/>
                  </a:lnTo>
                  <a:lnTo>
                    <a:pt x="0" y="332"/>
                  </a:lnTo>
                  <a:lnTo>
                    <a:pt x="0" y="342"/>
                  </a:lnTo>
                  <a:lnTo>
                    <a:pt x="4" y="352"/>
                  </a:lnTo>
                  <a:lnTo>
                    <a:pt x="8" y="360"/>
                  </a:lnTo>
                  <a:lnTo>
                    <a:pt x="14" y="368"/>
                  </a:lnTo>
                  <a:lnTo>
                    <a:pt x="22" y="374"/>
                  </a:lnTo>
                  <a:lnTo>
                    <a:pt x="30" y="378"/>
                  </a:lnTo>
                  <a:lnTo>
                    <a:pt x="40" y="382"/>
                  </a:lnTo>
                  <a:lnTo>
                    <a:pt x="50" y="382"/>
                  </a:lnTo>
                  <a:lnTo>
                    <a:pt x="50" y="382"/>
                  </a:lnTo>
                  <a:lnTo>
                    <a:pt x="50" y="382"/>
                  </a:lnTo>
                  <a:lnTo>
                    <a:pt x="60" y="382"/>
                  </a:lnTo>
                  <a:lnTo>
                    <a:pt x="70" y="378"/>
                  </a:lnTo>
                  <a:lnTo>
                    <a:pt x="80" y="374"/>
                  </a:lnTo>
                  <a:lnTo>
                    <a:pt x="88" y="368"/>
                  </a:lnTo>
                  <a:lnTo>
                    <a:pt x="94" y="360"/>
                  </a:lnTo>
                  <a:lnTo>
                    <a:pt x="100" y="352"/>
                  </a:lnTo>
                  <a:lnTo>
                    <a:pt x="102" y="342"/>
                  </a:lnTo>
                  <a:lnTo>
                    <a:pt x="104" y="332"/>
                  </a:lnTo>
                  <a:lnTo>
                    <a:pt x="104" y="50"/>
                  </a:lnTo>
                  <a:lnTo>
                    <a:pt x="104" y="50"/>
                  </a:lnTo>
                  <a:lnTo>
                    <a:pt x="106" y="40"/>
                  </a:lnTo>
                  <a:lnTo>
                    <a:pt x="110" y="32"/>
                  </a:lnTo>
                  <a:lnTo>
                    <a:pt x="118" y="28"/>
                  </a:lnTo>
                  <a:lnTo>
                    <a:pt x="128" y="26"/>
                  </a:lnTo>
                  <a:lnTo>
                    <a:pt x="330" y="26"/>
                  </a:lnTo>
                  <a:lnTo>
                    <a:pt x="330" y="26"/>
                  </a:lnTo>
                  <a:lnTo>
                    <a:pt x="338" y="28"/>
                  </a:lnTo>
                  <a:lnTo>
                    <a:pt x="348" y="32"/>
                  </a:lnTo>
                  <a:lnTo>
                    <a:pt x="354" y="40"/>
                  </a:lnTo>
                  <a:lnTo>
                    <a:pt x="356" y="50"/>
                  </a:lnTo>
                  <a:lnTo>
                    <a:pt x="356" y="332"/>
                  </a:lnTo>
                  <a:lnTo>
                    <a:pt x="356" y="332"/>
                  </a:lnTo>
                  <a:lnTo>
                    <a:pt x="354" y="342"/>
                  </a:lnTo>
                  <a:lnTo>
                    <a:pt x="348" y="350"/>
                  </a:lnTo>
                  <a:lnTo>
                    <a:pt x="338" y="354"/>
                  </a:lnTo>
                  <a:lnTo>
                    <a:pt x="330" y="356"/>
                  </a:lnTo>
                  <a:lnTo>
                    <a:pt x="136" y="356"/>
                  </a:lnTo>
                  <a:lnTo>
                    <a:pt x="136" y="356"/>
                  </a:lnTo>
                  <a:lnTo>
                    <a:pt x="130" y="358"/>
                  </a:lnTo>
                  <a:lnTo>
                    <a:pt x="126" y="360"/>
                  </a:lnTo>
                  <a:lnTo>
                    <a:pt x="124" y="364"/>
                  </a:lnTo>
                  <a:lnTo>
                    <a:pt x="122" y="370"/>
                  </a:lnTo>
                  <a:lnTo>
                    <a:pt x="122" y="370"/>
                  </a:lnTo>
                  <a:lnTo>
                    <a:pt x="124" y="374"/>
                  </a:lnTo>
                  <a:lnTo>
                    <a:pt x="126" y="378"/>
                  </a:lnTo>
                  <a:lnTo>
                    <a:pt x="130" y="382"/>
                  </a:lnTo>
                  <a:lnTo>
                    <a:pt x="136" y="382"/>
                  </a:lnTo>
                  <a:lnTo>
                    <a:pt x="330" y="382"/>
                  </a:lnTo>
                  <a:lnTo>
                    <a:pt x="330" y="382"/>
                  </a:lnTo>
                  <a:lnTo>
                    <a:pt x="340" y="382"/>
                  </a:lnTo>
                  <a:lnTo>
                    <a:pt x="350" y="378"/>
                  </a:lnTo>
                  <a:lnTo>
                    <a:pt x="358" y="374"/>
                  </a:lnTo>
                  <a:lnTo>
                    <a:pt x="366" y="368"/>
                  </a:lnTo>
                  <a:lnTo>
                    <a:pt x="372" y="360"/>
                  </a:lnTo>
                  <a:lnTo>
                    <a:pt x="378" y="352"/>
                  </a:lnTo>
                  <a:lnTo>
                    <a:pt x="380" y="342"/>
                  </a:lnTo>
                  <a:lnTo>
                    <a:pt x="382" y="332"/>
                  </a:lnTo>
                  <a:lnTo>
                    <a:pt x="382" y="50"/>
                  </a:lnTo>
                  <a:lnTo>
                    <a:pt x="382" y="50"/>
                  </a:lnTo>
                  <a:lnTo>
                    <a:pt x="380" y="40"/>
                  </a:lnTo>
                  <a:lnTo>
                    <a:pt x="378" y="30"/>
                  </a:lnTo>
                  <a:lnTo>
                    <a:pt x="372" y="22"/>
                  </a:lnTo>
                  <a:lnTo>
                    <a:pt x="366" y="14"/>
                  </a:lnTo>
                  <a:lnTo>
                    <a:pt x="358" y="8"/>
                  </a:lnTo>
                  <a:lnTo>
                    <a:pt x="350" y="4"/>
                  </a:lnTo>
                  <a:lnTo>
                    <a:pt x="340" y="2"/>
                  </a:lnTo>
                  <a:lnTo>
                    <a:pt x="330" y="0"/>
                  </a:lnTo>
                  <a:lnTo>
                    <a:pt x="330" y="0"/>
                  </a:lnTo>
                  <a:close/>
                  <a:moveTo>
                    <a:pt x="150" y="104"/>
                  </a:moveTo>
                  <a:lnTo>
                    <a:pt x="308" y="104"/>
                  </a:lnTo>
                  <a:lnTo>
                    <a:pt x="308" y="104"/>
                  </a:lnTo>
                  <a:lnTo>
                    <a:pt x="314" y="104"/>
                  </a:lnTo>
                  <a:lnTo>
                    <a:pt x="318" y="100"/>
                  </a:lnTo>
                  <a:lnTo>
                    <a:pt x="320" y="96"/>
                  </a:lnTo>
                  <a:lnTo>
                    <a:pt x="322" y="92"/>
                  </a:lnTo>
                  <a:lnTo>
                    <a:pt x="322" y="92"/>
                  </a:lnTo>
                  <a:lnTo>
                    <a:pt x="320" y="86"/>
                  </a:lnTo>
                  <a:lnTo>
                    <a:pt x="318" y="82"/>
                  </a:lnTo>
                  <a:lnTo>
                    <a:pt x="314" y="80"/>
                  </a:lnTo>
                  <a:lnTo>
                    <a:pt x="308" y="78"/>
                  </a:lnTo>
                  <a:lnTo>
                    <a:pt x="150" y="78"/>
                  </a:lnTo>
                  <a:lnTo>
                    <a:pt x="150" y="78"/>
                  </a:lnTo>
                  <a:lnTo>
                    <a:pt x="144" y="80"/>
                  </a:lnTo>
                  <a:lnTo>
                    <a:pt x="140" y="82"/>
                  </a:lnTo>
                  <a:lnTo>
                    <a:pt x="138" y="86"/>
                  </a:lnTo>
                  <a:lnTo>
                    <a:pt x="136" y="92"/>
                  </a:lnTo>
                  <a:lnTo>
                    <a:pt x="136" y="92"/>
                  </a:lnTo>
                  <a:lnTo>
                    <a:pt x="138" y="96"/>
                  </a:lnTo>
                  <a:lnTo>
                    <a:pt x="140" y="100"/>
                  </a:lnTo>
                  <a:lnTo>
                    <a:pt x="144" y="104"/>
                  </a:lnTo>
                  <a:lnTo>
                    <a:pt x="150" y="104"/>
                  </a:lnTo>
                  <a:lnTo>
                    <a:pt x="150" y="104"/>
                  </a:lnTo>
                  <a:close/>
                  <a:moveTo>
                    <a:pt x="150" y="166"/>
                  </a:moveTo>
                  <a:lnTo>
                    <a:pt x="308" y="166"/>
                  </a:lnTo>
                  <a:lnTo>
                    <a:pt x="308" y="166"/>
                  </a:lnTo>
                  <a:lnTo>
                    <a:pt x="314" y="164"/>
                  </a:lnTo>
                  <a:lnTo>
                    <a:pt x="318" y="162"/>
                  </a:lnTo>
                  <a:lnTo>
                    <a:pt x="320" y="158"/>
                  </a:lnTo>
                  <a:lnTo>
                    <a:pt x="322" y="152"/>
                  </a:lnTo>
                  <a:lnTo>
                    <a:pt x="322" y="152"/>
                  </a:lnTo>
                  <a:lnTo>
                    <a:pt x="320" y="148"/>
                  </a:lnTo>
                  <a:lnTo>
                    <a:pt x="318" y="144"/>
                  </a:lnTo>
                  <a:lnTo>
                    <a:pt x="314" y="140"/>
                  </a:lnTo>
                  <a:lnTo>
                    <a:pt x="308" y="140"/>
                  </a:lnTo>
                  <a:lnTo>
                    <a:pt x="150" y="140"/>
                  </a:lnTo>
                  <a:lnTo>
                    <a:pt x="150" y="140"/>
                  </a:lnTo>
                  <a:lnTo>
                    <a:pt x="144" y="140"/>
                  </a:lnTo>
                  <a:lnTo>
                    <a:pt x="140" y="144"/>
                  </a:lnTo>
                  <a:lnTo>
                    <a:pt x="138" y="148"/>
                  </a:lnTo>
                  <a:lnTo>
                    <a:pt x="136" y="152"/>
                  </a:lnTo>
                  <a:lnTo>
                    <a:pt x="136" y="152"/>
                  </a:lnTo>
                  <a:lnTo>
                    <a:pt x="138" y="158"/>
                  </a:lnTo>
                  <a:lnTo>
                    <a:pt x="140" y="162"/>
                  </a:lnTo>
                  <a:lnTo>
                    <a:pt x="144" y="164"/>
                  </a:lnTo>
                  <a:lnTo>
                    <a:pt x="150" y="166"/>
                  </a:lnTo>
                  <a:lnTo>
                    <a:pt x="150" y="166"/>
                  </a:lnTo>
                  <a:close/>
                  <a:moveTo>
                    <a:pt x="150" y="226"/>
                  </a:moveTo>
                  <a:lnTo>
                    <a:pt x="308" y="226"/>
                  </a:lnTo>
                  <a:lnTo>
                    <a:pt x="308" y="226"/>
                  </a:lnTo>
                  <a:lnTo>
                    <a:pt x="314" y="226"/>
                  </a:lnTo>
                  <a:lnTo>
                    <a:pt x="318" y="222"/>
                  </a:lnTo>
                  <a:lnTo>
                    <a:pt x="320" y="218"/>
                  </a:lnTo>
                  <a:lnTo>
                    <a:pt x="322" y="214"/>
                  </a:lnTo>
                  <a:lnTo>
                    <a:pt x="322" y="214"/>
                  </a:lnTo>
                  <a:lnTo>
                    <a:pt x="320" y="208"/>
                  </a:lnTo>
                  <a:lnTo>
                    <a:pt x="318" y="204"/>
                  </a:lnTo>
                  <a:lnTo>
                    <a:pt x="314" y="202"/>
                  </a:lnTo>
                  <a:lnTo>
                    <a:pt x="308" y="200"/>
                  </a:lnTo>
                  <a:lnTo>
                    <a:pt x="150" y="200"/>
                  </a:lnTo>
                  <a:lnTo>
                    <a:pt x="150" y="200"/>
                  </a:lnTo>
                  <a:lnTo>
                    <a:pt x="144" y="202"/>
                  </a:lnTo>
                  <a:lnTo>
                    <a:pt x="140" y="204"/>
                  </a:lnTo>
                  <a:lnTo>
                    <a:pt x="138" y="208"/>
                  </a:lnTo>
                  <a:lnTo>
                    <a:pt x="136" y="214"/>
                  </a:lnTo>
                  <a:lnTo>
                    <a:pt x="136" y="214"/>
                  </a:lnTo>
                  <a:lnTo>
                    <a:pt x="138" y="218"/>
                  </a:lnTo>
                  <a:lnTo>
                    <a:pt x="140" y="222"/>
                  </a:lnTo>
                  <a:lnTo>
                    <a:pt x="144" y="226"/>
                  </a:lnTo>
                  <a:lnTo>
                    <a:pt x="150" y="226"/>
                  </a:lnTo>
                  <a:lnTo>
                    <a:pt x="150" y="226"/>
                  </a:lnTo>
                  <a:close/>
                  <a:moveTo>
                    <a:pt x="150" y="288"/>
                  </a:moveTo>
                  <a:lnTo>
                    <a:pt x="308" y="288"/>
                  </a:lnTo>
                  <a:lnTo>
                    <a:pt x="308" y="288"/>
                  </a:lnTo>
                  <a:lnTo>
                    <a:pt x="314" y="286"/>
                  </a:lnTo>
                  <a:lnTo>
                    <a:pt x="318" y="284"/>
                  </a:lnTo>
                  <a:lnTo>
                    <a:pt x="320" y="280"/>
                  </a:lnTo>
                  <a:lnTo>
                    <a:pt x="322" y="274"/>
                  </a:lnTo>
                  <a:lnTo>
                    <a:pt x="322" y="274"/>
                  </a:lnTo>
                  <a:lnTo>
                    <a:pt x="320" y="268"/>
                  </a:lnTo>
                  <a:lnTo>
                    <a:pt x="318" y="264"/>
                  </a:lnTo>
                  <a:lnTo>
                    <a:pt x="314" y="262"/>
                  </a:lnTo>
                  <a:lnTo>
                    <a:pt x="308" y="260"/>
                  </a:lnTo>
                  <a:lnTo>
                    <a:pt x="150" y="260"/>
                  </a:lnTo>
                  <a:lnTo>
                    <a:pt x="150" y="260"/>
                  </a:lnTo>
                  <a:lnTo>
                    <a:pt x="144" y="262"/>
                  </a:lnTo>
                  <a:lnTo>
                    <a:pt x="140" y="264"/>
                  </a:lnTo>
                  <a:lnTo>
                    <a:pt x="138" y="268"/>
                  </a:lnTo>
                  <a:lnTo>
                    <a:pt x="136" y="274"/>
                  </a:lnTo>
                  <a:lnTo>
                    <a:pt x="136" y="274"/>
                  </a:lnTo>
                  <a:lnTo>
                    <a:pt x="138" y="280"/>
                  </a:lnTo>
                  <a:lnTo>
                    <a:pt x="140" y="284"/>
                  </a:lnTo>
                  <a:lnTo>
                    <a:pt x="144" y="286"/>
                  </a:lnTo>
                  <a:lnTo>
                    <a:pt x="150" y="288"/>
                  </a:lnTo>
                  <a:lnTo>
                    <a:pt x="150" y="288"/>
                  </a:lnTo>
                  <a:close/>
                </a:path>
              </a:pathLst>
            </a:custGeom>
            <a:solidFill>
              <a:srgbClr val="47D8FF"/>
            </a:solidFill>
            <a:ln>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latin typeface="Segoe UI"/>
              </a:endParaRPr>
            </a:p>
          </p:txBody>
        </p:sp>
      </p:grpSp>
      <p:grpSp>
        <p:nvGrpSpPr>
          <p:cNvPr id="15" name="Group 35"/>
          <p:cNvGrpSpPr/>
          <p:nvPr/>
        </p:nvGrpSpPr>
        <p:grpSpPr>
          <a:xfrm>
            <a:off x="838200" y="1793305"/>
            <a:ext cx="5423370" cy="896425"/>
            <a:chOff x="469895" y="2201862"/>
            <a:chExt cx="5532120" cy="914400"/>
          </a:xfrm>
        </p:grpSpPr>
        <p:sp>
          <p:nvSpPr>
            <p:cNvPr id="16" name="Rectangle 6"/>
            <p:cNvSpPr/>
            <p:nvPr/>
          </p:nvSpPr>
          <p:spPr>
            <a:xfrm>
              <a:off x="469895" y="2201862"/>
              <a:ext cx="5532120" cy="914400"/>
            </a:xfrm>
            <a:prstGeom prst="rect">
              <a:avLst/>
            </a:prstGeom>
            <a:solidFill>
              <a:srgbClr val="3C3C3C"/>
            </a:solidFill>
            <a:ln w="9525" cap="flat" cmpd="sng" algn="ctr">
              <a:noFill/>
              <a:prstDash val="solid"/>
              <a:headEnd type="none" w="med" len="med"/>
              <a:tailEnd type="none" w="med" len="med"/>
            </a:ln>
            <a:effectLst/>
          </p:spPr>
          <p:txBody>
            <a:bodyPr rot="0" spcFirstLastPara="0" vertOverflow="overflow" horzOverflow="overflow" vert="horz" wrap="square" lIns="358570" tIns="45713" rIns="45713" bIns="45713" numCol="1" spcCol="0" rtlCol="0" fromWordArt="0" anchor="ctr" anchorCtr="0" forceAA="0" compatLnSpc="1">
              <a:prstTxWarp prst="textNoShape">
                <a:avLst/>
              </a:prstTxWarp>
              <a:noAutofit/>
            </a:bodyPr>
            <a:lstStyle/>
            <a:p>
              <a:pPr marL="457183" marR="0" lvl="1" indent="0" defTabSz="914367"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smtClean="0">
                  <a:ln>
                    <a:noFill/>
                  </a:ln>
                  <a:solidFill>
                    <a:srgbClr val="FFFFFF"/>
                  </a:solidFill>
                  <a:effectLst/>
                  <a:uLnTx/>
                  <a:uFillTx/>
                  <a:latin typeface="Segoe UI"/>
                  <a:ea typeface="+mn-ea"/>
                  <a:cs typeface="+mn-cs"/>
                </a:rPr>
                <a:t>DEFINICIÓN ÚNICA</a:t>
              </a:r>
            </a:p>
          </p:txBody>
        </p:sp>
        <p:sp>
          <p:nvSpPr>
            <p:cNvPr id="17" name="Freeform 21"/>
            <p:cNvSpPr>
              <a:spLocks noEditPoints="1"/>
            </p:cNvSpPr>
            <p:nvPr/>
          </p:nvSpPr>
          <p:spPr bwMode="auto">
            <a:xfrm>
              <a:off x="692150" y="2452252"/>
              <a:ext cx="447988" cy="438405"/>
            </a:xfrm>
            <a:custGeom>
              <a:avLst/>
              <a:gdLst>
                <a:gd name="T0" fmla="*/ 256 w 374"/>
                <a:gd name="T1" fmla="*/ 106 h 366"/>
                <a:gd name="T2" fmla="*/ 250 w 374"/>
                <a:gd name="T3" fmla="*/ 134 h 366"/>
                <a:gd name="T4" fmla="*/ 276 w 374"/>
                <a:gd name="T5" fmla="*/ 150 h 366"/>
                <a:gd name="T6" fmla="*/ 302 w 374"/>
                <a:gd name="T7" fmla="*/ 124 h 366"/>
                <a:gd name="T8" fmla="*/ 286 w 374"/>
                <a:gd name="T9" fmla="*/ 100 h 366"/>
                <a:gd name="T10" fmla="*/ 188 w 374"/>
                <a:gd name="T11" fmla="*/ 98 h 366"/>
                <a:gd name="T12" fmla="*/ 162 w 374"/>
                <a:gd name="T13" fmla="*/ 124 h 366"/>
                <a:gd name="T14" fmla="*/ 178 w 374"/>
                <a:gd name="T15" fmla="*/ 148 h 366"/>
                <a:gd name="T16" fmla="*/ 206 w 374"/>
                <a:gd name="T17" fmla="*/ 142 h 366"/>
                <a:gd name="T18" fmla="*/ 212 w 374"/>
                <a:gd name="T19" fmla="*/ 114 h 366"/>
                <a:gd name="T20" fmla="*/ 188 w 374"/>
                <a:gd name="T21" fmla="*/ 98 h 366"/>
                <a:gd name="T22" fmla="*/ 82 w 374"/>
                <a:gd name="T23" fmla="*/ 106 h 366"/>
                <a:gd name="T24" fmla="*/ 76 w 374"/>
                <a:gd name="T25" fmla="*/ 134 h 366"/>
                <a:gd name="T26" fmla="*/ 100 w 374"/>
                <a:gd name="T27" fmla="*/ 150 h 366"/>
                <a:gd name="T28" fmla="*/ 126 w 374"/>
                <a:gd name="T29" fmla="*/ 124 h 366"/>
                <a:gd name="T30" fmla="*/ 110 w 374"/>
                <a:gd name="T31" fmla="*/ 100 h 366"/>
                <a:gd name="T32" fmla="*/ 372 w 374"/>
                <a:gd name="T33" fmla="*/ 34 h 366"/>
                <a:gd name="T34" fmla="*/ 358 w 374"/>
                <a:gd name="T35" fmla="*/ 10 h 366"/>
                <a:gd name="T36" fmla="*/ 336 w 374"/>
                <a:gd name="T37" fmla="*/ 0 h 366"/>
                <a:gd name="T38" fmla="*/ 34 w 374"/>
                <a:gd name="T39" fmla="*/ 2 h 366"/>
                <a:gd name="T40" fmla="*/ 6 w 374"/>
                <a:gd name="T41" fmla="*/ 22 h 366"/>
                <a:gd name="T42" fmla="*/ 0 w 374"/>
                <a:gd name="T43" fmla="*/ 206 h 366"/>
                <a:gd name="T44" fmla="*/ 0 w 374"/>
                <a:gd name="T45" fmla="*/ 212 h 366"/>
                <a:gd name="T46" fmla="*/ 14 w 374"/>
                <a:gd name="T47" fmla="*/ 248 h 366"/>
                <a:gd name="T48" fmla="*/ 52 w 374"/>
                <a:gd name="T49" fmla="*/ 260 h 366"/>
                <a:gd name="T50" fmla="*/ 56 w 374"/>
                <a:gd name="T51" fmla="*/ 260 h 366"/>
                <a:gd name="T52" fmla="*/ 60 w 374"/>
                <a:gd name="T53" fmla="*/ 334 h 366"/>
                <a:gd name="T54" fmla="*/ 86 w 374"/>
                <a:gd name="T55" fmla="*/ 364 h 366"/>
                <a:gd name="T56" fmla="*/ 104 w 374"/>
                <a:gd name="T57" fmla="*/ 364 h 366"/>
                <a:gd name="T58" fmla="*/ 124 w 374"/>
                <a:gd name="T59" fmla="*/ 350 h 366"/>
                <a:gd name="T60" fmla="*/ 330 w 374"/>
                <a:gd name="T61" fmla="*/ 262 h 366"/>
                <a:gd name="T62" fmla="*/ 366 w 374"/>
                <a:gd name="T63" fmla="*/ 242 h 366"/>
                <a:gd name="T64" fmla="*/ 374 w 374"/>
                <a:gd name="T65" fmla="*/ 36 h 366"/>
                <a:gd name="T66" fmla="*/ 348 w 374"/>
                <a:gd name="T67" fmla="*/ 222 h 366"/>
                <a:gd name="T68" fmla="*/ 338 w 374"/>
                <a:gd name="T69" fmla="*/ 234 h 366"/>
                <a:gd name="T70" fmla="*/ 254 w 374"/>
                <a:gd name="T71" fmla="*/ 236 h 366"/>
                <a:gd name="T72" fmla="*/ 162 w 374"/>
                <a:gd name="T73" fmla="*/ 244 h 366"/>
                <a:gd name="T74" fmla="*/ 100 w 374"/>
                <a:gd name="T75" fmla="*/ 338 h 366"/>
                <a:gd name="T76" fmla="*/ 92 w 374"/>
                <a:gd name="T77" fmla="*/ 340 h 366"/>
                <a:gd name="T78" fmla="*/ 86 w 374"/>
                <a:gd name="T79" fmla="*/ 246 h 366"/>
                <a:gd name="T80" fmla="*/ 78 w 374"/>
                <a:gd name="T81" fmla="*/ 236 h 366"/>
                <a:gd name="T82" fmla="*/ 56 w 374"/>
                <a:gd name="T83" fmla="*/ 236 h 366"/>
                <a:gd name="T84" fmla="*/ 52 w 374"/>
                <a:gd name="T85" fmla="*/ 236 h 366"/>
                <a:gd name="T86" fmla="*/ 32 w 374"/>
                <a:gd name="T87" fmla="*/ 230 h 366"/>
                <a:gd name="T88" fmla="*/ 26 w 374"/>
                <a:gd name="T89" fmla="*/ 202 h 366"/>
                <a:gd name="T90" fmla="*/ 26 w 374"/>
                <a:gd name="T91" fmla="*/ 40 h 366"/>
                <a:gd name="T92" fmla="*/ 40 w 374"/>
                <a:gd name="T93" fmla="*/ 26 h 366"/>
                <a:gd name="T94" fmla="*/ 332 w 374"/>
                <a:gd name="T95" fmla="*/ 26 h 366"/>
                <a:gd name="T96" fmla="*/ 346 w 374"/>
                <a:gd name="T97" fmla="*/ 38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74" h="366">
                  <a:moveTo>
                    <a:pt x="276" y="98"/>
                  </a:moveTo>
                  <a:lnTo>
                    <a:pt x="276" y="98"/>
                  </a:lnTo>
                  <a:lnTo>
                    <a:pt x="264" y="100"/>
                  </a:lnTo>
                  <a:lnTo>
                    <a:pt x="256" y="106"/>
                  </a:lnTo>
                  <a:lnTo>
                    <a:pt x="250" y="114"/>
                  </a:lnTo>
                  <a:lnTo>
                    <a:pt x="248" y="124"/>
                  </a:lnTo>
                  <a:lnTo>
                    <a:pt x="248" y="124"/>
                  </a:lnTo>
                  <a:lnTo>
                    <a:pt x="250" y="134"/>
                  </a:lnTo>
                  <a:lnTo>
                    <a:pt x="256" y="142"/>
                  </a:lnTo>
                  <a:lnTo>
                    <a:pt x="264" y="148"/>
                  </a:lnTo>
                  <a:lnTo>
                    <a:pt x="276" y="150"/>
                  </a:lnTo>
                  <a:lnTo>
                    <a:pt x="276" y="150"/>
                  </a:lnTo>
                  <a:lnTo>
                    <a:pt x="286" y="148"/>
                  </a:lnTo>
                  <a:lnTo>
                    <a:pt x="294" y="142"/>
                  </a:lnTo>
                  <a:lnTo>
                    <a:pt x="300" y="134"/>
                  </a:lnTo>
                  <a:lnTo>
                    <a:pt x="302" y="124"/>
                  </a:lnTo>
                  <a:lnTo>
                    <a:pt x="302" y="124"/>
                  </a:lnTo>
                  <a:lnTo>
                    <a:pt x="300" y="114"/>
                  </a:lnTo>
                  <a:lnTo>
                    <a:pt x="294" y="106"/>
                  </a:lnTo>
                  <a:lnTo>
                    <a:pt x="286" y="100"/>
                  </a:lnTo>
                  <a:lnTo>
                    <a:pt x="276" y="98"/>
                  </a:lnTo>
                  <a:lnTo>
                    <a:pt x="276" y="98"/>
                  </a:lnTo>
                  <a:close/>
                  <a:moveTo>
                    <a:pt x="188" y="98"/>
                  </a:moveTo>
                  <a:lnTo>
                    <a:pt x="188" y="98"/>
                  </a:lnTo>
                  <a:lnTo>
                    <a:pt x="178" y="100"/>
                  </a:lnTo>
                  <a:lnTo>
                    <a:pt x="170" y="106"/>
                  </a:lnTo>
                  <a:lnTo>
                    <a:pt x="164" y="114"/>
                  </a:lnTo>
                  <a:lnTo>
                    <a:pt x="162" y="124"/>
                  </a:lnTo>
                  <a:lnTo>
                    <a:pt x="162" y="124"/>
                  </a:lnTo>
                  <a:lnTo>
                    <a:pt x="164" y="134"/>
                  </a:lnTo>
                  <a:lnTo>
                    <a:pt x="170" y="142"/>
                  </a:lnTo>
                  <a:lnTo>
                    <a:pt x="178" y="148"/>
                  </a:lnTo>
                  <a:lnTo>
                    <a:pt x="188" y="150"/>
                  </a:lnTo>
                  <a:lnTo>
                    <a:pt x="188" y="150"/>
                  </a:lnTo>
                  <a:lnTo>
                    <a:pt x="198" y="148"/>
                  </a:lnTo>
                  <a:lnTo>
                    <a:pt x="206" y="142"/>
                  </a:lnTo>
                  <a:lnTo>
                    <a:pt x="212" y="134"/>
                  </a:lnTo>
                  <a:lnTo>
                    <a:pt x="214" y="124"/>
                  </a:lnTo>
                  <a:lnTo>
                    <a:pt x="214" y="124"/>
                  </a:lnTo>
                  <a:lnTo>
                    <a:pt x="212" y="114"/>
                  </a:lnTo>
                  <a:lnTo>
                    <a:pt x="206" y="106"/>
                  </a:lnTo>
                  <a:lnTo>
                    <a:pt x="198" y="100"/>
                  </a:lnTo>
                  <a:lnTo>
                    <a:pt x="188" y="98"/>
                  </a:lnTo>
                  <a:lnTo>
                    <a:pt x="188" y="98"/>
                  </a:lnTo>
                  <a:close/>
                  <a:moveTo>
                    <a:pt x="100" y="98"/>
                  </a:moveTo>
                  <a:lnTo>
                    <a:pt x="100" y="98"/>
                  </a:lnTo>
                  <a:lnTo>
                    <a:pt x="90" y="100"/>
                  </a:lnTo>
                  <a:lnTo>
                    <a:pt x="82" y="106"/>
                  </a:lnTo>
                  <a:lnTo>
                    <a:pt x="76" y="114"/>
                  </a:lnTo>
                  <a:lnTo>
                    <a:pt x="74" y="124"/>
                  </a:lnTo>
                  <a:lnTo>
                    <a:pt x="74" y="124"/>
                  </a:lnTo>
                  <a:lnTo>
                    <a:pt x="76" y="134"/>
                  </a:lnTo>
                  <a:lnTo>
                    <a:pt x="82" y="142"/>
                  </a:lnTo>
                  <a:lnTo>
                    <a:pt x="90" y="148"/>
                  </a:lnTo>
                  <a:lnTo>
                    <a:pt x="100" y="150"/>
                  </a:lnTo>
                  <a:lnTo>
                    <a:pt x="100" y="150"/>
                  </a:lnTo>
                  <a:lnTo>
                    <a:pt x="110" y="148"/>
                  </a:lnTo>
                  <a:lnTo>
                    <a:pt x="120" y="142"/>
                  </a:lnTo>
                  <a:lnTo>
                    <a:pt x="124" y="134"/>
                  </a:lnTo>
                  <a:lnTo>
                    <a:pt x="126" y="124"/>
                  </a:lnTo>
                  <a:lnTo>
                    <a:pt x="126" y="124"/>
                  </a:lnTo>
                  <a:lnTo>
                    <a:pt x="124" y="114"/>
                  </a:lnTo>
                  <a:lnTo>
                    <a:pt x="120" y="106"/>
                  </a:lnTo>
                  <a:lnTo>
                    <a:pt x="110" y="100"/>
                  </a:lnTo>
                  <a:lnTo>
                    <a:pt x="100" y="98"/>
                  </a:lnTo>
                  <a:lnTo>
                    <a:pt x="100" y="98"/>
                  </a:lnTo>
                  <a:close/>
                  <a:moveTo>
                    <a:pt x="372" y="34"/>
                  </a:moveTo>
                  <a:lnTo>
                    <a:pt x="372" y="34"/>
                  </a:lnTo>
                  <a:lnTo>
                    <a:pt x="370" y="28"/>
                  </a:lnTo>
                  <a:lnTo>
                    <a:pt x="370" y="28"/>
                  </a:lnTo>
                  <a:lnTo>
                    <a:pt x="366" y="18"/>
                  </a:lnTo>
                  <a:lnTo>
                    <a:pt x="358" y="10"/>
                  </a:lnTo>
                  <a:lnTo>
                    <a:pt x="350" y="6"/>
                  </a:lnTo>
                  <a:lnTo>
                    <a:pt x="340" y="2"/>
                  </a:lnTo>
                  <a:lnTo>
                    <a:pt x="340" y="2"/>
                  </a:lnTo>
                  <a:lnTo>
                    <a:pt x="336" y="0"/>
                  </a:lnTo>
                  <a:lnTo>
                    <a:pt x="38" y="0"/>
                  </a:lnTo>
                  <a:lnTo>
                    <a:pt x="34" y="2"/>
                  </a:lnTo>
                  <a:lnTo>
                    <a:pt x="34" y="2"/>
                  </a:lnTo>
                  <a:lnTo>
                    <a:pt x="34" y="2"/>
                  </a:lnTo>
                  <a:lnTo>
                    <a:pt x="34" y="2"/>
                  </a:lnTo>
                  <a:lnTo>
                    <a:pt x="22" y="6"/>
                  </a:lnTo>
                  <a:lnTo>
                    <a:pt x="14" y="12"/>
                  </a:lnTo>
                  <a:lnTo>
                    <a:pt x="6" y="22"/>
                  </a:lnTo>
                  <a:lnTo>
                    <a:pt x="2" y="32"/>
                  </a:lnTo>
                  <a:lnTo>
                    <a:pt x="2" y="32"/>
                  </a:lnTo>
                  <a:lnTo>
                    <a:pt x="0" y="36"/>
                  </a:lnTo>
                  <a:lnTo>
                    <a:pt x="0" y="206"/>
                  </a:lnTo>
                  <a:lnTo>
                    <a:pt x="0" y="206"/>
                  </a:lnTo>
                  <a:lnTo>
                    <a:pt x="0" y="206"/>
                  </a:lnTo>
                  <a:lnTo>
                    <a:pt x="0" y="212"/>
                  </a:lnTo>
                  <a:lnTo>
                    <a:pt x="0" y="212"/>
                  </a:lnTo>
                  <a:lnTo>
                    <a:pt x="2" y="226"/>
                  </a:lnTo>
                  <a:lnTo>
                    <a:pt x="2" y="226"/>
                  </a:lnTo>
                  <a:lnTo>
                    <a:pt x="6" y="238"/>
                  </a:lnTo>
                  <a:lnTo>
                    <a:pt x="14" y="248"/>
                  </a:lnTo>
                  <a:lnTo>
                    <a:pt x="24" y="256"/>
                  </a:lnTo>
                  <a:lnTo>
                    <a:pt x="38" y="260"/>
                  </a:lnTo>
                  <a:lnTo>
                    <a:pt x="38" y="260"/>
                  </a:lnTo>
                  <a:lnTo>
                    <a:pt x="52" y="260"/>
                  </a:lnTo>
                  <a:lnTo>
                    <a:pt x="54" y="260"/>
                  </a:lnTo>
                  <a:lnTo>
                    <a:pt x="54" y="260"/>
                  </a:lnTo>
                  <a:lnTo>
                    <a:pt x="56" y="260"/>
                  </a:lnTo>
                  <a:lnTo>
                    <a:pt x="56" y="260"/>
                  </a:lnTo>
                  <a:lnTo>
                    <a:pt x="60" y="260"/>
                  </a:lnTo>
                  <a:lnTo>
                    <a:pt x="60" y="260"/>
                  </a:lnTo>
                  <a:lnTo>
                    <a:pt x="60" y="334"/>
                  </a:lnTo>
                  <a:lnTo>
                    <a:pt x="60" y="334"/>
                  </a:lnTo>
                  <a:lnTo>
                    <a:pt x="62" y="344"/>
                  </a:lnTo>
                  <a:lnTo>
                    <a:pt x="68" y="352"/>
                  </a:lnTo>
                  <a:lnTo>
                    <a:pt x="78" y="360"/>
                  </a:lnTo>
                  <a:lnTo>
                    <a:pt x="86" y="364"/>
                  </a:lnTo>
                  <a:lnTo>
                    <a:pt x="86" y="364"/>
                  </a:lnTo>
                  <a:lnTo>
                    <a:pt x="96" y="366"/>
                  </a:lnTo>
                  <a:lnTo>
                    <a:pt x="96" y="366"/>
                  </a:lnTo>
                  <a:lnTo>
                    <a:pt x="104" y="364"/>
                  </a:lnTo>
                  <a:lnTo>
                    <a:pt x="112" y="362"/>
                  </a:lnTo>
                  <a:lnTo>
                    <a:pt x="118" y="356"/>
                  </a:lnTo>
                  <a:lnTo>
                    <a:pt x="124" y="350"/>
                  </a:lnTo>
                  <a:lnTo>
                    <a:pt x="124" y="350"/>
                  </a:lnTo>
                  <a:lnTo>
                    <a:pt x="182" y="262"/>
                  </a:lnTo>
                  <a:lnTo>
                    <a:pt x="254" y="262"/>
                  </a:lnTo>
                  <a:lnTo>
                    <a:pt x="330" y="262"/>
                  </a:lnTo>
                  <a:lnTo>
                    <a:pt x="330" y="262"/>
                  </a:lnTo>
                  <a:lnTo>
                    <a:pt x="340" y="260"/>
                  </a:lnTo>
                  <a:lnTo>
                    <a:pt x="350" y="256"/>
                  </a:lnTo>
                  <a:lnTo>
                    <a:pt x="358" y="250"/>
                  </a:lnTo>
                  <a:lnTo>
                    <a:pt x="366" y="242"/>
                  </a:lnTo>
                  <a:lnTo>
                    <a:pt x="366" y="242"/>
                  </a:lnTo>
                  <a:lnTo>
                    <a:pt x="370" y="232"/>
                  </a:lnTo>
                  <a:lnTo>
                    <a:pt x="374" y="228"/>
                  </a:lnTo>
                  <a:lnTo>
                    <a:pt x="374" y="36"/>
                  </a:lnTo>
                  <a:lnTo>
                    <a:pt x="372" y="34"/>
                  </a:lnTo>
                  <a:close/>
                  <a:moveTo>
                    <a:pt x="348" y="222"/>
                  </a:moveTo>
                  <a:lnTo>
                    <a:pt x="348" y="222"/>
                  </a:lnTo>
                  <a:lnTo>
                    <a:pt x="348" y="222"/>
                  </a:lnTo>
                  <a:lnTo>
                    <a:pt x="348" y="222"/>
                  </a:lnTo>
                  <a:lnTo>
                    <a:pt x="344" y="228"/>
                  </a:lnTo>
                  <a:lnTo>
                    <a:pt x="344" y="228"/>
                  </a:lnTo>
                  <a:lnTo>
                    <a:pt x="338" y="234"/>
                  </a:lnTo>
                  <a:lnTo>
                    <a:pt x="330" y="236"/>
                  </a:lnTo>
                  <a:lnTo>
                    <a:pt x="330" y="236"/>
                  </a:lnTo>
                  <a:lnTo>
                    <a:pt x="254" y="236"/>
                  </a:lnTo>
                  <a:lnTo>
                    <a:pt x="254" y="236"/>
                  </a:lnTo>
                  <a:lnTo>
                    <a:pt x="174" y="236"/>
                  </a:lnTo>
                  <a:lnTo>
                    <a:pt x="174" y="236"/>
                  </a:lnTo>
                  <a:lnTo>
                    <a:pt x="168" y="238"/>
                  </a:lnTo>
                  <a:lnTo>
                    <a:pt x="162" y="244"/>
                  </a:lnTo>
                  <a:lnTo>
                    <a:pt x="162" y="244"/>
                  </a:lnTo>
                  <a:lnTo>
                    <a:pt x="102" y="336"/>
                  </a:lnTo>
                  <a:lnTo>
                    <a:pt x="102" y="336"/>
                  </a:lnTo>
                  <a:lnTo>
                    <a:pt x="100" y="338"/>
                  </a:lnTo>
                  <a:lnTo>
                    <a:pt x="96" y="340"/>
                  </a:lnTo>
                  <a:lnTo>
                    <a:pt x="96" y="340"/>
                  </a:lnTo>
                  <a:lnTo>
                    <a:pt x="92" y="340"/>
                  </a:lnTo>
                  <a:lnTo>
                    <a:pt x="92" y="340"/>
                  </a:lnTo>
                  <a:lnTo>
                    <a:pt x="88" y="336"/>
                  </a:lnTo>
                  <a:lnTo>
                    <a:pt x="86" y="334"/>
                  </a:lnTo>
                  <a:lnTo>
                    <a:pt x="86" y="334"/>
                  </a:lnTo>
                  <a:lnTo>
                    <a:pt x="86" y="246"/>
                  </a:lnTo>
                  <a:lnTo>
                    <a:pt x="86" y="246"/>
                  </a:lnTo>
                  <a:lnTo>
                    <a:pt x="86" y="242"/>
                  </a:lnTo>
                  <a:lnTo>
                    <a:pt x="82" y="238"/>
                  </a:lnTo>
                  <a:lnTo>
                    <a:pt x="78" y="236"/>
                  </a:lnTo>
                  <a:lnTo>
                    <a:pt x="74" y="236"/>
                  </a:lnTo>
                  <a:lnTo>
                    <a:pt x="74" y="236"/>
                  </a:lnTo>
                  <a:lnTo>
                    <a:pt x="56" y="236"/>
                  </a:lnTo>
                  <a:lnTo>
                    <a:pt x="56" y="236"/>
                  </a:lnTo>
                  <a:lnTo>
                    <a:pt x="54" y="236"/>
                  </a:lnTo>
                  <a:lnTo>
                    <a:pt x="54" y="236"/>
                  </a:lnTo>
                  <a:lnTo>
                    <a:pt x="52" y="236"/>
                  </a:lnTo>
                  <a:lnTo>
                    <a:pt x="52" y="236"/>
                  </a:lnTo>
                  <a:lnTo>
                    <a:pt x="42" y="234"/>
                  </a:lnTo>
                  <a:lnTo>
                    <a:pt x="42" y="234"/>
                  </a:lnTo>
                  <a:lnTo>
                    <a:pt x="36" y="234"/>
                  </a:lnTo>
                  <a:lnTo>
                    <a:pt x="32" y="230"/>
                  </a:lnTo>
                  <a:lnTo>
                    <a:pt x="28" y="226"/>
                  </a:lnTo>
                  <a:lnTo>
                    <a:pt x="26" y="222"/>
                  </a:lnTo>
                  <a:lnTo>
                    <a:pt x="26" y="222"/>
                  </a:lnTo>
                  <a:lnTo>
                    <a:pt x="26" y="202"/>
                  </a:lnTo>
                  <a:lnTo>
                    <a:pt x="26" y="42"/>
                  </a:lnTo>
                  <a:lnTo>
                    <a:pt x="26" y="42"/>
                  </a:lnTo>
                  <a:lnTo>
                    <a:pt x="26" y="40"/>
                  </a:lnTo>
                  <a:lnTo>
                    <a:pt x="26" y="40"/>
                  </a:lnTo>
                  <a:lnTo>
                    <a:pt x="28" y="34"/>
                  </a:lnTo>
                  <a:lnTo>
                    <a:pt x="32" y="30"/>
                  </a:lnTo>
                  <a:lnTo>
                    <a:pt x="36" y="28"/>
                  </a:lnTo>
                  <a:lnTo>
                    <a:pt x="40" y="26"/>
                  </a:lnTo>
                  <a:lnTo>
                    <a:pt x="40" y="26"/>
                  </a:lnTo>
                  <a:lnTo>
                    <a:pt x="42" y="26"/>
                  </a:lnTo>
                  <a:lnTo>
                    <a:pt x="332" y="26"/>
                  </a:lnTo>
                  <a:lnTo>
                    <a:pt x="332" y="26"/>
                  </a:lnTo>
                  <a:lnTo>
                    <a:pt x="334" y="26"/>
                  </a:lnTo>
                  <a:lnTo>
                    <a:pt x="334" y="26"/>
                  </a:lnTo>
                  <a:lnTo>
                    <a:pt x="342" y="30"/>
                  </a:lnTo>
                  <a:lnTo>
                    <a:pt x="346" y="38"/>
                  </a:lnTo>
                  <a:lnTo>
                    <a:pt x="346" y="38"/>
                  </a:lnTo>
                  <a:lnTo>
                    <a:pt x="348" y="40"/>
                  </a:lnTo>
                  <a:lnTo>
                    <a:pt x="348" y="222"/>
                  </a:lnTo>
                  <a:close/>
                </a:path>
              </a:pathLst>
            </a:custGeom>
            <a:solidFill>
              <a:srgbClr val="47D8FF"/>
            </a:solidFill>
            <a:ln>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latin typeface="Segoe UI"/>
              </a:endParaRPr>
            </a:p>
          </p:txBody>
        </p:sp>
      </p:grpSp>
      <p:grpSp>
        <p:nvGrpSpPr>
          <p:cNvPr id="18" name="Group 40"/>
          <p:cNvGrpSpPr/>
          <p:nvPr/>
        </p:nvGrpSpPr>
        <p:grpSpPr>
          <a:xfrm>
            <a:off x="6472924" y="3933876"/>
            <a:ext cx="5423370" cy="896425"/>
            <a:chOff x="6217607" y="4385356"/>
            <a:chExt cx="5532120" cy="914400"/>
          </a:xfrm>
        </p:grpSpPr>
        <p:sp>
          <p:nvSpPr>
            <p:cNvPr id="19" name="Rectangle 7"/>
            <p:cNvSpPr/>
            <p:nvPr/>
          </p:nvSpPr>
          <p:spPr>
            <a:xfrm>
              <a:off x="6217607" y="4385356"/>
              <a:ext cx="5532120" cy="914400"/>
            </a:xfrm>
            <a:prstGeom prst="rect">
              <a:avLst/>
            </a:prstGeom>
            <a:solidFill>
              <a:srgbClr val="3C3C3C"/>
            </a:solidFill>
            <a:ln w="9525" cap="flat" cmpd="sng" algn="ctr">
              <a:noFill/>
              <a:prstDash val="solid"/>
              <a:headEnd type="none" w="med" len="med"/>
              <a:tailEnd type="none" w="med" len="med"/>
            </a:ln>
            <a:effectLst/>
          </p:spPr>
          <p:txBody>
            <a:bodyPr rot="0" spcFirstLastPara="0" vertOverflow="overflow" horzOverflow="overflow" vert="horz" wrap="square" lIns="358570" tIns="45713" rIns="45713" bIns="45713" numCol="1" spcCol="0" rtlCol="0" fromWordArt="0" anchor="ctr" anchorCtr="0" forceAA="0" compatLnSpc="1">
              <a:prstTxWarp prst="textNoShape">
                <a:avLst/>
              </a:prstTxWarp>
              <a:noAutofit/>
            </a:bodyPr>
            <a:lstStyle/>
            <a:p>
              <a:pPr marL="457183" marR="0" lvl="1" indent="0" defTabSz="914367"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smtClean="0">
                  <a:ln>
                    <a:noFill/>
                  </a:ln>
                  <a:solidFill>
                    <a:srgbClr val="FFFFFF"/>
                  </a:solidFill>
                  <a:effectLst/>
                  <a:uLnTx/>
                  <a:uFillTx/>
                  <a:latin typeface="Segoe UI"/>
                  <a:ea typeface="+mn-ea"/>
                  <a:cs typeface="+mn-cs"/>
                </a:rPr>
                <a:t>SENCILLOS DE MANEJAR</a:t>
              </a:r>
            </a:p>
          </p:txBody>
        </p:sp>
        <p:sp>
          <p:nvSpPr>
            <p:cNvPr id="20" name="Freeform 25"/>
            <p:cNvSpPr>
              <a:spLocks noEditPoints="1"/>
            </p:cNvSpPr>
            <p:nvPr/>
          </p:nvSpPr>
          <p:spPr bwMode="auto">
            <a:xfrm>
              <a:off x="6421438" y="4608513"/>
              <a:ext cx="468312" cy="468312"/>
            </a:xfrm>
            <a:custGeom>
              <a:avLst/>
              <a:gdLst>
                <a:gd name="T0" fmla="*/ 103 w 295"/>
                <a:gd name="T1" fmla="*/ 105 h 295"/>
                <a:gd name="T2" fmla="*/ 88 w 295"/>
                <a:gd name="T3" fmla="*/ 161 h 295"/>
                <a:gd name="T4" fmla="*/ 134 w 295"/>
                <a:gd name="T5" fmla="*/ 207 h 295"/>
                <a:gd name="T6" fmla="*/ 190 w 295"/>
                <a:gd name="T7" fmla="*/ 192 h 295"/>
                <a:gd name="T8" fmla="*/ 207 w 295"/>
                <a:gd name="T9" fmla="*/ 136 h 295"/>
                <a:gd name="T10" fmla="*/ 159 w 295"/>
                <a:gd name="T11" fmla="*/ 88 h 295"/>
                <a:gd name="T12" fmla="*/ 131 w 295"/>
                <a:gd name="T13" fmla="*/ 185 h 295"/>
                <a:gd name="T14" fmla="*/ 107 w 295"/>
                <a:gd name="T15" fmla="*/ 148 h 295"/>
                <a:gd name="T16" fmla="*/ 125 w 295"/>
                <a:gd name="T17" fmla="*/ 114 h 295"/>
                <a:gd name="T18" fmla="*/ 164 w 295"/>
                <a:gd name="T19" fmla="*/ 110 h 295"/>
                <a:gd name="T20" fmla="*/ 188 w 295"/>
                <a:gd name="T21" fmla="*/ 148 h 295"/>
                <a:gd name="T22" fmla="*/ 170 w 295"/>
                <a:gd name="T23" fmla="*/ 182 h 295"/>
                <a:gd name="T24" fmla="*/ 261 w 295"/>
                <a:gd name="T25" fmla="*/ 105 h 295"/>
                <a:gd name="T26" fmla="*/ 258 w 295"/>
                <a:gd name="T27" fmla="*/ 97 h 295"/>
                <a:gd name="T28" fmla="*/ 267 w 295"/>
                <a:gd name="T29" fmla="*/ 60 h 295"/>
                <a:gd name="T30" fmla="*/ 213 w 295"/>
                <a:gd name="T31" fmla="*/ 23 h 295"/>
                <a:gd name="T32" fmla="*/ 193 w 295"/>
                <a:gd name="T33" fmla="*/ 37 h 295"/>
                <a:gd name="T34" fmla="*/ 188 w 295"/>
                <a:gd name="T35" fmla="*/ 12 h 295"/>
                <a:gd name="T36" fmla="*/ 116 w 295"/>
                <a:gd name="T37" fmla="*/ 2 h 295"/>
                <a:gd name="T38" fmla="*/ 103 w 295"/>
                <a:gd name="T39" fmla="*/ 36 h 295"/>
                <a:gd name="T40" fmla="*/ 88 w 295"/>
                <a:gd name="T41" fmla="*/ 28 h 295"/>
                <a:gd name="T42" fmla="*/ 60 w 295"/>
                <a:gd name="T43" fmla="*/ 28 h 295"/>
                <a:gd name="T44" fmla="*/ 28 w 295"/>
                <a:gd name="T45" fmla="*/ 88 h 295"/>
                <a:gd name="T46" fmla="*/ 36 w 295"/>
                <a:gd name="T47" fmla="*/ 103 h 295"/>
                <a:gd name="T48" fmla="*/ 2 w 295"/>
                <a:gd name="T49" fmla="*/ 117 h 295"/>
                <a:gd name="T50" fmla="*/ 12 w 295"/>
                <a:gd name="T51" fmla="*/ 188 h 295"/>
                <a:gd name="T52" fmla="*/ 37 w 295"/>
                <a:gd name="T53" fmla="*/ 193 h 295"/>
                <a:gd name="T54" fmla="*/ 22 w 295"/>
                <a:gd name="T55" fmla="*/ 221 h 295"/>
                <a:gd name="T56" fmla="*/ 74 w 295"/>
                <a:gd name="T57" fmla="*/ 273 h 295"/>
                <a:gd name="T58" fmla="*/ 100 w 295"/>
                <a:gd name="T59" fmla="*/ 258 h 295"/>
                <a:gd name="T60" fmla="*/ 103 w 295"/>
                <a:gd name="T61" fmla="*/ 275 h 295"/>
                <a:gd name="T62" fmla="*/ 170 w 295"/>
                <a:gd name="T63" fmla="*/ 295 h 295"/>
                <a:gd name="T64" fmla="*/ 190 w 295"/>
                <a:gd name="T65" fmla="*/ 263 h 295"/>
                <a:gd name="T66" fmla="*/ 195 w 295"/>
                <a:gd name="T67" fmla="*/ 258 h 295"/>
                <a:gd name="T68" fmla="*/ 221 w 295"/>
                <a:gd name="T69" fmla="*/ 273 h 295"/>
                <a:gd name="T70" fmla="*/ 273 w 295"/>
                <a:gd name="T71" fmla="*/ 221 h 295"/>
                <a:gd name="T72" fmla="*/ 258 w 295"/>
                <a:gd name="T73" fmla="*/ 193 h 295"/>
                <a:gd name="T74" fmla="*/ 281 w 295"/>
                <a:gd name="T75" fmla="*/ 188 h 295"/>
                <a:gd name="T76" fmla="*/ 293 w 295"/>
                <a:gd name="T77" fmla="*/ 117 h 295"/>
                <a:gd name="T78" fmla="*/ 261 w 295"/>
                <a:gd name="T79" fmla="*/ 170 h 295"/>
                <a:gd name="T80" fmla="*/ 239 w 295"/>
                <a:gd name="T81" fmla="*/ 185 h 295"/>
                <a:gd name="T82" fmla="*/ 221 w 295"/>
                <a:gd name="T83" fmla="*/ 253 h 295"/>
                <a:gd name="T84" fmla="*/ 195 w 295"/>
                <a:gd name="T85" fmla="*/ 238 h 295"/>
                <a:gd name="T86" fmla="*/ 175 w 295"/>
                <a:gd name="T87" fmla="*/ 249 h 295"/>
                <a:gd name="T88" fmla="*/ 124 w 295"/>
                <a:gd name="T89" fmla="*/ 263 h 295"/>
                <a:gd name="T90" fmla="*/ 105 w 295"/>
                <a:gd name="T91" fmla="*/ 238 h 295"/>
                <a:gd name="T92" fmla="*/ 83 w 295"/>
                <a:gd name="T93" fmla="*/ 244 h 295"/>
                <a:gd name="T94" fmla="*/ 57 w 295"/>
                <a:gd name="T95" fmla="*/ 199 h 295"/>
                <a:gd name="T96" fmla="*/ 40 w 295"/>
                <a:gd name="T97" fmla="*/ 171 h 295"/>
                <a:gd name="T98" fmla="*/ 40 w 295"/>
                <a:gd name="T99" fmla="*/ 124 h 295"/>
                <a:gd name="T100" fmla="*/ 57 w 295"/>
                <a:gd name="T101" fmla="*/ 96 h 295"/>
                <a:gd name="T102" fmla="*/ 83 w 295"/>
                <a:gd name="T103" fmla="*/ 51 h 295"/>
                <a:gd name="T104" fmla="*/ 105 w 295"/>
                <a:gd name="T105" fmla="*/ 57 h 295"/>
                <a:gd name="T106" fmla="*/ 124 w 295"/>
                <a:gd name="T107" fmla="*/ 32 h 295"/>
                <a:gd name="T108" fmla="*/ 175 w 295"/>
                <a:gd name="T109" fmla="*/ 46 h 295"/>
                <a:gd name="T110" fmla="*/ 195 w 295"/>
                <a:gd name="T111" fmla="*/ 57 h 295"/>
                <a:gd name="T112" fmla="*/ 253 w 295"/>
                <a:gd name="T113" fmla="*/ 74 h 295"/>
                <a:gd name="T114" fmla="*/ 239 w 295"/>
                <a:gd name="T115" fmla="*/ 110 h 295"/>
                <a:gd name="T116" fmla="*/ 275 w 295"/>
                <a:gd name="T117" fmla="*/ 12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5" h="295">
                  <a:moveTo>
                    <a:pt x="147" y="86"/>
                  </a:moveTo>
                  <a:lnTo>
                    <a:pt x="147" y="86"/>
                  </a:lnTo>
                  <a:lnTo>
                    <a:pt x="134" y="88"/>
                  </a:lnTo>
                  <a:lnTo>
                    <a:pt x="124" y="91"/>
                  </a:lnTo>
                  <a:lnTo>
                    <a:pt x="113" y="97"/>
                  </a:lnTo>
                  <a:lnTo>
                    <a:pt x="103" y="105"/>
                  </a:lnTo>
                  <a:lnTo>
                    <a:pt x="97" y="113"/>
                  </a:lnTo>
                  <a:lnTo>
                    <a:pt x="91" y="124"/>
                  </a:lnTo>
                  <a:lnTo>
                    <a:pt x="88" y="136"/>
                  </a:lnTo>
                  <a:lnTo>
                    <a:pt x="86" y="148"/>
                  </a:lnTo>
                  <a:lnTo>
                    <a:pt x="86" y="148"/>
                  </a:lnTo>
                  <a:lnTo>
                    <a:pt x="88" y="161"/>
                  </a:lnTo>
                  <a:lnTo>
                    <a:pt x="91" y="171"/>
                  </a:lnTo>
                  <a:lnTo>
                    <a:pt x="97" y="182"/>
                  </a:lnTo>
                  <a:lnTo>
                    <a:pt x="103" y="192"/>
                  </a:lnTo>
                  <a:lnTo>
                    <a:pt x="113" y="198"/>
                  </a:lnTo>
                  <a:lnTo>
                    <a:pt x="124" y="204"/>
                  </a:lnTo>
                  <a:lnTo>
                    <a:pt x="134" y="207"/>
                  </a:lnTo>
                  <a:lnTo>
                    <a:pt x="147" y="209"/>
                  </a:lnTo>
                  <a:lnTo>
                    <a:pt x="147" y="209"/>
                  </a:lnTo>
                  <a:lnTo>
                    <a:pt x="159" y="207"/>
                  </a:lnTo>
                  <a:lnTo>
                    <a:pt x="171" y="204"/>
                  </a:lnTo>
                  <a:lnTo>
                    <a:pt x="181" y="198"/>
                  </a:lnTo>
                  <a:lnTo>
                    <a:pt x="190" y="192"/>
                  </a:lnTo>
                  <a:lnTo>
                    <a:pt x="198" y="182"/>
                  </a:lnTo>
                  <a:lnTo>
                    <a:pt x="204" y="171"/>
                  </a:lnTo>
                  <a:lnTo>
                    <a:pt x="207" y="161"/>
                  </a:lnTo>
                  <a:lnTo>
                    <a:pt x="209" y="148"/>
                  </a:lnTo>
                  <a:lnTo>
                    <a:pt x="209" y="148"/>
                  </a:lnTo>
                  <a:lnTo>
                    <a:pt x="207" y="136"/>
                  </a:lnTo>
                  <a:lnTo>
                    <a:pt x="204" y="124"/>
                  </a:lnTo>
                  <a:lnTo>
                    <a:pt x="198" y="113"/>
                  </a:lnTo>
                  <a:lnTo>
                    <a:pt x="190" y="105"/>
                  </a:lnTo>
                  <a:lnTo>
                    <a:pt x="181" y="97"/>
                  </a:lnTo>
                  <a:lnTo>
                    <a:pt x="171" y="91"/>
                  </a:lnTo>
                  <a:lnTo>
                    <a:pt x="159" y="88"/>
                  </a:lnTo>
                  <a:lnTo>
                    <a:pt x="147" y="86"/>
                  </a:lnTo>
                  <a:lnTo>
                    <a:pt x="147" y="86"/>
                  </a:lnTo>
                  <a:close/>
                  <a:moveTo>
                    <a:pt x="147" y="188"/>
                  </a:moveTo>
                  <a:lnTo>
                    <a:pt x="147" y="188"/>
                  </a:lnTo>
                  <a:lnTo>
                    <a:pt x="139" y="188"/>
                  </a:lnTo>
                  <a:lnTo>
                    <a:pt x="131" y="185"/>
                  </a:lnTo>
                  <a:lnTo>
                    <a:pt x="125" y="182"/>
                  </a:lnTo>
                  <a:lnTo>
                    <a:pt x="119" y="176"/>
                  </a:lnTo>
                  <a:lnTo>
                    <a:pt x="113" y="170"/>
                  </a:lnTo>
                  <a:lnTo>
                    <a:pt x="110" y="164"/>
                  </a:lnTo>
                  <a:lnTo>
                    <a:pt x="107" y="156"/>
                  </a:lnTo>
                  <a:lnTo>
                    <a:pt x="107" y="148"/>
                  </a:lnTo>
                  <a:lnTo>
                    <a:pt x="107" y="148"/>
                  </a:lnTo>
                  <a:lnTo>
                    <a:pt x="107" y="139"/>
                  </a:lnTo>
                  <a:lnTo>
                    <a:pt x="110" y="131"/>
                  </a:lnTo>
                  <a:lnTo>
                    <a:pt x="113" y="125"/>
                  </a:lnTo>
                  <a:lnTo>
                    <a:pt x="119" y="119"/>
                  </a:lnTo>
                  <a:lnTo>
                    <a:pt x="125" y="114"/>
                  </a:lnTo>
                  <a:lnTo>
                    <a:pt x="131" y="110"/>
                  </a:lnTo>
                  <a:lnTo>
                    <a:pt x="139" y="108"/>
                  </a:lnTo>
                  <a:lnTo>
                    <a:pt x="147" y="107"/>
                  </a:lnTo>
                  <a:lnTo>
                    <a:pt x="147" y="107"/>
                  </a:lnTo>
                  <a:lnTo>
                    <a:pt x="156" y="108"/>
                  </a:lnTo>
                  <a:lnTo>
                    <a:pt x="164" y="110"/>
                  </a:lnTo>
                  <a:lnTo>
                    <a:pt x="170" y="114"/>
                  </a:lnTo>
                  <a:lnTo>
                    <a:pt x="176" y="119"/>
                  </a:lnTo>
                  <a:lnTo>
                    <a:pt x="181" y="125"/>
                  </a:lnTo>
                  <a:lnTo>
                    <a:pt x="185" y="131"/>
                  </a:lnTo>
                  <a:lnTo>
                    <a:pt x="187" y="139"/>
                  </a:lnTo>
                  <a:lnTo>
                    <a:pt x="188" y="148"/>
                  </a:lnTo>
                  <a:lnTo>
                    <a:pt x="188" y="148"/>
                  </a:lnTo>
                  <a:lnTo>
                    <a:pt x="187" y="156"/>
                  </a:lnTo>
                  <a:lnTo>
                    <a:pt x="185" y="164"/>
                  </a:lnTo>
                  <a:lnTo>
                    <a:pt x="181" y="170"/>
                  </a:lnTo>
                  <a:lnTo>
                    <a:pt x="176" y="176"/>
                  </a:lnTo>
                  <a:lnTo>
                    <a:pt x="170" y="182"/>
                  </a:lnTo>
                  <a:lnTo>
                    <a:pt x="164" y="185"/>
                  </a:lnTo>
                  <a:lnTo>
                    <a:pt x="156" y="188"/>
                  </a:lnTo>
                  <a:lnTo>
                    <a:pt x="147" y="188"/>
                  </a:lnTo>
                  <a:lnTo>
                    <a:pt x="147" y="188"/>
                  </a:lnTo>
                  <a:close/>
                  <a:moveTo>
                    <a:pt x="273" y="105"/>
                  </a:moveTo>
                  <a:lnTo>
                    <a:pt x="261" y="105"/>
                  </a:lnTo>
                  <a:lnTo>
                    <a:pt x="261" y="105"/>
                  </a:lnTo>
                  <a:lnTo>
                    <a:pt x="259" y="103"/>
                  </a:lnTo>
                  <a:lnTo>
                    <a:pt x="258" y="102"/>
                  </a:lnTo>
                  <a:lnTo>
                    <a:pt x="258" y="102"/>
                  </a:lnTo>
                  <a:lnTo>
                    <a:pt x="258" y="99"/>
                  </a:lnTo>
                  <a:lnTo>
                    <a:pt x="258" y="97"/>
                  </a:lnTo>
                  <a:lnTo>
                    <a:pt x="267" y="88"/>
                  </a:lnTo>
                  <a:lnTo>
                    <a:pt x="267" y="88"/>
                  </a:lnTo>
                  <a:lnTo>
                    <a:pt x="272" y="82"/>
                  </a:lnTo>
                  <a:lnTo>
                    <a:pt x="273" y="74"/>
                  </a:lnTo>
                  <a:lnTo>
                    <a:pt x="272" y="66"/>
                  </a:lnTo>
                  <a:lnTo>
                    <a:pt x="267" y="60"/>
                  </a:lnTo>
                  <a:lnTo>
                    <a:pt x="235" y="28"/>
                  </a:lnTo>
                  <a:lnTo>
                    <a:pt x="235" y="28"/>
                  </a:lnTo>
                  <a:lnTo>
                    <a:pt x="229" y="23"/>
                  </a:lnTo>
                  <a:lnTo>
                    <a:pt x="221" y="22"/>
                  </a:lnTo>
                  <a:lnTo>
                    <a:pt x="221" y="22"/>
                  </a:lnTo>
                  <a:lnTo>
                    <a:pt x="213" y="23"/>
                  </a:lnTo>
                  <a:lnTo>
                    <a:pt x="205" y="28"/>
                  </a:lnTo>
                  <a:lnTo>
                    <a:pt x="198" y="36"/>
                  </a:lnTo>
                  <a:lnTo>
                    <a:pt x="198" y="36"/>
                  </a:lnTo>
                  <a:lnTo>
                    <a:pt x="195" y="37"/>
                  </a:lnTo>
                  <a:lnTo>
                    <a:pt x="195" y="37"/>
                  </a:lnTo>
                  <a:lnTo>
                    <a:pt x="193" y="37"/>
                  </a:lnTo>
                  <a:lnTo>
                    <a:pt x="193" y="37"/>
                  </a:lnTo>
                  <a:lnTo>
                    <a:pt x="192" y="36"/>
                  </a:lnTo>
                  <a:lnTo>
                    <a:pt x="190" y="32"/>
                  </a:lnTo>
                  <a:lnTo>
                    <a:pt x="190" y="22"/>
                  </a:lnTo>
                  <a:lnTo>
                    <a:pt x="190" y="22"/>
                  </a:lnTo>
                  <a:lnTo>
                    <a:pt x="188" y="12"/>
                  </a:lnTo>
                  <a:lnTo>
                    <a:pt x="184" y="6"/>
                  </a:lnTo>
                  <a:lnTo>
                    <a:pt x="178" y="2"/>
                  </a:lnTo>
                  <a:lnTo>
                    <a:pt x="170" y="0"/>
                  </a:lnTo>
                  <a:lnTo>
                    <a:pt x="124" y="0"/>
                  </a:lnTo>
                  <a:lnTo>
                    <a:pt x="124" y="0"/>
                  </a:lnTo>
                  <a:lnTo>
                    <a:pt x="116" y="2"/>
                  </a:lnTo>
                  <a:lnTo>
                    <a:pt x="110" y="6"/>
                  </a:lnTo>
                  <a:lnTo>
                    <a:pt x="105" y="12"/>
                  </a:lnTo>
                  <a:lnTo>
                    <a:pt x="103" y="22"/>
                  </a:lnTo>
                  <a:lnTo>
                    <a:pt x="103" y="32"/>
                  </a:lnTo>
                  <a:lnTo>
                    <a:pt x="103" y="32"/>
                  </a:lnTo>
                  <a:lnTo>
                    <a:pt x="103" y="36"/>
                  </a:lnTo>
                  <a:lnTo>
                    <a:pt x="102" y="37"/>
                  </a:lnTo>
                  <a:lnTo>
                    <a:pt x="102" y="37"/>
                  </a:lnTo>
                  <a:lnTo>
                    <a:pt x="100" y="37"/>
                  </a:lnTo>
                  <a:lnTo>
                    <a:pt x="100" y="37"/>
                  </a:lnTo>
                  <a:lnTo>
                    <a:pt x="97" y="36"/>
                  </a:lnTo>
                  <a:lnTo>
                    <a:pt x="88" y="28"/>
                  </a:lnTo>
                  <a:lnTo>
                    <a:pt x="88" y="28"/>
                  </a:lnTo>
                  <a:lnTo>
                    <a:pt x="82" y="23"/>
                  </a:lnTo>
                  <a:lnTo>
                    <a:pt x="74" y="22"/>
                  </a:lnTo>
                  <a:lnTo>
                    <a:pt x="74" y="22"/>
                  </a:lnTo>
                  <a:lnTo>
                    <a:pt x="66" y="23"/>
                  </a:lnTo>
                  <a:lnTo>
                    <a:pt x="60" y="28"/>
                  </a:lnTo>
                  <a:lnTo>
                    <a:pt x="28" y="60"/>
                  </a:lnTo>
                  <a:lnTo>
                    <a:pt x="28" y="60"/>
                  </a:lnTo>
                  <a:lnTo>
                    <a:pt x="23" y="66"/>
                  </a:lnTo>
                  <a:lnTo>
                    <a:pt x="22" y="74"/>
                  </a:lnTo>
                  <a:lnTo>
                    <a:pt x="23" y="82"/>
                  </a:lnTo>
                  <a:lnTo>
                    <a:pt x="28" y="88"/>
                  </a:lnTo>
                  <a:lnTo>
                    <a:pt x="36" y="97"/>
                  </a:lnTo>
                  <a:lnTo>
                    <a:pt x="36" y="97"/>
                  </a:lnTo>
                  <a:lnTo>
                    <a:pt x="37" y="99"/>
                  </a:lnTo>
                  <a:lnTo>
                    <a:pt x="37" y="102"/>
                  </a:lnTo>
                  <a:lnTo>
                    <a:pt x="37" y="102"/>
                  </a:lnTo>
                  <a:lnTo>
                    <a:pt x="36" y="103"/>
                  </a:lnTo>
                  <a:lnTo>
                    <a:pt x="32" y="105"/>
                  </a:lnTo>
                  <a:lnTo>
                    <a:pt x="20" y="105"/>
                  </a:lnTo>
                  <a:lnTo>
                    <a:pt x="20" y="105"/>
                  </a:lnTo>
                  <a:lnTo>
                    <a:pt x="12" y="107"/>
                  </a:lnTo>
                  <a:lnTo>
                    <a:pt x="6" y="110"/>
                  </a:lnTo>
                  <a:lnTo>
                    <a:pt x="2" y="117"/>
                  </a:lnTo>
                  <a:lnTo>
                    <a:pt x="0" y="125"/>
                  </a:lnTo>
                  <a:lnTo>
                    <a:pt x="0" y="170"/>
                  </a:lnTo>
                  <a:lnTo>
                    <a:pt x="0" y="170"/>
                  </a:lnTo>
                  <a:lnTo>
                    <a:pt x="2" y="179"/>
                  </a:lnTo>
                  <a:lnTo>
                    <a:pt x="6" y="185"/>
                  </a:lnTo>
                  <a:lnTo>
                    <a:pt x="12" y="188"/>
                  </a:lnTo>
                  <a:lnTo>
                    <a:pt x="20" y="192"/>
                  </a:lnTo>
                  <a:lnTo>
                    <a:pt x="32" y="192"/>
                  </a:lnTo>
                  <a:lnTo>
                    <a:pt x="32" y="192"/>
                  </a:lnTo>
                  <a:lnTo>
                    <a:pt x="36" y="192"/>
                  </a:lnTo>
                  <a:lnTo>
                    <a:pt x="37" y="193"/>
                  </a:lnTo>
                  <a:lnTo>
                    <a:pt x="37" y="193"/>
                  </a:lnTo>
                  <a:lnTo>
                    <a:pt x="37" y="196"/>
                  </a:lnTo>
                  <a:lnTo>
                    <a:pt x="36" y="198"/>
                  </a:lnTo>
                  <a:lnTo>
                    <a:pt x="28" y="207"/>
                  </a:lnTo>
                  <a:lnTo>
                    <a:pt x="28" y="207"/>
                  </a:lnTo>
                  <a:lnTo>
                    <a:pt x="23" y="213"/>
                  </a:lnTo>
                  <a:lnTo>
                    <a:pt x="22" y="221"/>
                  </a:lnTo>
                  <a:lnTo>
                    <a:pt x="23" y="229"/>
                  </a:lnTo>
                  <a:lnTo>
                    <a:pt x="28" y="235"/>
                  </a:lnTo>
                  <a:lnTo>
                    <a:pt x="60" y="267"/>
                  </a:lnTo>
                  <a:lnTo>
                    <a:pt x="60" y="267"/>
                  </a:lnTo>
                  <a:lnTo>
                    <a:pt x="66" y="272"/>
                  </a:lnTo>
                  <a:lnTo>
                    <a:pt x="74" y="273"/>
                  </a:lnTo>
                  <a:lnTo>
                    <a:pt x="74" y="273"/>
                  </a:lnTo>
                  <a:lnTo>
                    <a:pt x="82" y="272"/>
                  </a:lnTo>
                  <a:lnTo>
                    <a:pt x="88" y="267"/>
                  </a:lnTo>
                  <a:lnTo>
                    <a:pt x="97" y="259"/>
                  </a:lnTo>
                  <a:lnTo>
                    <a:pt x="97" y="259"/>
                  </a:lnTo>
                  <a:lnTo>
                    <a:pt x="100" y="258"/>
                  </a:lnTo>
                  <a:lnTo>
                    <a:pt x="100" y="258"/>
                  </a:lnTo>
                  <a:lnTo>
                    <a:pt x="102" y="258"/>
                  </a:lnTo>
                  <a:lnTo>
                    <a:pt x="102" y="258"/>
                  </a:lnTo>
                  <a:lnTo>
                    <a:pt x="103" y="259"/>
                  </a:lnTo>
                  <a:lnTo>
                    <a:pt x="103" y="263"/>
                  </a:lnTo>
                  <a:lnTo>
                    <a:pt x="103" y="275"/>
                  </a:lnTo>
                  <a:lnTo>
                    <a:pt x="103" y="275"/>
                  </a:lnTo>
                  <a:lnTo>
                    <a:pt x="105" y="283"/>
                  </a:lnTo>
                  <a:lnTo>
                    <a:pt x="110" y="289"/>
                  </a:lnTo>
                  <a:lnTo>
                    <a:pt x="116" y="293"/>
                  </a:lnTo>
                  <a:lnTo>
                    <a:pt x="124" y="295"/>
                  </a:lnTo>
                  <a:lnTo>
                    <a:pt x="170" y="295"/>
                  </a:lnTo>
                  <a:lnTo>
                    <a:pt x="170" y="295"/>
                  </a:lnTo>
                  <a:lnTo>
                    <a:pt x="178" y="293"/>
                  </a:lnTo>
                  <a:lnTo>
                    <a:pt x="184" y="289"/>
                  </a:lnTo>
                  <a:lnTo>
                    <a:pt x="188" y="283"/>
                  </a:lnTo>
                  <a:lnTo>
                    <a:pt x="190" y="275"/>
                  </a:lnTo>
                  <a:lnTo>
                    <a:pt x="190" y="263"/>
                  </a:lnTo>
                  <a:lnTo>
                    <a:pt x="190" y="263"/>
                  </a:lnTo>
                  <a:lnTo>
                    <a:pt x="192" y="259"/>
                  </a:lnTo>
                  <a:lnTo>
                    <a:pt x="193" y="258"/>
                  </a:lnTo>
                  <a:lnTo>
                    <a:pt x="193" y="258"/>
                  </a:lnTo>
                  <a:lnTo>
                    <a:pt x="195" y="258"/>
                  </a:lnTo>
                  <a:lnTo>
                    <a:pt x="195" y="258"/>
                  </a:lnTo>
                  <a:lnTo>
                    <a:pt x="198" y="259"/>
                  </a:lnTo>
                  <a:lnTo>
                    <a:pt x="205" y="267"/>
                  </a:lnTo>
                  <a:lnTo>
                    <a:pt x="205" y="267"/>
                  </a:lnTo>
                  <a:lnTo>
                    <a:pt x="213" y="272"/>
                  </a:lnTo>
                  <a:lnTo>
                    <a:pt x="221" y="273"/>
                  </a:lnTo>
                  <a:lnTo>
                    <a:pt x="221" y="273"/>
                  </a:lnTo>
                  <a:lnTo>
                    <a:pt x="229" y="272"/>
                  </a:lnTo>
                  <a:lnTo>
                    <a:pt x="235" y="267"/>
                  </a:lnTo>
                  <a:lnTo>
                    <a:pt x="267" y="235"/>
                  </a:lnTo>
                  <a:lnTo>
                    <a:pt x="267" y="235"/>
                  </a:lnTo>
                  <a:lnTo>
                    <a:pt x="272" y="229"/>
                  </a:lnTo>
                  <a:lnTo>
                    <a:pt x="273" y="221"/>
                  </a:lnTo>
                  <a:lnTo>
                    <a:pt x="272" y="213"/>
                  </a:lnTo>
                  <a:lnTo>
                    <a:pt x="267" y="207"/>
                  </a:lnTo>
                  <a:lnTo>
                    <a:pt x="258" y="198"/>
                  </a:lnTo>
                  <a:lnTo>
                    <a:pt x="258" y="198"/>
                  </a:lnTo>
                  <a:lnTo>
                    <a:pt x="258" y="196"/>
                  </a:lnTo>
                  <a:lnTo>
                    <a:pt x="258" y="193"/>
                  </a:lnTo>
                  <a:lnTo>
                    <a:pt x="258" y="193"/>
                  </a:lnTo>
                  <a:lnTo>
                    <a:pt x="259" y="192"/>
                  </a:lnTo>
                  <a:lnTo>
                    <a:pt x="261" y="192"/>
                  </a:lnTo>
                  <a:lnTo>
                    <a:pt x="273" y="192"/>
                  </a:lnTo>
                  <a:lnTo>
                    <a:pt x="273" y="192"/>
                  </a:lnTo>
                  <a:lnTo>
                    <a:pt x="281" y="188"/>
                  </a:lnTo>
                  <a:lnTo>
                    <a:pt x="289" y="185"/>
                  </a:lnTo>
                  <a:lnTo>
                    <a:pt x="293" y="179"/>
                  </a:lnTo>
                  <a:lnTo>
                    <a:pt x="295" y="170"/>
                  </a:lnTo>
                  <a:lnTo>
                    <a:pt x="295" y="125"/>
                  </a:lnTo>
                  <a:lnTo>
                    <a:pt x="295" y="125"/>
                  </a:lnTo>
                  <a:lnTo>
                    <a:pt x="293" y="117"/>
                  </a:lnTo>
                  <a:lnTo>
                    <a:pt x="289" y="110"/>
                  </a:lnTo>
                  <a:lnTo>
                    <a:pt x="281" y="107"/>
                  </a:lnTo>
                  <a:lnTo>
                    <a:pt x="273" y="105"/>
                  </a:lnTo>
                  <a:lnTo>
                    <a:pt x="273" y="105"/>
                  </a:lnTo>
                  <a:close/>
                  <a:moveTo>
                    <a:pt x="275" y="170"/>
                  </a:moveTo>
                  <a:lnTo>
                    <a:pt x="261" y="170"/>
                  </a:lnTo>
                  <a:lnTo>
                    <a:pt x="261" y="170"/>
                  </a:lnTo>
                  <a:lnTo>
                    <a:pt x="255" y="171"/>
                  </a:lnTo>
                  <a:lnTo>
                    <a:pt x="249" y="175"/>
                  </a:lnTo>
                  <a:lnTo>
                    <a:pt x="242" y="179"/>
                  </a:lnTo>
                  <a:lnTo>
                    <a:pt x="239" y="185"/>
                  </a:lnTo>
                  <a:lnTo>
                    <a:pt x="239" y="185"/>
                  </a:lnTo>
                  <a:lnTo>
                    <a:pt x="238" y="193"/>
                  </a:lnTo>
                  <a:lnTo>
                    <a:pt x="238" y="199"/>
                  </a:lnTo>
                  <a:lnTo>
                    <a:pt x="239" y="207"/>
                  </a:lnTo>
                  <a:lnTo>
                    <a:pt x="244" y="212"/>
                  </a:lnTo>
                  <a:lnTo>
                    <a:pt x="253" y="221"/>
                  </a:lnTo>
                  <a:lnTo>
                    <a:pt x="221" y="253"/>
                  </a:lnTo>
                  <a:lnTo>
                    <a:pt x="212" y="244"/>
                  </a:lnTo>
                  <a:lnTo>
                    <a:pt x="212" y="244"/>
                  </a:lnTo>
                  <a:lnTo>
                    <a:pt x="209" y="242"/>
                  </a:lnTo>
                  <a:lnTo>
                    <a:pt x="204" y="239"/>
                  </a:lnTo>
                  <a:lnTo>
                    <a:pt x="199" y="238"/>
                  </a:lnTo>
                  <a:lnTo>
                    <a:pt x="195" y="238"/>
                  </a:lnTo>
                  <a:lnTo>
                    <a:pt x="195" y="238"/>
                  </a:lnTo>
                  <a:lnTo>
                    <a:pt x="190" y="238"/>
                  </a:lnTo>
                  <a:lnTo>
                    <a:pt x="185" y="239"/>
                  </a:lnTo>
                  <a:lnTo>
                    <a:pt x="185" y="239"/>
                  </a:lnTo>
                  <a:lnTo>
                    <a:pt x="179" y="242"/>
                  </a:lnTo>
                  <a:lnTo>
                    <a:pt x="175" y="249"/>
                  </a:lnTo>
                  <a:lnTo>
                    <a:pt x="171" y="255"/>
                  </a:lnTo>
                  <a:lnTo>
                    <a:pt x="170" y="263"/>
                  </a:lnTo>
                  <a:lnTo>
                    <a:pt x="170" y="275"/>
                  </a:lnTo>
                  <a:lnTo>
                    <a:pt x="124" y="275"/>
                  </a:lnTo>
                  <a:lnTo>
                    <a:pt x="124" y="263"/>
                  </a:lnTo>
                  <a:lnTo>
                    <a:pt x="124" y="263"/>
                  </a:lnTo>
                  <a:lnTo>
                    <a:pt x="124" y="255"/>
                  </a:lnTo>
                  <a:lnTo>
                    <a:pt x="120" y="249"/>
                  </a:lnTo>
                  <a:lnTo>
                    <a:pt x="116" y="242"/>
                  </a:lnTo>
                  <a:lnTo>
                    <a:pt x="110" y="239"/>
                  </a:lnTo>
                  <a:lnTo>
                    <a:pt x="110" y="239"/>
                  </a:lnTo>
                  <a:lnTo>
                    <a:pt x="105" y="238"/>
                  </a:lnTo>
                  <a:lnTo>
                    <a:pt x="100" y="238"/>
                  </a:lnTo>
                  <a:lnTo>
                    <a:pt x="100" y="238"/>
                  </a:lnTo>
                  <a:lnTo>
                    <a:pt x="96" y="238"/>
                  </a:lnTo>
                  <a:lnTo>
                    <a:pt x="91" y="239"/>
                  </a:lnTo>
                  <a:lnTo>
                    <a:pt x="86" y="242"/>
                  </a:lnTo>
                  <a:lnTo>
                    <a:pt x="83" y="244"/>
                  </a:lnTo>
                  <a:lnTo>
                    <a:pt x="74" y="253"/>
                  </a:lnTo>
                  <a:lnTo>
                    <a:pt x="42" y="221"/>
                  </a:lnTo>
                  <a:lnTo>
                    <a:pt x="49" y="212"/>
                  </a:lnTo>
                  <a:lnTo>
                    <a:pt x="49" y="212"/>
                  </a:lnTo>
                  <a:lnTo>
                    <a:pt x="54" y="207"/>
                  </a:lnTo>
                  <a:lnTo>
                    <a:pt x="57" y="199"/>
                  </a:lnTo>
                  <a:lnTo>
                    <a:pt x="57" y="193"/>
                  </a:lnTo>
                  <a:lnTo>
                    <a:pt x="56" y="185"/>
                  </a:lnTo>
                  <a:lnTo>
                    <a:pt x="56" y="185"/>
                  </a:lnTo>
                  <a:lnTo>
                    <a:pt x="51" y="179"/>
                  </a:lnTo>
                  <a:lnTo>
                    <a:pt x="46" y="175"/>
                  </a:lnTo>
                  <a:lnTo>
                    <a:pt x="40" y="171"/>
                  </a:lnTo>
                  <a:lnTo>
                    <a:pt x="32" y="170"/>
                  </a:lnTo>
                  <a:lnTo>
                    <a:pt x="20" y="170"/>
                  </a:lnTo>
                  <a:lnTo>
                    <a:pt x="20" y="125"/>
                  </a:lnTo>
                  <a:lnTo>
                    <a:pt x="32" y="125"/>
                  </a:lnTo>
                  <a:lnTo>
                    <a:pt x="32" y="125"/>
                  </a:lnTo>
                  <a:lnTo>
                    <a:pt x="40" y="124"/>
                  </a:lnTo>
                  <a:lnTo>
                    <a:pt x="46" y="120"/>
                  </a:lnTo>
                  <a:lnTo>
                    <a:pt x="51" y="116"/>
                  </a:lnTo>
                  <a:lnTo>
                    <a:pt x="56" y="110"/>
                  </a:lnTo>
                  <a:lnTo>
                    <a:pt x="56" y="110"/>
                  </a:lnTo>
                  <a:lnTo>
                    <a:pt x="57" y="102"/>
                  </a:lnTo>
                  <a:lnTo>
                    <a:pt x="57" y="96"/>
                  </a:lnTo>
                  <a:lnTo>
                    <a:pt x="54" y="88"/>
                  </a:lnTo>
                  <a:lnTo>
                    <a:pt x="49" y="83"/>
                  </a:lnTo>
                  <a:lnTo>
                    <a:pt x="42" y="74"/>
                  </a:lnTo>
                  <a:lnTo>
                    <a:pt x="74" y="42"/>
                  </a:lnTo>
                  <a:lnTo>
                    <a:pt x="83" y="51"/>
                  </a:lnTo>
                  <a:lnTo>
                    <a:pt x="83" y="51"/>
                  </a:lnTo>
                  <a:lnTo>
                    <a:pt x="86" y="54"/>
                  </a:lnTo>
                  <a:lnTo>
                    <a:pt x="91" y="56"/>
                  </a:lnTo>
                  <a:lnTo>
                    <a:pt x="96" y="57"/>
                  </a:lnTo>
                  <a:lnTo>
                    <a:pt x="100" y="57"/>
                  </a:lnTo>
                  <a:lnTo>
                    <a:pt x="100" y="57"/>
                  </a:lnTo>
                  <a:lnTo>
                    <a:pt x="105" y="57"/>
                  </a:lnTo>
                  <a:lnTo>
                    <a:pt x="110" y="56"/>
                  </a:lnTo>
                  <a:lnTo>
                    <a:pt x="110" y="56"/>
                  </a:lnTo>
                  <a:lnTo>
                    <a:pt x="116" y="53"/>
                  </a:lnTo>
                  <a:lnTo>
                    <a:pt x="120" y="46"/>
                  </a:lnTo>
                  <a:lnTo>
                    <a:pt x="124" y="40"/>
                  </a:lnTo>
                  <a:lnTo>
                    <a:pt x="124" y="32"/>
                  </a:lnTo>
                  <a:lnTo>
                    <a:pt x="124" y="20"/>
                  </a:lnTo>
                  <a:lnTo>
                    <a:pt x="170" y="20"/>
                  </a:lnTo>
                  <a:lnTo>
                    <a:pt x="170" y="32"/>
                  </a:lnTo>
                  <a:lnTo>
                    <a:pt x="170" y="32"/>
                  </a:lnTo>
                  <a:lnTo>
                    <a:pt x="171" y="40"/>
                  </a:lnTo>
                  <a:lnTo>
                    <a:pt x="175" y="46"/>
                  </a:lnTo>
                  <a:lnTo>
                    <a:pt x="179" y="53"/>
                  </a:lnTo>
                  <a:lnTo>
                    <a:pt x="185" y="56"/>
                  </a:lnTo>
                  <a:lnTo>
                    <a:pt x="185" y="56"/>
                  </a:lnTo>
                  <a:lnTo>
                    <a:pt x="190" y="57"/>
                  </a:lnTo>
                  <a:lnTo>
                    <a:pt x="195" y="57"/>
                  </a:lnTo>
                  <a:lnTo>
                    <a:pt x="195" y="57"/>
                  </a:lnTo>
                  <a:lnTo>
                    <a:pt x="199" y="57"/>
                  </a:lnTo>
                  <a:lnTo>
                    <a:pt x="204" y="56"/>
                  </a:lnTo>
                  <a:lnTo>
                    <a:pt x="209" y="54"/>
                  </a:lnTo>
                  <a:lnTo>
                    <a:pt x="212" y="51"/>
                  </a:lnTo>
                  <a:lnTo>
                    <a:pt x="221" y="42"/>
                  </a:lnTo>
                  <a:lnTo>
                    <a:pt x="253" y="74"/>
                  </a:lnTo>
                  <a:lnTo>
                    <a:pt x="244" y="83"/>
                  </a:lnTo>
                  <a:lnTo>
                    <a:pt x="244" y="83"/>
                  </a:lnTo>
                  <a:lnTo>
                    <a:pt x="239" y="88"/>
                  </a:lnTo>
                  <a:lnTo>
                    <a:pt x="238" y="96"/>
                  </a:lnTo>
                  <a:lnTo>
                    <a:pt x="238" y="102"/>
                  </a:lnTo>
                  <a:lnTo>
                    <a:pt x="239" y="110"/>
                  </a:lnTo>
                  <a:lnTo>
                    <a:pt x="239" y="110"/>
                  </a:lnTo>
                  <a:lnTo>
                    <a:pt x="242" y="116"/>
                  </a:lnTo>
                  <a:lnTo>
                    <a:pt x="249" y="120"/>
                  </a:lnTo>
                  <a:lnTo>
                    <a:pt x="255" y="124"/>
                  </a:lnTo>
                  <a:lnTo>
                    <a:pt x="261" y="125"/>
                  </a:lnTo>
                  <a:lnTo>
                    <a:pt x="275" y="125"/>
                  </a:lnTo>
                  <a:lnTo>
                    <a:pt x="275" y="170"/>
                  </a:lnTo>
                  <a:close/>
                </a:path>
              </a:pathLst>
            </a:custGeom>
            <a:solidFill>
              <a:srgbClr val="47D8FF"/>
            </a:solidFill>
            <a:ln>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latin typeface="Segoe UI"/>
              </a:endParaRPr>
            </a:p>
          </p:txBody>
        </p:sp>
      </p:grpSp>
    </p:spTree>
    <p:extLst>
      <p:ext uri="{BB962C8B-B14F-4D97-AF65-F5344CB8AC3E}">
        <p14:creationId xmlns:p14="http://schemas.microsoft.com/office/powerpoint/2010/main" val="3786407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par>
                                <p:cTn id="8" presetID="10" presetClass="entr" presetSubtype="0" fill="hold" nodeType="withEffect">
                                  <p:stCondLst>
                                    <p:cond delay="3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750"/>
                                        <p:tgtEl>
                                          <p:spTgt spid="6"/>
                                        </p:tgtEl>
                                      </p:cBhvr>
                                    </p:animEffect>
                                  </p:childTnLst>
                                </p:cTn>
                              </p:par>
                              <p:par>
                                <p:cTn id="11" presetID="10" presetClass="entr" presetSubtype="0" fill="hold" nodeType="withEffect">
                                  <p:stCondLst>
                                    <p:cond delay="3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750"/>
                                        <p:tgtEl>
                                          <p:spTgt spid="9"/>
                                        </p:tgtEl>
                                      </p:cBhvr>
                                    </p:animEffect>
                                  </p:childTnLst>
                                </p:cTn>
                              </p:par>
                              <p:par>
                                <p:cTn id="14" presetID="10" presetClass="entr" presetSubtype="0" fill="hold" nodeType="withEffect">
                                  <p:stCondLst>
                                    <p:cond delay="3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750"/>
                                        <p:tgtEl>
                                          <p:spTgt spid="12"/>
                                        </p:tgtEl>
                                      </p:cBhvr>
                                    </p:animEffect>
                                  </p:childTnLst>
                                </p:cTn>
                              </p:par>
                              <p:par>
                                <p:cTn id="17" presetID="10" presetClass="entr" presetSubtype="0" fill="hold" nodeType="withEffect">
                                  <p:stCondLst>
                                    <p:cond delay="3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750"/>
                                        <p:tgtEl>
                                          <p:spTgt spid="15"/>
                                        </p:tgtEl>
                                      </p:cBhvr>
                                    </p:animEffect>
                                  </p:childTnLst>
                                </p:cTn>
                              </p:par>
                              <p:par>
                                <p:cTn id="20" presetID="10" presetClass="entr" presetSubtype="0" fill="hold" nodeType="withEffect">
                                  <p:stCondLst>
                                    <p:cond delay="3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smtClean="0"/>
              <a:t>Roadmap</a:t>
            </a:r>
            <a:r>
              <a:rPr lang="es-ES" dirty="0" smtClean="0"/>
              <a:t> De Grupos de Office 365</a:t>
            </a:r>
            <a:endParaRPr lang="en-US" dirty="0"/>
          </a:p>
        </p:txBody>
      </p:sp>
      <p:sp>
        <p:nvSpPr>
          <p:cNvPr id="3" name="Freeform 17"/>
          <p:cNvSpPr>
            <a:spLocks noEditPoints="1"/>
          </p:cNvSpPr>
          <p:nvPr/>
        </p:nvSpPr>
        <p:spPr bwMode="auto">
          <a:xfrm>
            <a:off x="6307663" y="3457299"/>
            <a:ext cx="371953" cy="371953"/>
          </a:xfrm>
          <a:custGeom>
            <a:avLst/>
            <a:gdLst>
              <a:gd name="T0" fmla="*/ 118 w 382"/>
              <a:gd name="T1" fmla="*/ 2 h 382"/>
              <a:gd name="T2" fmla="*/ 86 w 382"/>
              <a:gd name="T3" fmla="*/ 22 h 382"/>
              <a:gd name="T4" fmla="*/ 78 w 382"/>
              <a:gd name="T5" fmla="*/ 332 h 382"/>
              <a:gd name="T6" fmla="*/ 70 w 382"/>
              <a:gd name="T7" fmla="*/ 350 h 382"/>
              <a:gd name="T8" fmla="*/ 50 w 382"/>
              <a:gd name="T9" fmla="*/ 356 h 382"/>
              <a:gd name="T10" fmla="*/ 26 w 382"/>
              <a:gd name="T11" fmla="*/ 332 h 382"/>
              <a:gd name="T12" fmla="*/ 22 w 382"/>
              <a:gd name="T13" fmla="*/ 144 h 382"/>
              <a:gd name="T14" fmla="*/ 8 w 382"/>
              <a:gd name="T15" fmla="*/ 142 h 382"/>
              <a:gd name="T16" fmla="*/ 0 w 382"/>
              <a:gd name="T17" fmla="*/ 332 h 382"/>
              <a:gd name="T18" fmla="*/ 8 w 382"/>
              <a:gd name="T19" fmla="*/ 360 h 382"/>
              <a:gd name="T20" fmla="*/ 40 w 382"/>
              <a:gd name="T21" fmla="*/ 382 h 382"/>
              <a:gd name="T22" fmla="*/ 60 w 382"/>
              <a:gd name="T23" fmla="*/ 382 h 382"/>
              <a:gd name="T24" fmla="*/ 94 w 382"/>
              <a:gd name="T25" fmla="*/ 360 h 382"/>
              <a:gd name="T26" fmla="*/ 104 w 382"/>
              <a:gd name="T27" fmla="*/ 50 h 382"/>
              <a:gd name="T28" fmla="*/ 118 w 382"/>
              <a:gd name="T29" fmla="*/ 28 h 382"/>
              <a:gd name="T30" fmla="*/ 338 w 382"/>
              <a:gd name="T31" fmla="*/ 28 h 382"/>
              <a:gd name="T32" fmla="*/ 356 w 382"/>
              <a:gd name="T33" fmla="*/ 332 h 382"/>
              <a:gd name="T34" fmla="*/ 338 w 382"/>
              <a:gd name="T35" fmla="*/ 354 h 382"/>
              <a:gd name="T36" fmla="*/ 130 w 382"/>
              <a:gd name="T37" fmla="*/ 358 h 382"/>
              <a:gd name="T38" fmla="*/ 122 w 382"/>
              <a:gd name="T39" fmla="*/ 370 h 382"/>
              <a:gd name="T40" fmla="*/ 136 w 382"/>
              <a:gd name="T41" fmla="*/ 382 h 382"/>
              <a:gd name="T42" fmla="*/ 350 w 382"/>
              <a:gd name="T43" fmla="*/ 378 h 382"/>
              <a:gd name="T44" fmla="*/ 378 w 382"/>
              <a:gd name="T45" fmla="*/ 352 h 382"/>
              <a:gd name="T46" fmla="*/ 382 w 382"/>
              <a:gd name="T47" fmla="*/ 50 h 382"/>
              <a:gd name="T48" fmla="*/ 366 w 382"/>
              <a:gd name="T49" fmla="*/ 14 h 382"/>
              <a:gd name="T50" fmla="*/ 330 w 382"/>
              <a:gd name="T51" fmla="*/ 0 h 382"/>
              <a:gd name="T52" fmla="*/ 308 w 382"/>
              <a:gd name="T53" fmla="*/ 104 h 382"/>
              <a:gd name="T54" fmla="*/ 322 w 382"/>
              <a:gd name="T55" fmla="*/ 92 h 382"/>
              <a:gd name="T56" fmla="*/ 314 w 382"/>
              <a:gd name="T57" fmla="*/ 80 h 382"/>
              <a:gd name="T58" fmla="*/ 144 w 382"/>
              <a:gd name="T59" fmla="*/ 80 h 382"/>
              <a:gd name="T60" fmla="*/ 136 w 382"/>
              <a:gd name="T61" fmla="*/ 92 h 382"/>
              <a:gd name="T62" fmla="*/ 150 w 382"/>
              <a:gd name="T63" fmla="*/ 104 h 382"/>
              <a:gd name="T64" fmla="*/ 308 w 382"/>
              <a:gd name="T65" fmla="*/ 166 h 382"/>
              <a:gd name="T66" fmla="*/ 322 w 382"/>
              <a:gd name="T67" fmla="*/ 152 h 382"/>
              <a:gd name="T68" fmla="*/ 314 w 382"/>
              <a:gd name="T69" fmla="*/ 140 h 382"/>
              <a:gd name="T70" fmla="*/ 144 w 382"/>
              <a:gd name="T71" fmla="*/ 140 h 382"/>
              <a:gd name="T72" fmla="*/ 136 w 382"/>
              <a:gd name="T73" fmla="*/ 152 h 382"/>
              <a:gd name="T74" fmla="*/ 150 w 382"/>
              <a:gd name="T75" fmla="*/ 166 h 382"/>
              <a:gd name="T76" fmla="*/ 308 w 382"/>
              <a:gd name="T77" fmla="*/ 226 h 382"/>
              <a:gd name="T78" fmla="*/ 322 w 382"/>
              <a:gd name="T79" fmla="*/ 214 h 382"/>
              <a:gd name="T80" fmla="*/ 314 w 382"/>
              <a:gd name="T81" fmla="*/ 202 h 382"/>
              <a:gd name="T82" fmla="*/ 144 w 382"/>
              <a:gd name="T83" fmla="*/ 202 h 382"/>
              <a:gd name="T84" fmla="*/ 136 w 382"/>
              <a:gd name="T85" fmla="*/ 214 h 382"/>
              <a:gd name="T86" fmla="*/ 150 w 382"/>
              <a:gd name="T87" fmla="*/ 226 h 382"/>
              <a:gd name="T88" fmla="*/ 308 w 382"/>
              <a:gd name="T89" fmla="*/ 288 h 382"/>
              <a:gd name="T90" fmla="*/ 322 w 382"/>
              <a:gd name="T91" fmla="*/ 274 h 382"/>
              <a:gd name="T92" fmla="*/ 314 w 382"/>
              <a:gd name="T93" fmla="*/ 262 h 382"/>
              <a:gd name="T94" fmla="*/ 144 w 382"/>
              <a:gd name="T95" fmla="*/ 262 h 382"/>
              <a:gd name="T96" fmla="*/ 136 w 382"/>
              <a:gd name="T97" fmla="*/ 274 h 382"/>
              <a:gd name="T98" fmla="*/ 150 w 382"/>
              <a:gd name="T99" fmla="*/ 28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2" h="382">
                <a:moveTo>
                  <a:pt x="330" y="0"/>
                </a:moveTo>
                <a:lnTo>
                  <a:pt x="128" y="0"/>
                </a:lnTo>
                <a:lnTo>
                  <a:pt x="128" y="0"/>
                </a:lnTo>
                <a:lnTo>
                  <a:pt x="118" y="2"/>
                </a:lnTo>
                <a:lnTo>
                  <a:pt x="108" y="4"/>
                </a:lnTo>
                <a:lnTo>
                  <a:pt x="100" y="8"/>
                </a:lnTo>
                <a:lnTo>
                  <a:pt x="92" y="14"/>
                </a:lnTo>
                <a:lnTo>
                  <a:pt x="86" y="22"/>
                </a:lnTo>
                <a:lnTo>
                  <a:pt x="82" y="30"/>
                </a:lnTo>
                <a:lnTo>
                  <a:pt x="78" y="40"/>
                </a:lnTo>
                <a:lnTo>
                  <a:pt x="78" y="50"/>
                </a:lnTo>
                <a:lnTo>
                  <a:pt x="78" y="332"/>
                </a:lnTo>
                <a:lnTo>
                  <a:pt x="78" y="332"/>
                </a:lnTo>
                <a:lnTo>
                  <a:pt x="78" y="338"/>
                </a:lnTo>
                <a:lnTo>
                  <a:pt x="76" y="342"/>
                </a:lnTo>
                <a:lnTo>
                  <a:pt x="70" y="350"/>
                </a:lnTo>
                <a:lnTo>
                  <a:pt x="60" y="354"/>
                </a:lnTo>
                <a:lnTo>
                  <a:pt x="50" y="356"/>
                </a:lnTo>
                <a:lnTo>
                  <a:pt x="50" y="356"/>
                </a:lnTo>
                <a:lnTo>
                  <a:pt x="50" y="356"/>
                </a:lnTo>
                <a:lnTo>
                  <a:pt x="40" y="354"/>
                </a:lnTo>
                <a:lnTo>
                  <a:pt x="32" y="350"/>
                </a:lnTo>
                <a:lnTo>
                  <a:pt x="28" y="342"/>
                </a:lnTo>
                <a:lnTo>
                  <a:pt x="26" y="332"/>
                </a:lnTo>
                <a:lnTo>
                  <a:pt x="26" y="154"/>
                </a:lnTo>
                <a:lnTo>
                  <a:pt x="26" y="154"/>
                </a:lnTo>
                <a:lnTo>
                  <a:pt x="24" y="148"/>
                </a:lnTo>
                <a:lnTo>
                  <a:pt x="22" y="144"/>
                </a:lnTo>
                <a:lnTo>
                  <a:pt x="18" y="142"/>
                </a:lnTo>
                <a:lnTo>
                  <a:pt x="12" y="140"/>
                </a:lnTo>
                <a:lnTo>
                  <a:pt x="12" y="140"/>
                </a:lnTo>
                <a:lnTo>
                  <a:pt x="8" y="142"/>
                </a:lnTo>
                <a:lnTo>
                  <a:pt x="4" y="144"/>
                </a:lnTo>
                <a:lnTo>
                  <a:pt x="0" y="148"/>
                </a:lnTo>
                <a:lnTo>
                  <a:pt x="0" y="154"/>
                </a:lnTo>
                <a:lnTo>
                  <a:pt x="0" y="332"/>
                </a:lnTo>
                <a:lnTo>
                  <a:pt x="0" y="332"/>
                </a:lnTo>
                <a:lnTo>
                  <a:pt x="0" y="342"/>
                </a:lnTo>
                <a:lnTo>
                  <a:pt x="4" y="352"/>
                </a:lnTo>
                <a:lnTo>
                  <a:pt x="8" y="360"/>
                </a:lnTo>
                <a:lnTo>
                  <a:pt x="14" y="368"/>
                </a:lnTo>
                <a:lnTo>
                  <a:pt x="22" y="374"/>
                </a:lnTo>
                <a:lnTo>
                  <a:pt x="30" y="378"/>
                </a:lnTo>
                <a:lnTo>
                  <a:pt x="40" y="382"/>
                </a:lnTo>
                <a:lnTo>
                  <a:pt x="50" y="382"/>
                </a:lnTo>
                <a:lnTo>
                  <a:pt x="50" y="382"/>
                </a:lnTo>
                <a:lnTo>
                  <a:pt x="50" y="382"/>
                </a:lnTo>
                <a:lnTo>
                  <a:pt x="60" y="382"/>
                </a:lnTo>
                <a:lnTo>
                  <a:pt x="70" y="378"/>
                </a:lnTo>
                <a:lnTo>
                  <a:pt x="80" y="374"/>
                </a:lnTo>
                <a:lnTo>
                  <a:pt x="88" y="368"/>
                </a:lnTo>
                <a:lnTo>
                  <a:pt x="94" y="360"/>
                </a:lnTo>
                <a:lnTo>
                  <a:pt x="100" y="352"/>
                </a:lnTo>
                <a:lnTo>
                  <a:pt x="102" y="342"/>
                </a:lnTo>
                <a:lnTo>
                  <a:pt x="104" y="332"/>
                </a:lnTo>
                <a:lnTo>
                  <a:pt x="104" y="50"/>
                </a:lnTo>
                <a:lnTo>
                  <a:pt x="104" y="50"/>
                </a:lnTo>
                <a:lnTo>
                  <a:pt x="106" y="40"/>
                </a:lnTo>
                <a:lnTo>
                  <a:pt x="110" y="32"/>
                </a:lnTo>
                <a:lnTo>
                  <a:pt x="118" y="28"/>
                </a:lnTo>
                <a:lnTo>
                  <a:pt x="128" y="26"/>
                </a:lnTo>
                <a:lnTo>
                  <a:pt x="330" y="26"/>
                </a:lnTo>
                <a:lnTo>
                  <a:pt x="330" y="26"/>
                </a:lnTo>
                <a:lnTo>
                  <a:pt x="338" y="28"/>
                </a:lnTo>
                <a:lnTo>
                  <a:pt x="348" y="32"/>
                </a:lnTo>
                <a:lnTo>
                  <a:pt x="354" y="40"/>
                </a:lnTo>
                <a:lnTo>
                  <a:pt x="356" y="50"/>
                </a:lnTo>
                <a:lnTo>
                  <a:pt x="356" y="332"/>
                </a:lnTo>
                <a:lnTo>
                  <a:pt x="356" y="332"/>
                </a:lnTo>
                <a:lnTo>
                  <a:pt x="354" y="342"/>
                </a:lnTo>
                <a:lnTo>
                  <a:pt x="348" y="350"/>
                </a:lnTo>
                <a:lnTo>
                  <a:pt x="338" y="354"/>
                </a:lnTo>
                <a:lnTo>
                  <a:pt x="330" y="356"/>
                </a:lnTo>
                <a:lnTo>
                  <a:pt x="136" y="356"/>
                </a:lnTo>
                <a:lnTo>
                  <a:pt x="136" y="356"/>
                </a:lnTo>
                <a:lnTo>
                  <a:pt x="130" y="358"/>
                </a:lnTo>
                <a:lnTo>
                  <a:pt x="126" y="360"/>
                </a:lnTo>
                <a:lnTo>
                  <a:pt x="124" y="364"/>
                </a:lnTo>
                <a:lnTo>
                  <a:pt x="122" y="370"/>
                </a:lnTo>
                <a:lnTo>
                  <a:pt x="122" y="370"/>
                </a:lnTo>
                <a:lnTo>
                  <a:pt x="124" y="374"/>
                </a:lnTo>
                <a:lnTo>
                  <a:pt x="126" y="378"/>
                </a:lnTo>
                <a:lnTo>
                  <a:pt x="130" y="382"/>
                </a:lnTo>
                <a:lnTo>
                  <a:pt x="136" y="382"/>
                </a:lnTo>
                <a:lnTo>
                  <a:pt x="330" y="382"/>
                </a:lnTo>
                <a:lnTo>
                  <a:pt x="330" y="382"/>
                </a:lnTo>
                <a:lnTo>
                  <a:pt x="340" y="382"/>
                </a:lnTo>
                <a:lnTo>
                  <a:pt x="350" y="378"/>
                </a:lnTo>
                <a:lnTo>
                  <a:pt x="358" y="374"/>
                </a:lnTo>
                <a:lnTo>
                  <a:pt x="366" y="368"/>
                </a:lnTo>
                <a:lnTo>
                  <a:pt x="372" y="360"/>
                </a:lnTo>
                <a:lnTo>
                  <a:pt x="378" y="352"/>
                </a:lnTo>
                <a:lnTo>
                  <a:pt x="380" y="342"/>
                </a:lnTo>
                <a:lnTo>
                  <a:pt x="382" y="332"/>
                </a:lnTo>
                <a:lnTo>
                  <a:pt x="382" y="50"/>
                </a:lnTo>
                <a:lnTo>
                  <a:pt x="382" y="50"/>
                </a:lnTo>
                <a:lnTo>
                  <a:pt x="380" y="40"/>
                </a:lnTo>
                <a:lnTo>
                  <a:pt x="378" y="30"/>
                </a:lnTo>
                <a:lnTo>
                  <a:pt x="372" y="22"/>
                </a:lnTo>
                <a:lnTo>
                  <a:pt x="366" y="14"/>
                </a:lnTo>
                <a:lnTo>
                  <a:pt x="358" y="8"/>
                </a:lnTo>
                <a:lnTo>
                  <a:pt x="350" y="4"/>
                </a:lnTo>
                <a:lnTo>
                  <a:pt x="340" y="2"/>
                </a:lnTo>
                <a:lnTo>
                  <a:pt x="330" y="0"/>
                </a:lnTo>
                <a:lnTo>
                  <a:pt x="330" y="0"/>
                </a:lnTo>
                <a:close/>
                <a:moveTo>
                  <a:pt x="150" y="104"/>
                </a:moveTo>
                <a:lnTo>
                  <a:pt x="308" y="104"/>
                </a:lnTo>
                <a:lnTo>
                  <a:pt x="308" y="104"/>
                </a:lnTo>
                <a:lnTo>
                  <a:pt x="314" y="104"/>
                </a:lnTo>
                <a:lnTo>
                  <a:pt x="318" y="100"/>
                </a:lnTo>
                <a:lnTo>
                  <a:pt x="320" y="96"/>
                </a:lnTo>
                <a:lnTo>
                  <a:pt x="322" y="92"/>
                </a:lnTo>
                <a:lnTo>
                  <a:pt x="322" y="92"/>
                </a:lnTo>
                <a:lnTo>
                  <a:pt x="320" y="86"/>
                </a:lnTo>
                <a:lnTo>
                  <a:pt x="318" y="82"/>
                </a:lnTo>
                <a:lnTo>
                  <a:pt x="314" y="80"/>
                </a:lnTo>
                <a:lnTo>
                  <a:pt x="308" y="78"/>
                </a:lnTo>
                <a:lnTo>
                  <a:pt x="150" y="78"/>
                </a:lnTo>
                <a:lnTo>
                  <a:pt x="150" y="78"/>
                </a:lnTo>
                <a:lnTo>
                  <a:pt x="144" y="80"/>
                </a:lnTo>
                <a:lnTo>
                  <a:pt x="140" y="82"/>
                </a:lnTo>
                <a:lnTo>
                  <a:pt x="138" y="86"/>
                </a:lnTo>
                <a:lnTo>
                  <a:pt x="136" y="92"/>
                </a:lnTo>
                <a:lnTo>
                  <a:pt x="136" y="92"/>
                </a:lnTo>
                <a:lnTo>
                  <a:pt x="138" y="96"/>
                </a:lnTo>
                <a:lnTo>
                  <a:pt x="140" y="100"/>
                </a:lnTo>
                <a:lnTo>
                  <a:pt x="144" y="104"/>
                </a:lnTo>
                <a:lnTo>
                  <a:pt x="150" y="104"/>
                </a:lnTo>
                <a:lnTo>
                  <a:pt x="150" y="104"/>
                </a:lnTo>
                <a:close/>
                <a:moveTo>
                  <a:pt x="150" y="166"/>
                </a:moveTo>
                <a:lnTo>
                  <a:pt x="308" y="166"/>
                </a:lnTo>
                <a:lnTo>
                  <a:pt x="308" y="166"/>
                </a:lnTo>
                <a:lnTo>
                  <a:pt x="314" y="164"/>
                </a:lnTo>
                <a:lnTo>
                  <a:pt x="318" y="162"/>
                </a:lnTo>
                <a:lnTo>
                  <a:pt x="320" y="158"/>
                </a:lnTo>
                <a:lnTo>
                  <a:pt x="322" y="152"/>
                </a:lnTo>
                <a:lnTo>
                  <a:pt x="322" y="152"/>
                </a:lnTo>
                <a:lnTo>
                  <a:pt x="320" y="148"/>
                </a:lnTo>
                <a:lnTo>
                  <a:pt x="318" y="144"/>
                </a:lnTo>
                <a:lnTo>
                  <a:pt x="314" y="140"/>
                </a:lnTo>
                <a:lnTo>
                  <a:pt x="308" y="140"/>
                </a:lnTo>
                <a:lnTo>
                  <a:pt x="150" y="140"/>
                </a:lnTo>
                <a:lnTo>
                  <a:pt x="150" y="140"/>
                </a:lnTo>
                <a:lnTo>
                  <a:pt x="144" y="140"/>
                </a:lnTo>
                <a:lnTo>
                  <a:pt x="140" y="144"/>
                </a:lnTo>
                <a:lnTo>
                  <a:pt x="138" y="148"/>
                </a:lnTo>
                <a:lnTo>
                  <a:pt x="136" y="152"/>
                </a:lnTo>
                <a:lnTo>
                  <a:pt x="136" y="152"/>
                </a:lnTo>
                <a:lnTo>
                  <a:pt x="138" y="158"/>
                </a:lnTo>
                <a:lnTo>
                  <a:pt x="140" y="162"/>
                </a:lnTo>
                <a:lnTo>
                  <a:pt x="144" y="164"/>
                </a:lnTo>
                <a:lnTo>
                  <a:pt x="150" y="166"/>
                </a:lnTo>
                <a:lnTo>
                  <a:pt x="150" y="166"/>
                </a:lnTo>
                <a:close/>
                <a:moveTo>
                  <a:pt x="150" y="226"/>
                </a:moveTo>
                <a:lnTo>
                  <a:pt x="308" y="226"/>
                </a:lnTo>
                <a:lnTo>
                  <a:pt x="308" y="226"/>
                </a:lnTo>
                <a:lnTo>
                  <a:pt x="314" y="226"/>
                </a:lnTo>
                <a:lnTo>
                  <a:pt x="318" y="222"/>
                </a:lnTo>
                <a:lnTo>
                  <a:pt x="320" y="218"/>
                </a:lnTo>
                <a:lnTo>
                  <a:pt x="322" y="214"/>
                </a:lnTo>
                <a:lnTo>
                  <a:pt x="322" y="214"/>
                </a:lnTo>
                <a:lnTo>
                  <a:pt x="320" y="208"/>
                </a:lnTo>
                <a:lnTo>
                  <a:pt x="318" y="204"/>
                </a:lnTo>
                <a:lnTo>
                  <a:pt x="314" y="202"/>
                </a:lnTo>
                <a:lnTo>
                  <a:pt x="308" y="200"/>
                </a:lnTo>
                <a:lnTo>
                  <a:pt x="150" y="200"/>
                </a:lnTo>
                <a:lnTo>
                  <a:pt x="150" y="200"/>
                </a:lnTo>
                <a:lnTo>
                  <a:pt x="144" y="202"/>
                </a:lnTo>
                <a:lnTo>
                  <a:pt x="140" y="204"/>
                </a:lnTo>
                <a:lnTo>
                  <a:pt x="138" y="208"/>
                </a:lnTo>
                <a:lnTo>
                  <a:pt x="136" y="214"/>
                </a:lnTo>
                <a:lnTo>
                  <a:pt x="136" y="214"/>
                </a:lnTo>
                <a:lnTo>
                  <a:pt x="138" y="218"/>
                </a:lnTo>
                <a:lnTo>
                  <a:pt x="140" y="222"/>
                </a:lnTo>
                <a:lnTo>
                  <a:pt x="144" y="226"/>
                </a:lnTo>
                <a:lnTo>
                  <a:pt x="150" y="226"/>
                </a:lnTo>
                <a:lnTo>
                  <a:pt x="150" y="226"/>
                </a:lnTo>
                <a:close/>
                <a:moveTo>
                  <a:pt x="150" y="288"/>
                </a:moveTo>
                <a:lnTo>
                  <a:pt x="308" y="288"/>
                </a:lnTo>
                <a:lnTo>
                  <a:pt x="308" y="288"/>
                </a:lnTo>
                <a:lnTo>
                  <a:pt x="314" y="286"/>
                </a:lnTo>
                <a:lnTo>
                  <a:pt x="318" y="284"/>
                </a:lnTo>
                <a:lnTo>
                  <a:pt x="320" y="280"/>
                </a:lnTo>
                <a:lnTo>
                  <a:pt x="322" y="274"/>
                </a:lnTo>
                <a:lnTo>
                  <a:pt x="322" y="274"/>
                </a:lnTo>
                <a:lnTo>
                  <a:pt x="320" y="268"/>
                </a:lnTo>
                <a:lnTo>
                  <a:pt x="318" y="264"/>
                </a:lnTo>
                <a:lnTo>
                  <a:pt x="314" y="262"/>
                </a:lnTo>
                <a:lnTo>
                  <a:pt x="308" y="260"/>
                </a:lnTo>
                <a:lnTo>
                  <a:pt x="150" y="260"/>
                </a:lnTo>
                <a:lnTo>
                  <a:pt x="150" y="260"/>
                </a:lnTo>
                <a:lnTo>
                  <a:pt x="144" y="262"/>
                </a:lnTo>
                <a:lnTo>
                  <a:pt x="140" y="264"/>
                </a:lnTo>
                <a:lnTo>
                  <a:pt x="138" y="268"/>
                </a:lnTo>
                <a:lnTo>
                  <a:pt x="136" y="274"/>
                </a:lnTo>
                <a:lnTo>
                  <a:pt x="136" y="274"/>
                </a:lnTo>
                <a:lnTo>
                  <a:pt x="138" y="280"/>
                </a:lnTo>
                <a:lnTo>
                  <a:pt x="140" y="284"/>
                </a:lnTo>
                <a:lnTo>
                  <a:pt x="144" y="286"/>
                </a:lnTo>
                <a:lnTo>
                  <a:pt x="150" y="288"/>
                </a:lnTo>
                <a:lnTo>
                  <a:pt x="150" y="288"/>
                </a:lnTo>
                <a:close/>
              </a:path>
            </a:pathLst>
          </a:custGeom>
          <a:solidFill>
            <a:srgbClr val="47D8FF"/>
          </a:solidFill>
          <a:ln>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latin typeface="Segoe UI"/>
            </a:endParaRPr>
          </a:p>
        </p:txBody>
      </p:sp>
      <p:grpSp>
        <p:nvGrpSpPr>
          <p:cNvPr id="4" name="Group 44"/>
          <p:cNvGrpSpPr/>
          <p:nvPr/>
        </p:nvGrpSpPr>
        <p:grpSpPr>
          <a:xfrm>
            <a:off x="6363817" y="3153838"/>
            <a:ext cx="5425936" cy="3704162"/>
            <a:chOff x="5852319" y="3344862"/>
            <a:chExt cx="5426706" cy="3649663"/>
          </a:xfrm>
        </p:grpSpPr>
        <p:sp>
          <p:nvSpPr>
            <p:cNvPr id="5" name="Rectangle 27"/>
            <p:cNvSpPr/>
            <p:nvPr/>
          </p:nvSpPr>
          <p:spPr bwMode="auto">
            <a:xfrm>
              <a:off x="5852319" y="3344862"/>
              <a:ext cx="5166518" cy="3649663"/>
            </a:xfrm>
            <a:prstGeom prst="rect">
              <a:avLst/>
            </a:prstGeom>
            <a:solidFill>
              <a:srgbClr val="505050">
                <a:lumMod val="75000"/>
                <a:alpha val="86000"/>
              </a:srgbClr>
            </a:solidFill>
            <a:ln w="9525" cap="flat" cmpd="sng" algn="ctr">
              <a:noFill/>
              <a:prstDash val="solid"/>
              <a:headEnd type="none" w="med" len="med"/>
              <a:tailEnd type="none" w="med" len="med"/>
            </a:ln>
            <a:effectLst/>
          </p:spPr>
          <p:txBody>
            <a:bodyPr rot="0" spcFirstLastPara="0" vertOverflow="overflow" horzOverflow="overflow" vert="horz" wrap="square" lIns="182768" tIns="118816" rIns="182768" bIns="118816" numCol="1" spcCol="0" rtlCol="0" fromWordArt="0" anchor="t" anchorCtr="0" forceAA="0" compatLnSpc="1">
              <a:prstTxWarp prst="textNoShape">
                <a:avLst/>
              </a:prstTxWarp>
              <a:noAutofit/>
            </a:bodyPr>
            <a:lstStyle/>
            <a:p>
              <a:pPr marL="0" marR="0" lvl="0" indent="0" defTabSz="932026" eaLnBrk="1" fontAlgn="auto" latinLnBrk="0" hangingPunct="1">
                <a:lnSpc>
                  <a:spcPct val="90000"/>
                </a:lnSpc>
                <a:spcBef>
                  <a:spcPts val="1197"/>
                </a:spcBef>
                <a:spcAft>
                  <a:spcPts val="0"/>
                </a:spcAft>
                <a:buClrTx/>
                <a:buSzTx/>
                <a:buFontTx/>
                <a:buNone/>
                <a:tabLst/>
                <a:defRPr/>
              </a:pPr>
              <a:endParaRPr kumimoji="0" lang="en-US" sz="2040"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6" name="Rectangle 15"/>
            <p:cNvSpPr/>
            <p:nvPr/>
          </p:nvSpPr>
          <p:spPr bwMode="auto">
            <a:xfrm>
              <a:off x="6744925" y="4090932"/>
              <a:ext cx="4534100" cy="2767788"/>
            </a:xfrm>
            <a:prstGeom prst="rect">
              <a:avLst/>
            </a:prstGeom>
            <a:noFill/>
            <a:ln w="10795" cap="flat" cmpd="sng" algn="ctr">
              <a:noFill/>
              <a:prstDash val="solid"/>
            </a:ln>
            <a:effectLst/>
          </p:spPr>
          <p:txBody>
            <a:bodyPr vert="horz" wrap="square" lIns="91427" tIns="48461" rIns="0" bIns="190031" numCol="1" rtlCol="0" anchor="t" anchorCtr="0" compatLnSpc="1">
              <a:prstTxWarp prst="textNoShape">
                <a:avLst/>
              </a:prstTxWarp>
            </a:bodyPr>
            <a:lstStyle/>
            <a:p>
              <a:pPr marL="285750" marR="0" lvl="0" indent="-285750" defTabSz="932162" eaLnBrk="1" fontAlgn="auto" latinLnBrk="0" hangingPunct="1">
                <a:lnSpc>
                  <a:spcPts val="2856"/>
                </a:lnSpc>
                <a:spcBef>
                  <a:spcPts val="0"/>
                </a:spcBef>
                <a:spcAft>
                  <a:spcPts val="0"/>
                </a:spcAft>
                <a:buClrTx/>
                <a:buSzTx/>
                <a:buFont typeface="Wingdings" panose="05000000000000000000" pitchFamily="2" charset="2"/>
                <a:buChar char="ü"/>
                <a:tabLst/>
                <a:defRPr/>
              </a:pPr>
              <a:r>
                <a:rPr kumimoji="0" lang="en-US" sz="1600" b="0" i="0" u="none" strike="noStrike" kern="0" cap="none" spc="102" normalizeH="0" baseline="0" noProof="0" dirty="0" smtClean="0">
                  <a:ln>
                    <a:noFill/>
                  </a:ln>
                  <a:solidFill>
                    <a:srgbClr val="FBFBFB"/>
                  </a:solidFill>
                  <a:effectLst/>
                  <a:uLnTx/>
                  <a:uFillTx/>
                  <a:latin typeface="Segoe UI"/>
                  <a:ea typeface="+mn-ea"/>
                  <a:cs typeface="Segoe UI Light" panose="020B0502040204020203" pitchFamily="34" charset="0"/>
                </a:rPr>
                <a:t>eDiscovery &amp; legal hold</a:t>
              </a:r>
            </a:p>
            <a:p>
              <a:pPr marL="285750" marR="0" lvl="0" indent="-285750" defTabSz="932162" eaLnBrk="1" fontAlgn="auto" latinLnBrk="0" hangingPunct="1">
                <a:lnSpc>
                  <a:spcPts val="2856"/>
                </a:lnSpc>
                <a:spcBef>
                  <a:spcPts val="0"/>
                </a:spcBef>
                <a:spcAft>
                  <a:spcPts val="0"/>
                </a:spcAft>
                <a:buClrTx/>
                <a:buSzTx/>
                <a:buFont typeface="Wingdings" panose="05000000000000000000" pitchFamily="2" charset="2"/>
                <a:buChar char="ü"/>
                <a:tabLst/>
                <a:defRPr/>
              </a:pPr>
              <a:r>
                <a:rPr kumimoji="0" lang="en-US" sz="1600" b="0" i="0" u="none" strike="noStrike" kern="0" cap="none" spc="102" normalizeH="0" baseline="0" noProof="0" dirty="0" smtClean="0">
                  <a:ln>
                    <a:noFill/>
                  </a:ln>
                  <a:solidFill>
                    <a:srgbClr val="FBFBFB"/>
                  </a:solidFill>
                  <a:effectLst/>
                  <a:uLnTx/>
                  <a:uFillTx/>
                  <a:latin typeface="Segoe UI"/>
                  <a:ea typeface="+mn-ea"/>
                  <a:cs typeface="Segoe UI Light" panose="020B0502040204020203" pitchFamily="34" charset="0"/>
                </a:rPr>
                <a:t>Data Loss Prevention</a:t>
              </a:r>
            </a:p>
            <a:p>
              <a:pPr marL="285750" marR="0" lvl="0" indent="-285750" defTabSz="932162" eaLnBrk="1" fontAlgn="auto" latinLnBrk="0" hangingPunct="1">
                <a:lnSpc>
                  <a:spcPts val="2856"/>
                </a:lnSpc>
                <a:spcBef>
                  <a:spcPts val="0"/>
                </a:spcBef>
                <a:spcAft>
                  <a:spcPts val="0"/>
                </a:spcAft>
                <a:buClrTx/>
                <a:buSzTx/>
                <a:buFont typeface="Wingdings" panose="05000000000000000000" pitchFamily="2" charset="2"/>
                <a:buChar char="ü"/>
                <a:tabLst/>
                <a:defRPr/>
              </a:pPr>
              <a:r>
                <a:rPr kumimoji="0" lang="en-US" sz="1600" b="0" i="0" u="none" strike="noStrike" kern="0" cap="none" spc="102" normalizeH="0" baseline="0" noProof="0" dirty="0" smtClean="0">
                  <a:ln>
                    <a:noFill/>
                  </a:ln>
                  <a:solidFill>
                    <a:srgbClr val="FBFBFB"/>
                  </a:solidFill>
                  <a:effectLst/>
                  <a:uLnTx/>
                  <a:uFillTx/>
                  <a:latin typeface="Segoe UI"/>
                  <a:ea typeface="+mn-ea"/>
                  <a:cs typeface="Segoe UI Light" panose="020B0502040204020203" pitchFamily="34" charset="0"/>
                </a:rPr>
                <a:t>Soft-delete &amp; restore</a:t>
              </a:r>
            </a:p>
            <a:p>
              <a:pPr marL="285750" marR="0" lvl="0" indent="-285750" defTabSz="932162" eaLnBrk="1" fontAlgn="auto" latinLnBrk="0" hangingPunct="1">
                <a:lnSpc>
                  <a:spcPts val="2856"/>
                </a:lnSpc>
                <a:spcBef>
                  <a:spcPts val="0"/>
                </a:spcBef>
                <a:spcAft>
                  <a:spcPts val="0"/>
                </a:spcAft>
                <a:buClrTx/>
                <a:buSzTx/>
                <a:buFont typeface="Wingdings" panose="05000000000000000000" pitchFamily="2" charset="2"/>
                <a:buChar char="ü"/>
                <a:tabLst/>
                <a:defRPr/>
              </a:pPr>
              <a:r>
                <a:rPr kumimoji="0" lang="es-ES" sz="1600" b="0" i="0" u="none" strike="noStrike" kern="0" cap="none" spc="0" normalizeH="0" baseline="0" dirty="0" smtClean="0">
                  <a:ln>
                    <a:noFill/>
                  </a:ln>
                  <a:solidFill>
                    <a:srgbClr val="FFFFFF"/>
                  </a:solidFill>
                  <a:effectLst/>
                  <a:uLnTx/>
                  <a:uFillTx/>
                  <a:latin typeface="Segoe UI"/>
                  <a:ea typeface="+mn-ea"/>
                </a:rPr>
                <a:t>Monitorización de la actividad</a:t>
              </a:r>
              <a:r>
                <a:rPr kumimoji="0" lang="es-ES" sz="1600" b="0" i="0" u="none" strike="noStrike" kern="0" cap="none" spc="0" normalizeH="0" dirty="0" smtClean="0">
                  <a:ln>
                    <a:noFill/>
                  </a:ln>
                  <a:solidFill>
                    <a:srgbClr val="FFFFFF"/>
                  </a:solidFill>
                  <a:effectLst/>
                  <a:uLnTx/>
                  <a:uFillTx/>
                  <a:latin typeface="Segoe UI"/>
                  <a:ea typeface="+mn-ea"/>
                </a:rPr>
                <a:t> de la GAL</a:t>
              </a:r>
              <a:endParaRPr kumimoji="0" lang="es-ES" sz="1600" b="0" i="0" u="none" strike="noStrike" kern="0" cap="none" spc="102" normalizeH="0" baseline="0" dirty="0" smtClean="0">
                <a:ln>
                  <a:noFill/>
                </a:ln>
                <a:solidFill>
                  <a:srgbClr val="FBFBFB"/>
                </a:solidFill>
                <a:effectLst/>
                <a:uLnTx/>
                <a:uFillTx/>
                <a:latin typeface="Segoe UI"/>
                <a:ea typeface="+mn-ea"/>
                <a:cs typeface="Segoe UI Light" panose="020B0502040204020203" pitchFamily="34" charset="0"/>
              </a:endParaRPr>
            </a:p>
            <a:p>
              <a:pPr marL="285750" marR="0" lvl="0" indent="-285750" defTabSz="932162" eaLnBrk="1" fontAlgn="auto" latinLnBrk="0" hangingPunct="1">
                <a:lnSpc>
                  <a:spcPts val="2856"/>
                </a:lnSpc>
                <a:spcBef>
                  <a:spcPts val="0"/>
                </a:spcBef>
                <a:spcAft>
                  <a:spcPts val="0"/>
                </a:spcAft>
                <a:buClrTx/>
                <a:buSzTx/>
                <a:buFont typeface="Wingdings" panose="05000000000000000000" pitchFamily="2" charset="2"/>
                <a:buChar char="ü"/>
                <a:tabLst/>
                <a:defRPr/>
              </a:pPr>
              <a:r>
                <a:rPr kumimoji="0" lang="es-ES" sz="1600" b="0" i="0" u="none" strike="noStrike" kern="0" cap="none" spc="102" normalizeH="0" baseline="0" dirty="0" smtClean="0">
                  <a:ln>
                    <a:noFill/>
                  </a:ln>
                  <a:solidFill>
                    <a:srgbClr val="FBFBFB"/>
                  </a:solidFill>
                  <a:effectLst/>
                  <a:uLnTx/>
                  <a:uFillTx/>
                  <a:latin typeface="Segoe UI"/>
                  <a:ea typeface="+mn-ea"/>
                  <a:cs typeface="Segoe UI Light" panose="020B0502040204020203" pitchFamily="34" charset="0"/>
                </a:rPr>
                <a:t>Expirar Grupos Inactivos</a:t>
              </a:r>
            </a:p>
            <a:p>
              <a:pPr marL="285750" marR="0" lvl="0" indent="-285750" defTabSz="932162" eaLnBrk="1" fontAlgn="auto" latinLnBrk="0" hangingPunct="1">
                <a:lnSpc>
                  <a:spcPts val="2856"/>
                </a:lnSpc>
                <a:spcBef>
                  <a:spcPts val="0"/>
                </a:spcBef>
                <a:spcAft>
                  <a:spcPts val="0"/>
                </a:spcAft>
                <a:buClrTx/>
                <a:buSzTx/>
                <a:buFont typeface="Wingdings" panose="05000000000000000000" pitchFamily="2" charset="2"/>
                <a:buChar char="ü"/>
                <a:tabLst/>
                <a:defRPr/>
              </a:pPr>
              <a:r>
                <a:rPr kumimoji="0" lang="en-US" sz="1600" b="0" i="0" u="none" strike="noStrike" kern="0" cap="none" spc="102" normalizeH="0" baseline="0" noProof="0" dirty="0" smtClean="0">
                  <a:ln>
                    <a:noFill/>
                  </a:ln>
                  <a:solidFill>
                    <a:srgbClr val="FBFBFB"/>
                  </a:solidFill>
                  <a:effectLst/>
                  <a:uLnTx/>
                  <a:uFillTx/>
                  <a:latin typeface="Segoe UI"/>
                  <a:ea typeface="+mn-ea"/>
                  <a:cs typeface="Segoe UI Light" panose="020B0502040204020203" pitchFamily="34" charset="0"/>
                </a:rPr>
                <a:t>Azure Active Directory Connect</a:t>
              </a:r>
            </a:p>
            <a:p>
              <a:pPr marL="285750" marR="0" lvl="0" indent="-285750" defTabSz="932162" eaLnBrk="1" fontAlgn="auto" latinLnBrk="0" hangingPunct="1">
                <a:lnSpc>
                  <a:spcPts val="2856"/>
                </a:lnSpc>
                <a:spcBef>
                  <a:spcPts val="0"/>
                </a:spcBef>
                <a:spcAft>
                  <a:spcPts val="0"/>
                </a:spcAft>
                <a:buClrTx/>
                <a:buSzTx/>
                <a:buFont typeface="Wingdings" panose="05000000000000000000" pitchFamily="2" charset="2"/>
                <a:buChar char="ü"/>
                <a:tabLst/>
                <a:defRPr/>
              </a:pPr>
              <a:r>
                <a:rPr kumimoji="0" lang="es-ES" sz="1600" b="0" i="0" u="none" strike="noStrike" kern="0" cap="none" spc="102" normalizeH="0" baseline="0" dirty="0" smtClean="0">
                  <a:ln>
                    <a:noFill/>
                  </a:ln>
                  <a:solidFill>
                    <a:srgbClr val="FBFBFB"/>
                  </a:solidFill>
                  <a:effectLst/>
                  <a:uLnTx/>
                  <a:uFillTx/>
                  <a:latin typeface="Segoe UI"/>
                  <a:ea typeface="+mn-ea"/>
                  <a:cs typeface="Segoe UI Light" panose="020B0502040204020203" pitchFamily="34" charset="0"/>
                </a:rPr>
                <a:t>Mejoras</a:t>
              </a:r>
              <a:r>
                <a:rPr kumimoji="0" lang="es-ES" sz="1600" b="0" i="0" u="none" strike="noStrike" kern="0" cap="none" spc="102" normalizeH="0" dirty="0" smtClean="0">
                  <a:ln>
                    <a:noFill/>
                  </a:ln>
                  <a:solidFill>
                    <a:srgbClr val="FBFBFB"/>
                  </a:solidFill>
                  <a:effectLst/>
                  <a:uLnTx/>
                  <a:uFillTx/>
                  <a:latin typeface="Segoe UI"/>
                  <a:ea typeface="+mn-ea"/>
                  <a:cs typeface="Segoe UI Light" panose="020B0502040204020203" pitchFamily="34" charset="0"/>
                </a:rPr>
                <a:t> adicionales en </a:t>
              </a:r>
              <a:r>
                <a:rPr kumimoji="0" lang="en-US" sz="1600" b="0" i="0" u="none" strike="noStrike" kern="0" cap="none" spc="102" normalizeH="0" noProof="0" dirty="0" smtClean="0">
                  <a:ln>
                    <a:noFill/>
                  </a:ln>
                  <a:solidFill>
                    <a:srgbClr val="FBFBFB"/>
                  </a:solidFill>
                  <a:effectLst/>
                  <a:uLnTx/>
                  <a:uFillTx/>
                  <a:latin typeface="Segoe UI"/>
                  <a:ea typeface="+mn-ea"/>
                  <a:cs typeface="Segoe UI Light" panose="020B0502040204020203" pitchFamily="34" charset="0"/>
                </a:rPr>
                <a:t>AAD</a:t>
              </a:r>
              <a:endParaRPr kumimoji="0" lang="en-US" sz="1600" b="0" i="0" u="none" strike="noStrike" kern="0" cap="none" spc="102" normalizeH="0" baseline="0" noProof="0" dirty="0" smtClean="0">
                <a:ln>
                  <a:noFill/>
                </a:ln>
                <a:solidFill>
                  <a:srgbClr val="FBFBFB"/>
                </a:solidFill>
                <a:effectLst/>
                <a:uLnTx/>
                <a:uFillTx/>
                <a:latin typeface="Segoe UI"/>
                <a:ea typeface="+mn-ea"/>
                <a:cs typeface="Segoe UI Light" panose="020B0502040204020203" pitchFamily="34" charset="0"/>
              </a:endParaRPr>
            </a:p>
          </p:txBody>
        </p:sp>
        <p:sp>
          <p:nvSpPr>
            <p:cNvPr id="7" name="Rectangle 18"/>
            <p:cNvSpPr/>
            <p:nvPr/>
          </p:nvSpPr>
          <p:spPr>
            <a:xfrm>
              <a:off x="6744925" y="3519514"/>
              <a:ext cx="2714529" cy="461699"/>
            </a:xfrm>
            <a:prstGeom prst="rect">
              <a:avLst/>
            </a:prstGeom>
          </p:spPr>
          <p:txBody>
            <a:bodyPr wrap="none" lIns="91410" tIns="45704" rIns="91410" bIns="45704">
              <a:spAutoFit/>
            </a:bodyPr>
            <a:lstStyle/>
            <a:p>
              <a:pPr marL="0" marR="0" lvl="1" indent="0" defTabSz="932563"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gradFill>
                    <a:gsLst>
                      <a:gs pos="1250">
                        <a:srgbClr val="FFFFFF"/>
                      </a:gs>
                      <a:gs pos="100000">
                        <a:srgbClr val="FFFFFF"/>
                      </a:gs>
                    </a:gsLst>
                    <a:lin ang="5400000" scaled="0"/>
                  </a:gradFill>
                  <a:effectLst/>
                  <a:uLnTx/>
                  <a:uFillTx/>
                  <a:latin typeface="Segoe UI"/>
                </a:rPr>
                <a:t>ADMINISTRACIÓN</a:t>
              </a:r>
            </a:p>
          </p:txBody>
        </p:sp>
        <p:sp>
          <p:nvSpPr>
            <p:cNvPr id="8" name="Freeform 5"/>
            <p:cNvSpPr>
              <a:spLocks/>
            </p:cNvSpPr>
            <p:nvPr/>
          </p:nvSpPr>
          <p:spPr bwMode="auto">
            <a:xfrm>
              <a:off x="6279064" y="3532440"/>
              <a:ext cx="373155" cy="485363"/>
            </a:xfrm>
            <a:custGeom>
              <a:avLst/>
              <a:gdLst>
                <a:gd name="T0" fmla="*/ 268 w 286"/>
                <a:gd name="T1" fmla="*/ 142 h 372"/>
                <a:gd name="T2" fmla="*/ 254 w 286"/>
                <a:gd name="T3" fmla="*/ 146 h 372"/>
                <a:gd name="T4" fmla="*/ 128 w 286"/>
                <a:gd name="T5" fmla="*/ 320 h 372"/>
                <a:gd name="T6" fmla="*/ 128 w 286"/>
                <a:gd name="T7" fmla="*/ 322 h 372"/>
                <a:gd name="T8" fmla="*/ 102 w 286"/>
                <a:gd name="T9" fmla="*/ 342 h 372"/>
                <a:gd name="T10" fmla="*/ 70 w 286"/>
                <a:gd name="T11" fmla="*/ 344 h 372"/>
                <a:gd name="T12" fmla="*/ 50 w 286"/>
                <a:gd name="T13" fmla="*/ 334 h 372"/>
                <a:gd name="T14" fmla="*/ 30 w 286"/>
                <a:gd name="T15" fmla="*/ 308 h 372"/>
                <a:gd name="T16" fmla="*/ 28 w 286"/>
                <a:gd name="T17" fmla="*/ 276 h 372"/>
                <a:gd name="T18" fmla="*/ 36 w 286"/>
                <a:gd name="T19" fmla="*/ 256 h 372"/>
                <a:gd name="T20" fmla="*/ 36 w 286"/>
                <a:gd name="T21" fmla="*/ 256 h 372"/>
                <a:gd name="T22" fmla="*/ 196 w 286"/>
                <a:gd name="T23" fmla="*/ 36 h 372"/>
                <a:gd name="T24" fmla="*/ 216 w 286"/>
                <a:gd name="T25" fmla="*/ 26 h 372"/>
                <a:gd name="T26" fmla="*/ 238 w 286"/>
                <a:gd name="T27" fmla="*/ 28 h 372"/>
                <a:gd name="T28" fmla="*/ 250 w 286"/>
                <a:gd name="T29" fmla="*/ 38 h 372"/>
                <a:gd name="T30" fmla="*/ 258 w 286"/>
                <a:gd name="T31" fmla="*/ 56 h 372"/>
                <a:gd name="T32" fmla="*/ 256 w 286"/>
                <a:gd name="T33" fmla="*/ 78 h 372"/>
                <a:gd name="T34" fmla="*/ 140 w 286"/>
                <a:gd name="T35" fmla="*/ 240 h 372"/>
                <a:gd name="T36" fmla="*/ 140 w 286"/>
                <a:gd name="T37" fmla="*/ 240 h 372"/>
                <a:gd name="T38" fmla="*/ 132 w 286"/>
                <a:gd name="T39" fmla="*/ 248 h 372"/>
                <a:gd name="T40" fmla="*/ 114 w 286"/>
                <a:gd name="T41" fmla="*/ 246 h 372"/>
                <a:gd name="T42" fmla="*/ 108 w 286"/>
                <a:gd name="T43" fmla="*/ 236 h 372"/>
                <a:gd name="T44" fmla="*/ 110 w 286"/>
                <a:gd name="T45" fmla="*/ 222 h 372"/>
                <a:gd name="T46" fmla="*/ 194 w 286"/>
                <a:gd name="T47" fmla="*/ 106 h 372"/>
                <a:gd name="T48" fmla="*/ 194 w 286"/>
                <a:gd name="T49" fmla="*/ 92 h 372"/>
                <a:gd name="T50" fmla="*/ 186 w 286"/>
                <a:gd name="T51" fmla="*/ 86 h 372"/>
                <a:gd name="T52" fmla="*/ 174 w 286"/>
                <a:gd name="T53" fmla="*/ 90 h 372"/>
                <a:gd name="T54" fmla="*/ 88 w 286"/>
                <a:gd name="T55" fmla="*/ 208 h 372"/>
                <a:gd name="T56" fmla="*/ 88 w 286"/>
                <a:gd name="T57" fmla="*/ 208 h 372"/>
                <a:gd name="T58" fmla="*/ 82 w 286"/>
                <a:gd name="T59" fmla="*/ 232 h 372"/>
                <a:gd name="T60" fmla="*/ 88 w 286"/>
                <a:gd name="T61" fmla="*/ 256 h 372"/>
                <a:gd name="T62" fmla="*/ 98 w 286"/>
                <a:gd name="T63" fmla="*/ 268 h 372"/>
                <a:gd name="T64" fmla="*/ 122 w 286"/>
                <a:gd name="T65" fmla="*/ 276 h 372"/>
                <a:gd name="T66" fmla="*/ 146 w 286"/>
                <a:gd name="T67" fmla="*/ 270 h 372"/>
                <a:gd name="T68" fmla="*/ 160 w 286"/>
                <a:gd name="T69" fmla="*/ 258 h 372"/>
                <a:gd name="T70" fmla="*/ 160 w 286"/>
                <a:gd name="T71" fmla="*/ 256 h 372"/>
                <a:gd name="T72" fmla="*/ 276 w 286"/>
                <a:gd name="T73" fmla="*/ 96 h 372"/>
                <a:gd name="T74" fmla="*/ 286 w 286"/>
                <a:gd name="T75" fmla="*/ 62 h 372"/>
                <a:gd name="T76" fmla="*/ 276 w 286"/>
                <a:gd name="T77" fmla="*/ 30 h 372"/>
                <a:gd name="T78" fmla="*/ 260 w 286"/>
                <a:gd name="T79" fmla="*/ 12 h 372"/>
                <a:gd name="T80" fmla="*/ 224 w 286"/>
                <a:gd name="T81" fmla="*/ 0 h 372"/>
                <a:gd name="T82" fmla="*/ 190 w 286"/>
                <a:gd name="T83" fmla="*/ 8 h 372"/>
                <a:gd name="T84" fmla="*/ 172 w 286"/>
                <a:gd name="T85" fmla="*/ 24 h 372"/>
                <a:gd name="T86" fmla="*/ 14 w 286"/>
                <a:gd name="T87" fmla="*/ 242 h 372"/>
                <a:gd name="T88" fmla="*/ 14 w 286"/>
                <a:gd name="T89" fmla="*/ 244 h 372"/>
                <a:gd name="T90" fmla="*/ 2 w 286"/>
                <a:gd name="T91" fmla="*/ 274 h 372"/>
                <a:gd name="T92" fmla="*/ 6 w 286"/>
                <a:gd name="T93" fmla="*/ 318 h 372"/>
                <a:gd name="T94" fmla="*/ 34 w 286"/>
                <a:gd name="T95" fmla="*/ 356 h 372"/>
                <a:gd name="T96" fmla="*/ 62 w 286"/>
                <a:gd name="T97" fmla="*/ 370 h 372"/>
                <a:gd name="T98" fmla="*/ 108 w 286"/>
                <a:gd name="T99" fmla="*/ 368 h 372"/>
                <a:gd name="T100" fmla="*/ 146 w 286"/>
                <a:gd name="T101" fmla="*/ 342 h 372"/>
                <a:gd name="T102" fmla="*/ 146 w 286"/>
                <a:gd name="T103" fmla="*/ 342 h 372"/>
                <a:gd name="T104" fmla="*/ 276 w 286"/>
                <a:gd name="T105" fmla="*/ 162 h 372"/>
                <a:gd name="T106" fmla="*/ 276 w 286"/>
                <a:gd name="T107" fmla="*/ 148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6" h="372">
                  <a:moveTo>
                    <a:pt x="272" y="144"/>
                  </a:moveTo>
                  <a:lnTo>
                    <a:pt x="272" y="144"/>
                  </a:lnTo>
                  <a:lnTo>
                    <a:pt x="268" y="142"/>
                  </a:lnTo>
                  <a:lnTo>
                    <a:pt x="262" y="142"/>
                  </a:lnTo>
                  <a:lnTo>
                    <a:pt x="258" y="144"/>
                  </a:lnTo>
                  <a:lnTo>
                    <a:pt x="254" y="146"/>
                  </a:lnTo>
                  <a:lnTo>
                    <a:pt x="128" y="320"/>
                  </a:lnTo>
                  <a:lnTo>
                    <a:pt x="128" y="320"/>
                  </a:lnTo>
                  <a:lnTo>
                    <a:pt x="128" y="320"/>
                  </a:lnTo>
                  <a:lnTo>
                    <a:pt x="128" y="320"/>
                  </a:lnTo>
                  <a:lnTo>
                    <a:pt x="128" y="322"/>
                  </a:lnTo>
                  <a:lnTo>
                    <a:pt x="128" y="322"/>
                  </a:lnTo>
                  <a:lnTo>
                    <a:pt x="120" y="330"/>
                  </a:lnTo>
                  <a:lnTo>
                    <a:pt x="112" y="338"/>
                  </a:lnTo>
                  <a:lnTo>
                    <a:pt x="102" y="342"/>
                  </a:lnTo>
                  <a:lnTo>
                    <a:pt x="92" y="344"/>
                  </a:lnTo>
                  <a:lnTo>
                    <a:pt x="80" y="346"/>
                  </a:lnTo>
                  <a:lnTo>
                    <a:pt x="70" y="344"/>
                  </a:lnTo>
                  <a:lnTo>
                    <a:pt x="60" y="340"/>
                  </a:lnTo>
                  <a:lnTo>
                    <a:pt x="50" y="334"/>
                  </a:lnTo>
                  <a:lnTo>
                    <a:pt x="50" y="334"/>
                  </a:lnTo>
                  <a:lnTo>
                    <a:pt x="40" y="328"/>
                  </a:lnTo>
                  <a:lnTo>
                    <a:pt x="34" y="318"/>
                  </a:lnTo>
                  <a:lnTo>
                    <a:pt x="30" y="308"/>
                  </a:lnTo>
                  <a:lnTo>
                    <a:pt x="26" y="298"/>
                  </a:lnTo>
                  <a:lnTo>
                    <a:pt x="26" y="288"/>
                  </a:lnTo>
                  <a:lnTo>
                    <a:pt x="28" y="276"/>
                  </a:lnTo>
                  <a:lnTo>
                    <a:pt x="32" y="266"/>
                  </a:lnTo>
                  <a:lnTo>
                    <a:pt x="36" y="256"/>
                  </a:lnTo>
                  <a:lnTo>
                    <a:pt x="36" y="256"/>
                  </a:lnTo>
                  <a:lnTo>
                    <a:pt x="36" y="256"/>
                  </a:lnTo>
                  <a:lnTo>
                    <a:pt x="36" y="256"/>
                  </a:lnTo>
                  <a:lnTo>
                    <a:pt x="36" y="256"/>
                  </a:lnTo>
                  <a:lnTo>
                    <a:pt x="192" y="40"/>
                  </a:lnTo>
                  <a:lnTo>
                    <a:pt x="192" y="40"/>
                  </a:lnTo>
                  <a:lnTo>
                    <a:pt x="196" y="36"/>
                  </a:lnTo>
                  <a:lnTo>
                    <a:pt x="202" y="30"/>
                  </a:lnTo>
                  <a:lnTo>
                    <a:pt x="210" y="28"/>
                  </a:lnTo>
                  <a:lnTo>
                    <a:pt x="216" y="26"/>
                  </a:lnTo>
                  <a:lnTo>
                    <a:pt x="224" y="26"/>
                  </a:lnTo>
                  <a:lnTo>
                    <a:pt x="230" y="26"/>
                  </a:lnTo>
                  <a:lnTo>
                    <a:pt x="238" y="28"/>
                  </a:lnTo>
                  <a:lnTo>
                    <a:pt x="244" y="32"/>
                  </a:lnTo>
                  <a:lnTo>
                    <a:pt x="244" y="32"/>
                  </a:lnTo>
                  <a:lnTo>
                    <a:pt x="250" y="38"/>
                  </a:lnTo>
                  <a:lnTo>
                    <a:pt x="254" y="44"/>
                  </a:lnTo>
                  <a:lnTo>
                    <a:pt x="256" y="50"/>
                  </a:lnTo>
                  <a:lnTo>
                    <a:pt x="258" y="56"/>
                  </a:lnTo>
                  <a:lnTo>
                    <a:pt x="260" y="64"/>
                  </a:lnTo>
                  <a:lnTo>
                    <a:pt x="258" y="70"/>
                  </a:lnTo>
                  <a:lnTo>
                    <a:pt x="256" y="78"/>
                  </a:lnTo>
                  <a:lnTo>
                    <a:pt x="252" y="84"/>
                  </a:lnTo>
                  <a:lnTo>
                    <a:pt x="252" y="84"/>
                  </a:lnTo>
                  <a:lnTo>
                    <a:pt x="140" y="240"/>
                  </a:lnTo>
                  <a:lnTo>
                    <a:pt x="140" y="240"/>
                  </a:lnTo>
                  <a:lnTo>
                    <a:pt x="140" y="240"/>
                  </a:lnTo>
                  <a:lnTo>
                    <a:pt x="140" y="240"/>
                  </a:lnTo>
                  <a:lnTo>
                    <a:pt x="138" y="242"/>
                  </a:lnTo>
                  <a:lnTo>
                    <a:pt x="138" y="242"/>
                  </a:lnTo>
                  <a:lnTo>
                    <a:pt x="132" y="248"/>
                  </a:lnTo>
                  <a:lnTo>
                    <a:pt x="126" y="250"/>
                  </a:lnTo>
                  <a:lnTo>
                    <a:pt x="120" y="250"/>
                  </a:lnTo>
                  <a:lnTo>
                    <a:pt x="114" y="246"/>
                  </a:lnTo>
                  <a:lnTo>
                    <a:pt x="114" y="246"/>
                  </a:lnTo>
                  <a:lnTo>
                    <a:pt x="110" y="242"/>
                  </a:lnTo>
                  <a:lnTo>
                    <a:pt x="108" y="236"/>
                  </a:lnTo>
                  <a:lnTo>
                    <a:pt x="108" y="228"/>
                  </a:lnTo>
                  <a:lnTo>
                    <a:pt x="110" y="222"/>
                  </a:lnTo>
                  <a:lnTo>
                    <a:pt x="110" y="222"/>
                  </a:lnTo>
                  <a:lnTo>
                    <a:pt x="112" y="220"/>
                  </a:lnTo>
                  <a:lnTo>
                    <a:pt x="194" y="106"/>
                  </a:lnTo>
                  <a:lnTo>
                    <a:pt x="194" y="106"/>
                  </a:lnTo>
                  <a:lnTo>
                    <a:pt x="196" y="102"/>
                  </a:lnTo>
                  <a:lnTo>
                    <a:pt x="196" y="96"/>
                  </a:lnTo>
                  <a:lnTo>
                    <a:pt x="194" y="92"/>
                  </a:lnTo>
                  <a:lnTo>
                    <a:pt x="192" y="88"/>
                  </a:lnTo>
                  <a:lnTo>
                    <a:pt x="192" y="88"/>
                  </a:lnTo>
                  <a:lnTo>
                    <a:pt x="186" y="86"/>
                  </a:lnTo>
                  <a:lnTo>
                    <a:pt x="182" y="86"/>
                  </a:lnTo>
                  <a:lnTo>
                    <a:pt x="176" y="88"/>
                  </a:lnTo>
                  <a:lnTo>
                    <a:pt x="174" y="90"/>
                  </a:lnTo>
                  <a:lnTo>
                    <a:pt x="90" y="206"/>
                  </a:lnTo>
                  <a:lnTo>
                    <a:pt x="90" y="206"/>
                  </a:lnTo>
                  <a:lnTo>
                    <a:pt x="88" y="208"/>
                  </a:lnTo>
                  <a:lnTo>
                    <a:pt x="88" y="208"/>
                  </a:lnTo>
                  <a:lnTo>
                    <a:pt x="88" y="208"/>
                  </a:lnTo>
                  <a:lnTo>
                    <a:pt x="88" y="208"/>
                  </a:lnTo>
                  <a:lnTo>
                    <a:pt x="84" y="216"/>
                  </a:lnTo>
                  <a:lnTo>
                    <a:pt x="82" y="224"/>
                  </a:lnTo>
                  <a:lnTo>
                    <a:pt x="82" y="232"/>
                  </a:lnTo>
                  <a:lnTo>
                    <a:pt x="82" y="240"/>
                  </a:lnTo>
                  <a:lnTo>
                    <a:pt x="84" y="248"/>
                  </a:lnTo>
                  <a:lnTo>
                    <a:pt x="88" y="256"/>
                  </a:lnTo>
                  <a:lnTo>
                    <a:pt x="92" y="262"/>
                  </a:lnTo>
                  <a:lnTo>
                    <a:pt x="98" y="268"/>
                  </a:lnTo>
                  <a:lnTo>
                    <a:pt x="98" y="268"/>
                  </a:lnTo>
                  <a:lnTo>
                    <a:pt x="106" y="272"/>
                  </a:lnTo>
                  <a:lnTo>
                    <a:pt x="114" y="274"/>
                  </a:lnTo>
                  <a:lnTo>
                    <a:pt x="122" y="276"/>
                  </a:lnTo>
                  <a:lnTo>
                    <a:pt x="132" y="276"/>
                  </a:lnTo>
                  <a:lnTo>
                    <a:pt x="138" y="274"/>
                  </a:lnTo>
                  <a:lnTo>
                    <a:pt x="146" y="270"/>
                  </a:lnTo>
                  <a:lnTo>
                    <a:pt x="154" y="264"/>
                  </a:lnTo>
                  <a:lnTo>
                    <a:pt x="160" y="258"/>
                  </a:lnTo>
                  <a:lnTo>
                    <a:pt x="160" y="258"/>
                  </a:lnTo>
                  <a:lnTo>
                    <a:pt x="160" y="256"/>
                  </a:lnTo>
                  <a:lnTo>
                    <a:pt x="160" y="256"/>
                  </a:lnTo>
                  <a:lnTo>
                    <a:pt x="160" y="256"/>
                  </a:lnTo>
                  <a:lnTo>
                    <a:pt x="160" y="256"/>
                  </a:lnTo>
                  <a:lnTo>
                    <a:pt x="276" y="96"/>
                  </a:lnTo>
                  <a:lnTo>
                    <a:pt x="276" y="96"/>
                  </a:lnTo>
                  <a:lnTo>
                    <a:pt x="280" y="86"/>
                  </a:lnTo>
                  <a:lnTo>
                    <a:pt x="284" y="74"/>
                  </a:lnTo>
                  <a:lnTo>
                    <a:pt x="286" y="62"/>
                  </a:lnTo>
                  <a:lnTo>
                    <a:pt x="284" y="50"/>
                  </a:lnTo>
                  <a:lnTo>
                    <a:pt x="280" y="40"/>
                  </a:lnTo>
                  <a:lnTo>
                    <a:pt x="276" y="30"/>
                  </a:lnTo>
                  <a:lnTo>
                    <a:pt x="268" y="20"/>
                  </a:lnTo>
                  <a:lnTo>
                    <a:pt x="260" y="12"/>
                  </a:lnTo>
                  <a:lnTo>
                    <a:pt x="260" y="12"/>
                  </a:lnTo>
                  <a:lnTo>
                    <a:pt x="248" y="4"/>
                  </a:lnTo>
                  <a:lnTo>
                    <a:pt x="236" y="0"/>
                  </a:lnTo>
                  <a:lnTo>
                    <a:pt x="224" y="0"/>
                  </a:lnTo>
                  <a:lnTo>
                    <a:pt x="212" y="0"/>
                  </a:lnTo>
                  <a:lnTo>
                    <a:pt x="200" y="2"/>
                  </a:lnTo>
                  <a:lnTo>
                    <a:pt x="190" y="8"/>
                  </a:lnTo>
                  <a:lnTo>
                    <a:pt x="180" y="16"/>
                  </a:lnTo>
                  <a:lnTo>
                    <a:pt x="172" y="24"/>
                  </a:lnTo>
                  <a:lnTo>
                    <a:pt x="172" y="24"/>
                  </a:lnTo>
                  <a:lnTo>
                    <a:pt x="172" y="24"/>
                  </a:lnTo>
                  <a:lnTo>
                    <a:pt x="14" y="242"/>
                  </a:lnTo>
                  <a:lnTo>
                    <a:pt x="14" y="242"/>
                  </a:lnTo>
                  <a:lnTo>
                    <a:pt x="14" y="244"/>
                  </a:lnTo>
                  <a:lnTo>
                    <a:pt x="14" y="244"/>
                  </a:lnTo>
                  <a:lnTo>
                    <a:pt x="14" y="244"/>
                  </a:lnTo>
                  <a:lnTo>
                    <a:pt x="14" y="244"/>
                  </a:lnTo>
                  <a:lnTo>
                    <a:pt x="6" y="258"/>
                  </a:lnTo>
                  <a:lnTo>
                    <a:pt x="2" y="274"/>
                  </a:lnTo>
                  <a:lnTo>
                    <a:pt x="0" y="288"/>
                  </a:lnTo>
                  <a:lnTo>
                    <a:pt x="2" y="304"/>
                  </a:lnTo>
                  <a:lnTo>
                    <a:pt x="6" y="318"/>
                  </a:lnTo>
                  <a:lnTo>
                    <a:pt x="12" y="332"/>
                  </a:lnTo>
                  <a:lnTo>
                    <a:pt x="22" y="346"/>
                  </a:lnTo>
                  <a:lnTo>
                    <a:pt x="34" y="356"/>
                  </a:lnTo>
                  <a:lnTo>
                    <a:pt x="34" y="356"/>
                  </a:lnTo>
                  <a:lnTo>
                    <a:pt x="48" y="364"/>
                  </a:lnTo>
                  <a:lnTo>
                    <a:pt x="62" y="370"/>
                  </a:lnTo>
                  <a:lnTo>
                    <a:pt x="78" y="372"/>
                  </a:lnTo>
                  <a:lnTo>
                    <a:pt x="92" y="370"/>
                  </a:lnTo>
                  <a:lnTo>
                    <a:pt x="108" y="368"/>
                  </a:lnTo>
                  <a:lnTo>
                    <a:pt x="122" y="362"/>
                  </a:lnTo>
                  <a:lnTo>
                    <a:pt x="134" y="352"/>
                  </a:lnTo>
                  <a:lnTo>
                    <a:pt x="146" y="342"/>
                  </a:lnTo>
                  <a:lnTo>
                    <a:pt x="146" y="342"/>
                  </a:lnTo>
                  <a:lnTo>
                    <a:pt x="146" y="342"/>
                  </a:lnTo>
                  <a:lnTo>
                    <a:pt x="146" y="342"/>
                  </a:lnTo>
                  <a:lnTo>
                    <a:pt x="148" y="338"/>
                  </a:lnTo>
                  <a:lnTo>
                    <a:pt x="276" y="162"/>
                  </a:lnTo>
                  <a:lnTo>
                    <a:pt x="276" y="162"/>
                  </a:lnTo>
                  <a:lnTo>
                    <a:pt x="278" y="158"/>
                  </a:lnTo>
                  <a:lnTo>
                    <a:pt x="278" y="152"/>
                  </a:lnTo>
                  <a:lnTo>
                    <a:pt x="276" y="148"/>
                  </a:lnTo>
                  <a:lnTo>
                    <a:pt x="272" y="144"/>
                  </a:lnTo>
                  <a:lnTo>
                    <a:pt x="272" y="144"/>
                  </a:lnTo>
                  <a:close/>
                </a:path>
              </a:pathLst>
            </a:custGeom>
            <a:solidFill>
              <a:srgbClr val="5C2D91">
                <a:lumMod val="60000"/>
                <a:lumOff val="40000"/>
              </a:srgbClr>
            </a:solidFill>
            <a:ln>
              <a:no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Segoe UI"/>
              </a:endParaRPr>
            </a:p>
          </p:txBody>
        </p:sp>
      </p:grpSp>
      <p:grpSp>
        <p:nvGrpSpPr>
          <p:cNvPr id="9" name="Group 43"/>
          <p:cNvGrpSpPr/>
          <p:nvPr/>
        </p:nvGrpSpPr>
        <p:grpSpPr>
          <a:xfrm>
            <a:off x="938166" y="3153838"/>
            <a:ext cx="5165627" cy="3704162"/>
            <a:chOff x="670717" y="3344862"/>
            <a:chExt cx="5166360" cy="3649663"/>
          </a:xfrm>
        </p:grpSpPr>
        <p:sp>
          <p:nvSpPr>
            <p:cNvPr id="10" name="Rectangle 13"/>
            <p:cNvSpPr/>
            <p:nvPr/>
          </p:nvSpPr>
          <p:spPr bwMode="auto">
            <a:xfrm>
              <a:off x="670717" y="3344862"/>
              <a:ext cx="5166360" cy="3649663"/>
            </a:xfrm>
            <a:prstGeom prst="rect">
              <a:avLst/>
            </a:prstGeom>
            <a:solidFill>
              <a:srgbClr val="505050">
                <a:lumMod val="75000"/>
                <a:alpha val="86000"/>
              </a:srgbClr>
            </a:solidFill>
            <a:ln w="9525" cap="flat" cmpd="sng" algn="ctr">
              <a:noFill/>
              <a:prstDash val="solid"/>
              <a:headEnd type="none" w="med" len="med"/>
              <a:tailEnd type="none" w="med" len="med"/>
            </a:ln>
            <a:effectLst/>
          </p:spPr>
          <p:txBody>
            <a:bodyPr rot="0" spcFirstLastPara="0" vertOverflow="overflow" horzOverflow="overflow" vert="horz" wrap="square" lIns="182768" tIns="118816" rIns="182768" bIns="118816" numCol="1" spcCol="0" rtlCol="0" fromWordArt="0" anchor="t" anchorCtr="0" forceAA="0" compatLnSpc="1">
              <a:prstTxWarp prst="textNoShape">
                <a:avLst/>
              </a:prstTxWarp>
              <a:noAutofit/>
            </a:bodyPr>
            <a:lstStyle/>
            <a:p>
              <a:pPr marL="0" marR="0" lvl="0" indent="0" defTabSz="932026" eaLnBrk="1" fontAlgn="auto" latinLnBrk="0" hangingPunct="1">
                <a:lnSpc>
                  <a:spcPct val="90000"/>
                </a:lnSpc>
                <a:spcBef>
                  <a:spcPts val="1197"/>
                </a:spcBef>
                <a:spcAft>
                  <a:spcPts val="0"/>
                </a:spcAft>
                <a:buClrTx/>
                <a:buSzTx/>
                <a:buFontTx/>
                <a:buNone/>
                <a:tabLst/>
                <a:defRPr/>
              </a:pPr>
              <a:endParaRPr kumimoji="0" lang="en-US" sz="2040"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11" name="Rectangle 14"/>
            <p:cNvSpPr/>
            <p:nvPr/>
          </p:nvSpPr>
          <p:spPr bwMode="auto">
            <a:xfrm>
              <a:off x="1549876" y="4090932"/>
              <a:ext cx="4115093" cy="2767788"/>
            </a:xfrm>
            <a:prstGeom prst="rect">
              <a:avLst/>
            </a:prstGeom>
            <a:noFill/>
            <a:ln w="10795" cap="flat" cmpd="sng" algn="ctr">
              <a:noFill/>
              <a:prstDash val="solid"/>
            </a:ln>
            <a:effectLst/>
          </p:spPr>
          <p:txBody>
            <a:bodyPr vert="horz" wrap="square" lIns="91427" tIns="48461" rIns="0" bIns="190031" numCol="1" rtlCol="0" anchor="t" anchorCtr="0" compatLnSpc="1">
              <a:prstTxWarp prst="textNoShape">
                <a:avLst/>
              </a:prstTxWarp>
            </a:bodyPr>
            <a:lstStyle/>
            <a:p>
              <a:pPr marL="285750" marR="0" lvl="0" indent="-285750" defTabSz="932162" eaLnBrk="1" fontAlgn="auto" latinLnBrk="0" hangingPunct="1">
                <a:lnSpc>
                  <a:spcPts val="2856"/>
                </a:lnSpc>
                <a:spcBef>
                  <a:spcPts val="0"/>
                </a:spcBef>
                <a:spcAft>
                  <a:spcPts val="0"/>
                </a:spcAft>
                <a:buClrTx/>
                <a:buSzTx/>
                <a:buFont typeface="Wingdings" panose="05000000000000000000" pitchFamily="2" charset="2"/>
                <a:buChar char="ü"/>
                <a:tabLst/>
                <a:defRPr/>
              </a:pPr>
              <a:r>
                <a:rPr kumimoji="0" lang="es-ES" sz="1600" b="0" i="0" u="none" strike="noStrike" kern="0" cap="none" spc="102" normalizeH="0" baseline="0" dirty="0" smtClean="0">
                  <a:ln>
                    <a:noFill/>
                  </a:ln>
                  <a:solidFill>
                    <a:srgbClr val="FBFBFB"/>
                  </a:solidFill>
                  <a:effectLst/>
                  <a:uLnTx/>
                  <a:uFillTx/>
                  <a:latin typeface="Segoe UI"/>
                  <a:ea typeface="+mn-ea"/>
                  <a:cs typeface="Segoe UI Light" panose="020B0502040204020203" pitchFamily="34" charset="0"/>
                </a:rPr>
                <a:t>Outlook 2016 &amp; App</a:t>
              </a:r>
              <a:r>
                <a:rPr kumimoji="0" lang="es-ES" sz="1600" b="0" i="0" u="none" strike="noStrike" kern="0" cap="none" spc="102" normalizeH="0" dirty="0" smtClean="0">
                  <a:ln>
                    <a:noFill/>
                  </a:ln>
                  <a:solidFill>
                    <a:srgbClr val="FBFBFB"/>
                  </a:solidFill>
                  <a:effectLst/>
                  <a:uLnTx/>
                  <a:uFillTx/>
                  <a:latin typeface="Segoe UI"/>
                  <a:ea typeface="+mn-ea"/>
                  <a:cs typeface="Segoe UI Light" panose="020B0502040204020203" pitchFamily="34" charset="0"/>
                </a:rPr>
                <a:t> de Grupos (*)</a:t>
              </a:r>
              <a:endParaRPr kumimoji="0" lang="es-ES" sz="1600" b="0" i="0" u="none" strike="noStrike" kern="0" cap="none" spc="102" normalizeH="0" baseline="0" dirty="0" smtClean="0">
                <a:ln>
                  <a:noFill/>
                </a:ln>
                <a:solidFill>
                  <a:srgbClr val="FBFBFB"/>
                </a:solidFill>
                <a:effectLst/>
                <a:uLnTx/>
                <a:uFillTx/>
                <a:latin typeface="Segoe UI"/>
                <a:ea typeface="+mn-ea"/>
                <a:cs typeface="Segoe UI Light" panose="020B0502040204020203" pitchFamily="34" charset="0"/>
              </a:endParaRPr>
            </a:p>
            <a:p>
              <a:pPr marL="285750" marR="0" lvl="0" indent="-285750" defTabSz="932162" eaLnBrk="1" fontAlgn="auto" latinLnBrk="0" hangingPunct="1">
                <a:lnSpc>
                  <a:spcPts val="2856"/>
                </a:lnSpc>
                <a:spcBef>
                  <a:spcPts val="0"/>
                </a:spcBef>
                <a:spcAft>
                  <a:spcPts val="0"/>
                </a:spcAft>
                <a:buClrTx/>
                <a:buSzTx/>
                <a:buFont typeface="Wingdings" panose="05000000000000000000" pitchFamily="2" charset="2"/>
                <a:buChar char="ü"/>
                <a:tabLst/>
                <a:defRPr/>
              </a:pPr>
              <a:r>
                <a:rPr kumimoji="0" lang="es-ES" sz="1600" b="0" i="0" u="none" strike="noStrike" kern="0" cap="none" spc="102" normalizeH="0" baseline="0" dirty="0" smtClean="0">
                  <a:ln>
                    <a:noFill/>
                  </a:ln>
                  <a:solidFill>
                    <a:srgbClr val="FBFBFB"/>
                  </a:solidFill>
                  <a:effectLst/>
                  <a:uLnTx/>
                  <a:uFillTx/>
                  <a:latin typeface="Segoe UI"/>
                  <a:ea typeface="+mn-ea"/>
                  <a:cs typeface="Segoe UI Light" panose="020B0502040204020203" pitchFamily="34" charset="0"/>
                </a:rPr>
                <a:t>Integración con Office </a:t>
              </a:r>
              <a:r>
                <a:rPr kumimoji="0" lang="es-ES" sz="1600" b="0" i="0" u="none" strike="noStrike" kern="0" cap="none" spc="102" normalizeH="0" baseline="0" dirty="0" err="1" smtClean="0">
                  <a:ln>
                    <a:noFill/>
                  </a:ln>
                  <a:solidFill>
                    <a:srgbClr val="FBFBFB"/>
                  </a:solidFill>
                  <a:effectLst/>
                  <a:uLnTx/>
                  <a:uFillTx/>
                  <a:latin typeface="Segoe UI"/>
                  <a:ea typeface="+mn-ea"/>
                  <a:cs typeface="Segoe UI Light" panose="020B0502040204020203" pitchFamily="34" charset="0"/>
                </a:rPr>
                <a:t>Graph</a:t>
              </a:r>
              <a:r>
                <a:rPr kumimoji="0" lang="es-ES" sz="1600" b="0" i="0" u="none" strike="noStrike" kern="0" cap="none" spc="102" normalizeH="0" baseline="0" dirty="0" smtClean="0">
                  <a:ln>
                    <a:noFill/>
                  </a:ln>
                  <a:solidFill>
                    <a:srgbClr val="FBFBFB"/>
                  </a:solidFill>
                  <a:effectLst/>
                  <a:uLnTx/>
                  <a:uFillTx/>
                  <a:latin typeface="Segoe UI"/>
                  <a:ea typeface="+mn-ea"/>
                  <a:cs typeface="Segoe UI Light" panose="020B0502040204020203" pitchFamily="34" charset="0"/>
                </a:rPr>
                <a:t> &amp; </a:t>
              </a:r>
              <a:r>
                <a:rPr kumimoji="0" lang="es-ES" sz="1600" b="0" i="0" u="none" strike="noStrike" kern="0" cap="none" spc="102" normalizeH="0" baseline="0" dirty="0" err="1" smtClean="0">
                  <a:ln>
                    <a:noFill/>
                  </a:ln>
                  <a:solidFill>
                    <a:srgbClr val="FBFBFB"/>
                  </a:solidFill>
                  <a:effectLst/>
                  <a:uLnTx/>
                  <a:uFillTx/>
                  <a:latin typeface="Segoe UI"/>
                  <a:ea typeface="+mn-ea"/>
                  <a:cs typeface="Segoe UI Light" panose="020B0502040204020203" pitchFamily="34" charset="0"/>
                </a:rPr>
                <a:t>Delve</a:t>
              </a:r>
              <a:r>
                <a:rPr kumimoji="0" lang="es-ES" sz="1600" b="0" i="0" u="none" strike="noStrike" kern="0" cap="none" spc="102" normalizeH="0" baseline="0" dirty="0" smtClean="0">
                  <a:ln>
                    <a:noFill/>
                  </a:ln>
                  <a:solidFill>
                    <a:srgbClr val="FBFBFB"/>
                  </a:solidFill>
                  <a:effectLst/>
                  <a:uLnTx/>
                  <a:uFillTx/>
                  <a:latin typeface="Segoe UI"/>
                  <a:ea typeface="+mn-ea"/>
                  <a:cs typeface="Segoe UI Light" panose="020B0502040204020203" pitchFamily="34" charset="0"/>
                </a:rPr>
                <a:t> </a:t>
              </a:r>
            </a:p>
            <a:p>
              <a:pPr marL="285750" marR="0" lvl="0" indent="-285750" defTabSz="932162" eaLnBrk="1" fontAlgn="auto" latinLnBrk="0" hangingPunct="1">
                <a:lnSpc>
                  <a:spcPts val="2856"/>
                </a:lnSpc>
                <a:spcBef>
                  <a:spcPts val="0"/>
                </a:spcBef>
                <a:spcAft>
                  <a:spcPts val="0"/>
                </a:spcAft>
                <a:buClrTx/>
                <a:buSzTx/>
                <a:buFont typeface="Wingdings" panose="05000000000000000000" pitchFamily="2" charset="2"/>
                <a:buChar char="ü"/>
                <a:tabLst/>
                <a:defRPr/>
              </a:pPr>
              <a:r>
                <a:rPr kumimoji="0" lang="es-ES" sz="1600" b="0" i="0" u="none" strike="noStrike" kern="0" cap="none" spc="102" normalizeH="0" baseline="0" dirty="0" smtClean="0">
                  <a:ln>
                    <a:noFill/>
                  </a:ln>
                  <a:solidFill>
                    <a:srgbClr val="FBFBFB"/>
                  </a:solidFill>
                  <a:effectLst/>
                  <a:uLnTx/>
                  <a:uFillTx/>
                  <a:latin typeface="Segoe UI"/>
                  <a:ea typeface="+mn-ea"/>
                  <a:cs typeface="Segoe UI Light" panose="020B0502040204020203" pitchFamily="34" charset="0"/>
                </a:rPr>
                <a:t>Meetings de Skype (*)</a:t>
              </a:r>
            </a:p>
            <a:p>
              <a:pPr marL="285750" marR="0" lvl="0" indent="-285750" defTabSz="932162" eaLnBrk="1" fontAlgn="auto" latinLnBrk="0" hangingPunct="1">
                <a:lnSpc>
                  <a:spcPts val="2856"/>
                </a:lnSpc>
                <a:spcBef>
                  <a:spcPts val="0"/>
                </a:spcBef>
                <a:spcAft>
                  <a:spcPts val="0"/>
                </a:spcAft>
                <a:buClrTx/>
                <a:buSzTx/>
                <a:buFont typeface="Wingdings" panose="05000000000000000000" pitchFamily="2" charset="2"/>
                <a:buChar char="ü"/>
                <a:tabLst/>
                <a:defRPr/>
              </a:pPr>
              <a:r>
                <a:rPr kumimoji="0" lang="es-ES" sz="1600" b="0" i="0" u="none" strike="noStrike" kern="0" cap="none" spc="102" normalizeH="0" baseline="0" dirty="0" smtClean="0">
                  <a:ln>
                    <a:noFill/>
                  </a:ln>
                  <a:solidFill>
                    <a:srgbClr val="FBFBFB"/>
                  </a:solidFill>
                  <a:effectLst/>
                  <a:uLnTx/>
                  <a:uFillTx/>
                  <a:latin typeface="Segoe UI"/>
                  <a:ea typeface="+mn-ea"/>
                  <a:cs typeface="Segoe UI"/>
                </a:rPr>
                <a:t>Archivos y Páginas</a:t>
              </a:r>
              <a:endParaRPr kumimoji="0" lang="es-ES" sz="1600" b="0" i="0" u="none" strike="noStrike" kern="0" cap="none" spc="102" normalizeH="0" baseline="0" dirty="0" smtClean="0">
                <a:ln>
                  <a:noFill/>
                </a:ln>
                <a:solidFill>
                  <a:srgbClr val="FBFBFB"/>
                </a:solidFill>
                <a:effectLst/>
                <a:uLnTx/>
                <a:uFillTx/>
                <a:latin typeface="Segoe UI"/>
                <a:ea typeface="+mn-ea"/>
                <a:cs typeface="Segoe UI Light" panose="020B0502040204020203" pitchFamily="34" charset="0"/>
              </a:endParaRPr>
            </a:p>
            <a:p>
              <a:pPr marL="285750" marR="0" lvl="0" indent="-285750" defTabSz="932162" eaLnBrk="1" fontAlgn="auto" latinLnBrk="0" hangingPunct="1">
                <a:lnSpc>
                  <a:spcPts val="2856"/>
                </a:lnSpc>
                <a:spcBef>
                  <a:spcPts val="0"/>
                </a:spcBef>
                <a:spcAft>
                  <a:spcPts val="0"/>
                </a:spcAft>
                <a:buClrTx/>
                <a:buSzTx/>
                <a:buFont typeface="Wingdings" panose="05000000000000000000" pitchFamily="2" charset="2"/>
                <a:buChar char="ü"/>
                <a:tabLst/>
                <a:defRPr/>
              </a:pPr>
              <a:r>
                <a:rPr kumimoji="0" lang="es-ES" sz="1600" b="0" i="0" u="none" strike="noStrike" kern="0" cap="none" spc="102" normalizeH="0" baseline="0" dirty="0" smtClean="0">
                  <a:ln>
                    <a:noFill/>
                  </a:ln>
                  <a:solidFill>
                    <a:srgbClr val="FBFBFB"/>
                  </a:solidFill>
                  <a:effectLst/>
                  <a:uLnTx/>
                  <a:uFillTx/>
                  <a:latin typeface="Segoe UI"/>
                  <a:ea typeface="+mn-ea"/>
                  <a:cs typeface="Segoe UI"/>
                </a:rPr>
                <a:t>Invitar a usuarios externos</a:t>
              </a:r>
              <a:endParaRPr kumimoji="0" lang="es-ES" sz="1600" b="0" i="0" u="none" strike="noStrike" kern="0" cap="none" spc="102" normalizeH="0" baseline="0" dirty="0" smtClean="0">
                <a:ln>
                  <a:noFill/>
                </a:ln>
                <a:solidFill>
                  <a:srgbClr val="FBFBFB"/>
                </a:solidFill>
                <a:effectLst/>
                <a:uLnTx/>
                <a:uFillTx/>
                <a:latin typeface="Segoe UI"/>
                <a:ea typeface="+mn-ea"/>
                <a:cs typeface="Segoe UI Light" panose="020B0502040204020203" pitchFamily="34" charset="0"/>
              </a:endParaRPr>
            </a:p>
            <a:p>
              <a:pPr marL="285750" marR="0" lvl="0" indent="-285750" defTabSz="932162" eaLnBrk="1" fontAlgn="auto" latinLnBrk="0" hangingPunct="1">
                <a:lnSpc>
                  <a:spcPts val="2856"/>
                </a:lnSpc>
                <a:spcBef>
                  <a:spcPts val="0"/>
                </a:spcBef>
                <a:spcAft>
                  <a:spcPts val="0"/>
                </a:spcAft>
                <a:buClrTx/>
                <a:buSzTx/>
                <a:buFont typeface="Wingdings" panose="05000000000000000000" pitchFamily="2" charset="2"/>
                <a:buChar char="ü"/>
                <a:tabLst/>
                <a:defRPr/>
              </a:pPr>
              <a:r>
                <a:rPr kumimoji="0" lang="es-ES" sz="1600" b="0" i="0" u="none" strike="noStrike" kern="0" cap="none" spc="102" normalizeH="0" baseline="0" dirty="0" smtClean="0">
                  <a:ln>
                    <a:noFill/>
                  </a:ln>
                  <a:solidFill>
                    <a:srgbClr val="FBFBFB"/>
                  </a:solidFill>
                  <a:effectLst/>
                  <a:uLnTx/>
                  <a:uFillTx/>
                  <a:latin typeface="Segoe UI"/>
                  <a:ea typeface="+mn-ea"/>
                  <a:cs typeface="Segoe UI Light" panose="020B0502040204020203" pitchFamily="34" charset="0"/>
                </a:rPr>
                <a:t>Integración con Dynamics CRM (*)</a:t>
              </a:r>
            </a:p>
            <a:p>
              <a:pPr marL="285750" marR="0" lvl="0" indent="-285750" defTabSz="932162" eaLnBrk="1" fontAlgn="auto" latinLnBrk="0" hangingPunct="1">
                <a:lnSpc>
                  <a:spcPts val="2856"/>
                </a:lnSpc>
                <a:spcBef>
                  <a:spcPts val="0"/>
                </a:spcBef>
                <a:spcAft>
                  <a:spcPts val="0"/>
                </a:spcAft>
                <a:buClrTx/>
                <a:buSzTx/>
                <a:buFont typeface="Wingdings" panose="05000000000000000000" pitchFamily="2" charset="2"/>
                <a:buChar char="ü"/>
                <a:tabLst/>
                <a:defRPr/>
              </a:pPr>
              <a:r>
                <a:rPr kumimoji="0" lang="es-ES" sz="1600" b="0" i="0" u="none" strike="noStrike" kern="0" cap="none" spc="102" normalizeH="0" baseline="0" dirty="0" smtClean="0">
                  <a:ln>
                    <a:noFill/>
                  </a:ln>
                  <a:solidFill>
                    <a:srgbClr val="FBFBFB"/>
                  </a:solidFill>
                  <a:effectLst/>
                  <a:uLnTx/>
                  <a:uFillTx/>
                  <a:latin typeface="Segoe UI"/>
                  <a:ea typeface="+mn-ea"/>
                  <a:cs typeface="Segoe UI Light" panose="020B0502040204020203" pitchFamily="34" charset="0"/>
                </a:rPr>
                <a:t>Extensible con Apps de Terceros</a:t>
              </a:r>
            </a:p>
          </p:txBody>
        </p:sp>
        <p:sp>
          <p:nvSpPr>
            <p:cNvPr id="12" name="Title 10"/>
            <p:cNvSpPr txBox="1">
              <a:spLocks/>
            </p:cNvSpPr>
            <p:nvPr/>
          </p:nvSpPr>
          <p:spPr>
            <a:xfrm>
              <a:off x="1549876" y="3566703"/>
              <a:ext cx="2528718" cy="567690"/>
            </a:xfrm>
            <a:prstGeom prst="rect">
              <a:avLst/>
            </a:prstGeom>
          </p:spPr>
          <p:txBody>
            <a:bodyPr lIns="91427"/>
            <a:lstStyle>
              <a:lvl1pPr algn="l" defTabSz="914228" rtl="0" eaLnBrk="1" latinLnBrk="0" hangingPunct="1">
                <a:spcBef>
                  <a:spcPct val="0"/>
                </a:spcBef>
                <a:buNone/>
                <a:defRPr sz="7200" kern="1200">
                  <a:solidFill>
                    <a:srgbClr val="00A9CB"/>
                  </a:solidFill>
                  <a:latin typeface="+mj-lt"/>
                  <a:ea typeface="+mj-ea"/>
                  <a:cs typeface="+mj-cs"/>
                </a:defRPr>
              </a:lvl1pPr>
            </a:lstStyle>
            <a:p>
              <a:pPr marL="0" marR="0" lvl="1" indent="0" defTabSz="932563"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gradFill>
                    <a:gsLst>
                      <a:gs pos="1250">
                        <a:srgbClr val="FFFFFF"/>
                      </a:gs>
                      <a:gs pos="100000">
                        <a:srgbClr val="FFFFFF"/>
                      </a:gs>
                    </a:gsLst>
                    <a:lin ang="5400000" scaled="0"/>
                  </a:gradFill>
                  <a:effectLst/>
                  <a:uLnTx/>
                  <a:uFillTx/>
                  <a:latin typeface="Segoe UI"/>
                </a:rPr>
                <a:t>EXPERIENCIAS</a:t>
              </a:r>
            </a:p>
          </p:txBody>
        </p:sp>
        <p:sp>
          <p:nvSpPr>
            <p:cNvPr id="13" name="Freeform 9"/>
            <p:cNvSpPr>
              <a:spLocks noEditPoints="1"/>
            </p:cNvSpPr>
            <p:nvPr/>
          </p:nvSpPr>
          <p:spPr bwMode="auto">
            <a:xfrm>
              <a:off x="1040835" y="3487225"/>
              <a:ext cx="432275" cy="467902"/>
            </a:xfrm>
            <a:custGeom>
              <a:avLst/>
              <a:gdLst>
                <a:gd name="T0" fmla="*/ 286 w 364"/>
                <a:gd name="T1" fmla="*/ 134 h 394"/>
                <a:gd name="T2" fmla="*/ 332 w 364"/>
                <a:gd name="T3" fmla="*/ 134 h 394"/>
                <a:gd name="T4" fmla="*/ 338 w 364"/>
                <a:gd name="T5" fmla="*/ 144 h 394"/>
                <a:gd name="T6" fmla="*/ 338 w 364"/>
                <a:gd name="T7" fmla="*/ 362 h 394"/>
                <a:gd name="T8" fmla="*/ 328 w 364"/>
                <a:gd name="T9" fmla="*/ 368 h 394"/>
                <a:gd name="T10" fmla="*/ 32 w 364"/>
                <a:gd name="T11" fmla="*/ 368 h 394"/>
                <a:gd name="T12" fmla="*/ 26 w 364"/>
                <a:gd name="T13" fmla="*/ 358 h 394"/>
                <a:gd name="T14" fmla="*/ 26 w 364"/>
                <a:gd name="T15" fmla="*/ 140 h 394"/>
                <a:gd name="T16" fmla="*/ 36 w 364"/>
                <a:gd name="T17" fmla="*/ 134 h 394"/>
                <a:gd name="T18" fmla="*/ 36 w 364"/>
                <a:gd name="T19" fmla="*/ 108 h 394"/>
                <a:gd name="T20" fmla="*/ 22 w 364"/>
                <a:gd name="T21" fmla="*/ 110 h 394"/>
                <a:gd name="T22" fmla="*/ 6 w 364"/>
                <a:gd name="T23" fmla="*/ 124 h 394"/>
                <a:gd name="T24" fmla="*/ 0 w 364"/>
                <a:gd name="T25" fmla="*/ 144 h 394"/>
                <a:gd name="T26" fmla="*/ 0 w 364"/>
                <a:gd name="T27" fmla="*/ 366 h 394"/>
                <a:gd name="T28" fmla="*/ 10 w 364"/>
                <a:gd name="T29" fmla="*/ 384 h 394"/>
                <a:gd name="T30" fmla="*/ 28 w 364"/>
                <a:gd name="T31" fmla="*/ 394 h 394"/>
                <a:gd name="T32" fmla="*/ 328 w 364"/>
                <a:gd name="T33" fmla="*/ 394 h 394"/>
                <a:gd name="T34" fmla="*/ 348 w 364"/>
                <a:gd name="T35" fmla="*/ 388 h 394"/>
                <a:gd name="T36" fmla="*/ 362 w 364"/>
                <a:gd name="T37" fmla="*/ 372 h 394"/>
                <a:gd name="T38" fmla="*/ 364 w 364"/>
                <a:gd name="T39" fmla="*/ 144 h 394"/>
                <a:gd name="T40" fmla="*/ 362 w 364"/>
                <a:gd name="T41" fmla="*/ 130 h 394"/>
                <a:gd name="T42" fmla="*/ 348 w 364"/>
                <a:gd name="T43" fmla="*/ 114 h 394"/>
                <a:gd name="T44" fmla="*/ 328 w 364"/>
                <a:gd name="T45" fmla="*/ 108 h 394"/>
                <a:gd name="T46" fmla="*/ 108 w 364"/>
                <a:gd name="T47" fmla="*/ 230 h 394"/>
                <a:gd name="T48" fmla="*/ 134 w 364"/>
                <a:gd name="T49" fmla="*/ 212 h 394"/>
                <a:gd name="T50" fmla="*/ 134 w 364"/>
                <a:gd name="T51" fmla="*/ 194 h 394"/>
                <a:gd name="T52" fmla="*/ 120 w 364"/>
                <a:gd name="T53" fmla="*/ 178 h 394"/>
                <a:gd name="T54" fmla="*/ 122 w 364"/>
                <a:gd name="T55" fmla="*/ 72 h 394"/>
                <a:gd name="T56" fmla="*/ 140 w 364"/>
                <a:gd name="T57" fmla="*/ 44 h 394"/>
                <a:gd name="T58" fmla="*/ 172 w 364"/>
                <a:gd name="T59" fmla="*/ 28 h 394"/>
                <a:gd name="T60" fmla="*/ 196 w 364"/>
                <a:gd name="T61" fmla="*/ 28 h 394"/>
                <a:gd name="T62" fmla="*/ 226 w 364"/>
                <a:gd name="T63" fmla="*/ 44 h 394"/>
                <a:gd name="T64" fmla="*/ 242 w 364"/>
                <a:gd name="T65" fmla="*/ 72 h 394"/>
                <a:gd name="T66" fmla="*/ 242 w 364"/>
                <a:gd name="T67" fmla="*/ 176 h 394"/>
                <a:gd name="T68" fmla="*/ 228 w 364"/>
                <a:gd name="T69" fmla="*/ 194 h 394"/>
                <a:gd name="T70" fmla="*/ 228 w 364"/>
                <a:gd name="T71" fmla="*/ 212 h 394"/>
                <a:gd name="T72" fmla="*/ 254 w 364"/>
                <a:gd name="T73" fmla="*/ 230 h 394"/>
                <a:gd name="T74" fmla="*/ 274 w 364"/>
                <a:gd name="T75" fmla="*/ 220 h 394"/>
                <a:gd name="T76" fmla="*/ 282 w 364"/>
                <a:gd name="T77" fmla="*/ 202 h 394"/>
                <a:gd name="T78" fmla="*/ 274 w 364"/>
                <a:gd name="T79" fmla="*/ 182 h 394"/>
                <a:gd name="T80" fmla="*/ 268 w 364"/>
                <a:gd name="T81" fmla="*/ 84 h 394"/>
                <a:gd name="T82" fmla="*/ 254 w 364"/>
                <a:gd name="T83" fmla="*/ 38 h 394"/>
                <a:gd name="T84" fmla="*/ 216 w 364"/>
                <a:gd name="T85" fmla="*/ 8 h 394"/>
                <a:gd name="T86" fmla="*/ 184 w 364"/>
                <a:gd name="T87" fmla="*/ 0 h 394"/>
                <a:gd name="T88" fmla="*/ 136 w 364"/>
                <a:gd name="T89" fmla="*/ 14 h 394"/>
                <a:gd name="T90" fmla="*/ 102 w 364"/>
                <a:gd name="T91" fmla="*/ 52 h 394"/>
                <a:gd name="T92" fmla="*/ 94 w 364"/>
                <a:gd name="T93" fmla="*/ 178 h 394"/>
                <a:gd name="T94" fmla="*/ 84 w 364"/>
                <a:gd name="T95" fmla="*/ 188 h 394"/>
                <a:gd name="T96" fmla="*/ 80 w 364"/>
                <a:gd name="T97" fmla="*/ 202 h 394"/>
                <a:gd name="T98" fmla="*/ 98 w 364"/>
                <a:gd name="T99" fmla="*/ 226 h 394"/>
                <a:gd name="T100" fmla="*/ 138 w 364"/>
                <a:gd name="T101" fmla="*/ 134 h 394"/>
                <a:gd name="T102" fmla="*/ 138 w 364"/>
                <a:gd name="T103" fmla="*/ 108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4" h="394">
                  <a:moveTo>
                    <a:pt x="328" y="108"/>
                  </a:moveTo>
                  <a:lnTo>
                    <a:pt x="286" y="108"/>
                  </a:lnTo>
                  <a:lnTo>
                    <a:pt x="286" y="134"/>
                  </a:lnTo>
                  <a:lnTo>
                    <a:pt x="328" y="134"/>
                  </a:lnTo>
                  <a:lnTo>
                    <a:pt x="328" y="134"/>
                  </a:lnTo>
                  <a:lnTo>
                    <a:pt x="332" y="134"/>
                  </a:lnTo>
                  <a:lnTo>
                    <a:pt x="334" y="138"/>
                  </a:lnTo>
                  <a:lnTo>
                    <a:pt x="338" y="140"/>
                  </a:lnTo>
                  <a:lnTo>
                    <a:pt x="338" y="144"/>
                  </a:lnTo>
                  <a:lnTo>
                    <a:pt x="338" y="358"/>
                  </a:lnTo>
                  <a:lnTo>
                    <a:pt x="338" y="358"/>
                  </a:lnTo>
                  <a:lnTo>
                    <a:pt x="338" y="362"/>
                  </a:lnTo>
                  <a:lnTo>
                    <a:pt x="334" y="366"/>
                  </a:lnTo>
                  <a:lnTo>
                    <a:pt x="332" y="368"/>
                  </a:lnTo>
                  <a:lnTo>
                    <a:pt x="328" y="368"/>
                  </a:lnTo>
                  <a:lnTo>
                    <a:pt x="36" y="368"/>
                  </a:lnTo>
                  <a:lnTo>
                    <a:pt x="36" y="368"/>
                  </a:lnTo>
                  <a:lnTo>
                    <a:pt x="32" y="368"/>
                  </a:lnTo>
                  <a:lnTo>
                    <a:pt x="28" y="366"/>
                  </a:lnTo>
                  <a:lnTo>
                    <a:pt x="26" y="362"/>
                  </a:lnTo>
                  <a:lnTo>
                    <a:pt x="26" y="358"/>
                  </a:lnTo>
                  <a:lnTo>
                    <a:pt x="26" y="144"/>
                  </a:lnTo>
                  <a:lnTo>
                    <a:pt x="26" y="144"/>
                  </a:lnTo>
                  <a:lnTo>
                    <a:pt x="26" y="140"/>
                  </a:lnTo>
                  <a:lnTo>
                    <a:pt x="28" y="138"/>
                  </a:lnTo>
                  <a:lnTo>
                    <a:pt x="32" y="134"/>
                  </a:lnTo>
                  <a:lnTo>
                    <a:pt x="36" y="134"/>
                  </a:lnTo>
                  <a:lnTo>
                    <a:pt x="78" y="134"/>
                  </a:lnTo>
                  <a:lnTo>
                    <a:pt x="78" y="108"/>
                  </a:lnTo>
                  <a:lnTo>
                    <a:pt x="36" y="108"/>
                  </a:lnTo>
                  <a:lnTo>
                    <a:pt x="36" y="108"/>
                  </a:lnTo>
                  <a:lnTo>
                    <a:pt x="28" y="108"/>
                  </a:lnTo>
                  <a:lnTo>
                    <a:pt x="22" y="110"/>
                  </a:lnTo>
                  <a:lnTo>
                    <a:pt x="16" y="114"/>
                  </a:lnTo>
                  <a:lnTo>
                    <a:pt x="10" y="118"/>
                  </a:lnTo>
                  <a:lnTo>
                    <a:pt x="6" y="124"/>
                  </a:lnTo>
                  <a:lnTo>
                    <a:pt x="2" y="130"/>
                  </a:lnTo>
                  <a:lnTo>
                    <a:pt x="0" y="138"/>
                  </a:lnTo>
                  <a:lnTo>
                    <a:pt x="0" y="144"/>
                  </a:lnTo>
                  <a:lnTo>
                    <a:pt x="0" y="358"/>
                  </a:lnTo>
                  <a:lnTo>
                    <a:pt x="0" y="358"/>
                  </a:lnTo>
                  <a:lnTo>
                    <a:pt x="0" y="366"/>
                  </a:lnTo>
                  <a:lnTo>
                    <a:pt x="2" y="372"/>
                  </a:lnTo>
                  <a:lnTo>
                    <a:pt x="6" y="378"/>
                  </a:lnTo>
                  <a:lnTo>
                    <a:pt x="10" y="384"/>
                  </a:lnTo>
                  <a:lnTo>
                    <a:pt x="16" y="388"/>
                  </a:lnTo>
                  <a:lnTo>
                    <a:pt x="22" y="392"/>
                  </a:lnTo>
                  <a:lnTo>
                    <a:pt x="28" y="394"/>
                  </a:lnTo>
                  <a:lnTo>
                    <a:pt x="36" y="394"/>
                  </a:lnTo>
                  <a:lnTo>
                    <a:pt x="328" y="394"/>
                  </a:lnTo>
                  <a:lnTo>
                    <a:pt x="328" y="394"/>
                  </a:lnTo>
                  <a:lnTo>
                    <a:pt x="334" y="394"/>
                  </a:lnTo>
                  <a:lnTo>
                    <a:pt x="342" y="392"/>
                  </a:lnTo>
                  <a:lnTo>
                    <a:pt x="348" y="388"/>
                  </a:lnTo>
                  <a:lnTo>
                    <a:pt x="354" y="384"/>
                  </a:lnTo>
                  <a:lnTo>
                    <a:pt x="358" y="378"/>
                  </a:lnTo>
                  <a:lnTo>
                    <a:pt x="362" y="372"/>
                  </a:lnTo>
                  <a:lnTo>
                    <a:pt x="364" y="366"/>
                  </a:lnTo>
                  <a:lnTo>
                    <a:pt x="364" y="358"/>
                  </a:lnTo>
                  <a:lnTo>
                    <a:pt x="364" y="144"/>
                  </a:lnTo>
                  <a:lnTo>
                    <a:pt x="364" y="144"/>
                  </a:lnTo>
                  <a:lnTo>
                    <a:pt x="364" y="138"/>
                  </a:lnTo>
                  <a:lnTo>
                    <a:pt x="362" y="130"/>
                  </a:lnTo>
                  <a:lnTo>
                    <a:pt x="358" y="124"/>
                  </a:lnTo>
                  <a:lnTo>
                    <a:pt x="354" y="118"/>
                  </a:lnTo>
                  <a:lnTo>
                    <a:pt x="348" y="114"/>
                  </a:lnTo>
                  <a:lnTo>
                    <a:pt x="342" y="110"/>
                  </a:lnTo>
                  <a:lnTo>
                    <a:pt x="334" y="108"/>
                  </a:lnTo>
                  <a:lnTo>
                    <a:pt x="328" y="108"/>
                  </a:lnTo>
                  <a:lnTo>
                    <a:pt x="328" y="108"/>
                  </a:lnTo>
                  <a:close/>
                  <a:moveTo>
                    <a:pt x="108" y="230"/>
                  </a:moveTo>
                  <a:lnTo>
                    <a:pt x="108" y="230"/>
                  </a:lnTo>
                  <a:lnTo>
                    <a:pt x="118" y="226"/>
                  </a:lnTo>
                  <a:lnTo>
                    <a:pt x="128" y="220"/>
                  </a:lnTo>
                  <a:lnTo>
                    <a:pt x="134" y="212"/>
                  </a:lnTo>
                  <a:lnTo>
                    <a:pt x="136" y="202"/>
                  </a:lnTo>
                  <a:lnTo>
                    <a:pt x="136" y="202"/>
                  </a:lnTo>
                  <a:lnTo>
                    <a:pt x="134" y="194"/>
                  </a:lnTo>
                  <a:lnTo>
                    <a:pt x="132" y="188"/>
                  </a:lnTo>
                  <a:lnTo>
                    <a:pt x="126" y="182"/>
                  </a:lnTo>
                  <a:lnTo>
                    <a:pt x="120" y="178"/>
                  </a:lnTo>
                  <a:lnTo>
                    <a:pt x="120" y="84"/>
                  </a:lnTo>
                  <a:lnTo>
                    <a:pt x="120" y="84"/>
                  </a:lnTo>
                  <a:lnTo>
                    <a:pt x="122" y="72"/>
                  </a:lnTo>
                  <a:lnTo>
                    <a:pt x="126" y="62"/>
                  </a:lnTo>
                  <a:lnTo>
                    <a:pt x="132" y="52"/>
                  </a:lnTo>
                  <a:lnTo>
                    <a:pt x="140" y="44"/>
                  </a:lnTo>
                  <a:lnTo>
                    <a:pt x="150" y="36"/>
                  </a:lnTo>
                  <a:lnTo>
                    <a:pt x="162" y="32"/>
                  </a:lnTo>
                  <a:lnTo>
                    <a:pt x="172" y="28"/>
                  </a:lnTo>
                  <a:lnTo>
                    <a:pt x="184" y="26"/>
                  </a:lnTo>
                  <a:lnTo>
                    <a:pt x="184" y="26"/>
                  </a:lnTo>
                  <a:lnTo>
                    <a:pt x="196" y="28"/>
                  </a:lnTo>
                  <a:lnTo>
                    <a:pt x="206" y="32"/>
                  </a:lnTo>
                  <a:lnTo>
                    <a:pt x="216" y="36"/>
                  </a:lnTo>
                  <a:lnTo>
                    <a:pt x="226" y="44"/>
                  </a:lnTo>
                  <a:lnTo>
                    <a:pt x="232" y="52"/>
                  </a:lnTo>
                  <a:lnTo>
                    <a:pt x="238" y="62"/>
                  </a:lnTo>
                  <a:lnTo>
                    <a:pt x="242" y="72"/>
                  </a:lnTo>
                  <a:lnTo>
                    <a:pt x="242" y="84"/>
                  </a:lnTo>
                  <a:lnTo>
                    <a:pt x="242" y="176"/>
                  </a:lnTo>
                  <a:lnTo>
                    <a:pt x="242" y="176"/>
                  </a:lnTo>
                  <a:lnTo>
                    <a:pt x="236" y="180"/>
                  </a:lnTo>
                  <a:lnTo>
                    <a:pt x="230" y="186"/>
                  </a:lnTo>
                  <a:lnTo>
                    <a:pt x="228" y="194"/>
                  </a:lnTo>
                  <a:lnTo>
                    <a:pt x="226" y="202"/>
                  </a:lnTo>
                  <a:lnTo>
                    <a:pt x="226" y="202"/>
                  </a:lnTo>
                  <a:lnTo>
                    <a:pt x="228" y="212"/>
                  </a:lnTo>
                  <a:lnTo>
                    <a:pt x="234" y="220"/>
                  </a:lnTo>
                  <a:lnTo>
                    <a:pt x="244" y="226"/>
                  </a:lnTo>
                  <a:lnTo>
                    <a:pt x="254" y="230"/>
                  </a:lnTo>
                  <a:lnTo>
                    <a:pt x="254" y="230"/>
                  </a:lnTo>
                  <a:lnTo>
                    <a:pt x="264" y="226"/>
                  </a:lnTo>
                  <a:lnTo>
                    <a:pt x="274" y="220"/>
                  </a:lnTo>
                  <a:lnTo>
                    <a:pt x="280" y="212"/>
                  </a:lnTo>
                  <a:lnTo>
                    <a:pt x="282" y="202"/>
                  </a:lnTo>
                  <a:lnTo>
                    <a:pt x="282" y="202"/>
                  </a:lnTo>
                  <a:lnTo>
                    <a:pt x="280" y="194"/>
                  </a:lnTo>
                  <a:lnTo>
                    <a:pt x="278" y="188"/>
                  </a:lnTo>
                  <a:lnTo>
                    <a:pt x="274" y="182"/>
                  </a:lnTo>
                  <a:lnTo>
                    <a:pt x="268" y="178"/>
                  </a:lnTo>
                  <a:lnTo>
                    <a:pt x="268" y="84"/>
                  </a:lnTo>
                  <a:lnTo>
                    <a:pt x="268" y="84"/>
                  </a:lnTo>
                  <a:lnTo>
                    <a:pt x="266" y="66"/>
                  </a:lnTo>
                  <a:lnTo>
                    <a:pt x="262" y="52"/>
                  </a:lnTo>
                  <a:lnTo>
                    <a:pt x="254" y="38"/>
                  </a:lnTo>
                  <a:lnTo>
                    <a:pt x="244" y="24"/>
                  </a:lnTo>
                  <a:lnTo>
                    <a:pt x="232" y="14"/>
                  </a:lnTo>
                  <a:lnTo>
                    <a:pt x="216" y="8"/>
                  </a:lnTo>
                  <a:lnTo>
                    <a:pt x="202" y="2"/>
                  </a:lnTo>
                  <a:lnTo>
                    <a:pt x="184" y="0"/>
                  </a:lnTo>
                  <a:lnTo>
                    <a:pt x="184" y="0"/>
                  </a:lnTo>
                  <a:lnTo>
                    <a:pt x="168" y="2"/>
                  </a:lnTo>
                  <a:lnTo>
                    <a:pt x="152" y="8"/>
                  </a:lnTo>
                  <a:lnTo>
                    <a:pt x="136" y="14"/>
                  </a:lnTo>
                  <a:lnTo>
                    <a:pt x="122" y="24"/>
                  </a:lnTo>
                  <a:lnTo>
                    <a:pt x="112" y="38"/>
                  </a:lnTo>
                  <a:lnTo>
                    <a:pt x="102" y="52"/>
                  </a:lnTo>
                  <a:lnTo>
                    <a:pt x="96" y="66"/>
                  </a:lnTo>
                  <a:lnTo>
                    <a:pt x="94" y="84"/>
                  </a:lnTo>
                  <a:lnTo>
                    <a:pt x="94" y="178"/>
                  </a:lnTo>
                  <a:lnTo>
                    <a:pt x="94" y="178"/>
                  </a:lnTo>
                  <a:lnTo>
                    <a:pt x="88" y="182"/>
                  </a:lnTo>
                  <a:lnTo>
                    <a:pt x="84" y="188"/>
                  </a:lnTo>
                  <a:lnTo>
                    <a:pt x="82" y="194"/>
                  </a:lnTo>
                  <a:lnTo>
                    <a:pt x="80" y="202"/>
                  </a:lnTo>
                  <a:lnTo>
                    <a:pt x="80" y="202"/>
                  </a:lnTo>
                  <a:lnTo>
                    <a:pt x="82" y="212"/>
                  </a:lnTo>
                  <a:lnTo>
                    <a:pt x="88" y="220"/>
                  </a:lnTo>
                  <a:lnTo>
                    <a:pt x="98" y="226"/>
                  </a:lnTo>
                  <a:lnTo>
                    <a:pt x="108" y="230"/>
                  </a:lnTo>
                  <a:lnTo>
                    <a:pt x="108" y="230"/>
                  </a:lnTo>
                  <a:close/>
                  <a:moveTo>
                    <a:pt x="138" y="134"/>
                  </a:moveTo>
                  <a:lnTo>
                    <a:pt x="224" y="134"/>
                  </a:lnTo>
                  <a:lnTo>
                    <a:pt x="224" y="108"/>
                  </a:lnTo>
                  <a:lnTo>
                    <a:pt x="138" y="108"/>
                  </a:lnTo>
                  <a:lnTo>
                    <a:pt x="138" y="134"/>
                  </a:lnTo>
                  <a:close/>
                </a:path>
              </a:pathLst>
            </a:custGeom>
            <a:solidFill>
              <a:srgbClr val="5C2D91">
                <a:lumMod val="60000"/>
                <a:lumOff val="40000"/>
              </a:srgbClr>
            </a:solidFill>
            <a:ln>
              <a:no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Segoe UI"/>
              </a:endParaRPr>
            </a:p>
          </p:txBody>
        </p:sp>
      </p:grpSp>
      <p:grpSp>
        <p:nvGrpSpPr>
          <p:cNvPr id="14" name="Group 28"/>
          <p:cNvGrpSpPr/>
          <p:nvPr/>
        </p:nvGrpSpPr>
        <p:grpSpPr>
          <a:xfrm>
            <a:off x="1" y="1365558"/>
            <a:ext cx="12192000" cy="1809250"/>
            <a:chOff x="-4161" y="3338869"/>
            <a:chExt cx="12196161" cy="1773936"/>
          </a:xfrm>
        </p:grpSpPr>
        <p:pic>
          <p:nvPicPr>
            <p:cNvPr id="15" name="Picture 6"/>
            <p:cNvPicPr>
              <a:picLocks noChangeAspect="1"/>
            </p:cNvPicPr>
            <p:nvPr/>
          </p:nvPicPr>
          <p:blipFill rotWithShape="1">
            <a:blip r:embed="rId2" cstate="print">
              <a:grayscl/>
              <a:extLst>
                <a:ext uri="{28A0092B-C50C-407E-A947-70E740481C1C}">
                  <a14:useLocalDpi xmlns:a14="http://schemas.microsoft.com/office/drawing/2010/main" val="0"/>
                </a:ext>
              </a:extLst>
            </a:blip>
            <a:srcRect l="1058" t="6199" r="1259" b="3707"/>
            <a:stretch/>
          </p:blipFill>
          <p:spPr>
            <a:xfrm>
              <a:off x="9572593" y="3338869"/>
              <a:ext cx="2619407" cy="1737360"/>
            </a:xfrm>
            <a:prstGeom prst="rect">
              <a:avLst/>
            </a:prstGeom>
          </p:spPr>
        </p:pic>
        <p:pic>
          <p:nvPicPr>
            <p:cNvPr id="16" name="Picture 31"/>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7467265" y="3338869"/>
              <a:ext cx="2340058" cy="1737360"/>
            </a:xfrm>
            <a:prstGeom prst="rect">
              <a:avLst/>
            </a:prstGeom>
          </p:spPr>
        </p:pic>
        <p:pic>
          <p:nvPicPr>
            <p:cNvPr id="17" name="Picture 32"/>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2436051" y="3338869"/>
              <a:ext cx="3487441" cy="1737360"/>
            </a:xfrm>
            <a:prstGeom prst="rect">
              <a:avLst/>
            </a:prstGeom>
            <a:ln>
              <a:noFill/>
            </a:ln>
            <a:effectLst>
              <a:outerShdw blurRad="292100" dist="139700" dir="2700000" algn="tl" rotWithShape="0">
                <a:srgbClr val="333333">
                  <a:alpha val="65000"/>
                </a:srgbClr>
              </a:outerShdw>
            </a:effectLst>
          </p:spPr>
        </p:pic>
        <p:pic>
          <p:nvPicPr>
            <p:cNvPr id="18" name="Picture 33"/>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0" y="3338869"/>
              <a:ext cx="3483793" cy="1737360"/>
            </a:xfrm>
            <a:prstGeom prst="rect">
              <a:avLst/>
            </a:prstGeom>
            <a:ln>
              <a:noFill/>
            </a:ln>
            <a:effectLst>
              <a:outerShdw blurRad="292100" dist="139700" dir="2700000" algn="tl" rotWithShape="0">
                <a:srgbClr val="333333">
                  <a:alpha val="65000"/>
                </a:srgbClr>
              </a:outerShdw>
            </a:effectLst>
          </p:spPr>
        </p:pic>
        <p:pic>
          <p:nvPicPr>
            <p:cNvPr id="19" name="Picture 34"/>
            <p:cNvPicPr>
              <a:picLocks noChangeAspect="1"/>
            </p:cNvPicPr>
            <p:nvPr/>
          </p:nvPicPr>
          <p:blipFill>
            <a:blip r:embed="rId6" cstate="print">
              <a:grayscl/>
              <a:extLst>
                <a:ext uri="{28A0092B-C50C-407E-A947-70E740481C1C}">
                  <a14:useLocalDpi xmlns:a14="http://schemas.microsoft.com/office/drawing/2010/main" val="0"/>
                </a:ext>
              </a:extLst>
            </a:blip>
            <a:stretch>
              <a:fillRect/>
            </a:stretch>
          </p:blipFill>
          <p:spPr>
            <a:xfrm>
              <a:off x="5818499" y="3338869"/>
              <a:ext cx="861273" cy="1773936"/>
            </a:xfrm>
            <a:prstGeom prst="rect">
              <a:avLst/>
            </a:prstGeom>
          </p:spPr>
        </p:pic>
        <p:pic>
          <p:nvPicPr>
            <p:cNvPr id="20" name="Picture 35"/>
            <p:cNvPicPr>
              <a:picLocks noChangeAspect="1"/>
            </p:cNvPicPr>
            <p:nvPr/>
          </p:nvPicPr>
          <p:blipFill>
            <a:blip r:embed="rId7" cstate="print">
              <a:grayscl/>
              <a:extLst>
                <a:ext uri="{28A0092B-C50C-407E-A947-70E740481C1C}">
                  <a14:useLocalDpi xmlns:a14="http://schemas.microsoft.com/office/drawing/2010/main" val="0"/>
                </a:ext>
              </a:extLst>
            </a:blip>
            <a:stretch>
              <a:fillRect/>
            </a:stretch>
          </p:blipFill>
          <p:spPr>
            <a:xfrm>
              <a:off x="6570961" y="3338869"/>
              <a:ext cx="947583" cy="1773936"/>
            </a:xfrm>
            <a:prstGeom prst="rect">
              <a:avLst/>
            </a:prstGeom>
          </p:spPr>
        </p:pic>
        <p:cxnSp>
          <p:nvCxnSpPr>
            <p:cNvPr id="21" name="Straight Connector 36"/>
            <p:cNvCxnSpPr/>
            <p:nvPr/>
          </p:nvCxnSpPr>
          <p:spPr>
            <a:xfrm>
              <a:off x="-4161" y="5092905"/>
              <a:ext cx="12195297" cy="0"/>
            </a:xfrm>
            <a:prstGeom prst="line">
              <a:avLst/>
            </a:prstGeom>
            <a:noFill/>
            <a:ln w="57150" cap="flat" cmpd="sng" algn="ctr">
              <a:solidFill>
                <a:srgbClr val="5C2D91">
                  <a:lumMod val="60000"/>
                  <a:lumOff val="40000"/>
                </a:srgbClr>
              </a:solidFill>
              <a:prstDash val="solid"/>
              <a:headEnd type="none"/>
              <a:tailEnd type="none"/>
            </a:ln>
            <a:effectLst/>
          </p:spPr>
        </p:cxnSp>
        <p:cxnSp>
          <p:nvCxnSpPr>
            <p:cNvPr id="22" name="Straight Connector 37"/>
            <p:cNvCxnSpPr/>
            <p:nvPr/>
          </p:nvCxnSpPr>
          <p:spPr>
            <a:xfrm>
              <a:off x="-3297" y="3338869"/>
              <a:ext cx="12195297" cy="0"/>
            </a:xfrm>
            <a:prstGeom prst="line">
              <a:avLst/>
            </a:prstGeom>
            <a:noFill/>
            <a:ln w="57150" cap="flat" cmpd="sng" algn="ctr">
              <a:solidFill>
                <a:srgbClr val="5C2D91">
                  <a:lumMod val="60000"/>
                  <a:lumOff val="40000"/>
                </a:srgbClr>
              </a:solidFill>
              <a:prstDash val="solid"/>
              <a:headEnd type="none"/>
              <a:tailEnd type="none"/>
            </a:ln>
            <a:effectLst/>
          </p:spPr>
        </p:cxnSp>
      </p:grpSp>
    </p:spTree>
    <p:extLst>
      <p:ext uri="{BB962C8B-B14F-4D97-AF65-F5344CB8AC3E}">
        <p14:creationId xmlns:p14="http://schemas.microsoft.com/office/powerpoint/2010/main" val="3624581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ppt_x"/>
                                          </p:val>
                                        </p:tav>
                                        <p:tav tm="100000">
                                          <p:val>
                                            <p:strVal val="#ppt_x"/>
                                          </p:val>
                                        </p:tav>
                                      </p:tavLst>
                                    </p:anim>
                                    <p:anim calcmode="lin" valueType="num">
                                      <p:cBhvr additive="base">
                                        <p:cTn id="8" dur="75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ppt_x"/>
                                          </p:val>
                                        </p:tav>
                                        <p:tav tm="100000">
                                          <p:val>
                                            <p:strVal val="#ppt_x"/>
                                          </p:val>
                                        </p:tav>
                                      </p:tavLst>
                                    </p:anim>
                                    <p:anim calcmode="lin" valueType="num">
                                      <p:cBhvr additive="base">
                                        <p:cTn id="12" dur="7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smtClean="0"/>
              <a:t>Roadmap</a:t>
            </a:r>
            <a:r>
              <a:rPr lang="es-ES" dirty="0" smtClean="0"/>
              <a:t> De Grupos de Office 365</a:t>
            </a:r>
            <a:endParaRPr lang="en-US" dirty="0"/>
          </a:p>
        </p:txBody>
      </p:sp>
      <p:grpSp>
        <p:nvGrpSpPr>
          <p:cNvPr id="23" name="Group 14"/>
          <p:cNvGrpSpPr/>
          <p:nvPr/>
        </p:nvGrpSpPr>
        <p:grpSpPr>
          <a:xfrm>
            <a:off x="-1138121" y="2371907"/>
            <a:ext cx="2027624" cy="640080"/>
            <a:chOff x="-924704" y="2278062"/>
            <a:chExt cx="2027624" cy="640080"/>
          </a:xfrm>
        </p:grpSpPr>
        <p:sp>
          <p:nvSpPr>
            <p:cNvPr id="24" name="Rectangle 3"/>
            <p:cNvSpPr/>
            <p:nvPr/>
          </p:nvSpPr>
          <p:spPr>
            <a:xfrm>
              <a:off x="1037299" y="2278062"/>
              <a:ext cx="65621" cy="640080"/>
            </a:xfrm>
            <a:prstGeom prst="rect">
              <a:avLst/>
            </a:prstGeom>
            <a:solidFill>
              <a:srgbClr val="5C2D91">
                <a:lumMod val="60000"/>
                <a:lumOff val="40000"/>
              </a:srgbClr>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s-ES" sz="1765" b="0" i="0" u="none" strike="noStrike" kern="0" cap="none" spc="0" normalizeH="0" baseline="0" noProof="0" dirty="0" smtClean="0">
                <a:ln>
                  <a:noFill/>
                </a:ln>
                <a:effectLst/>
                <a:uLnTx/>
                <a:uFillTx/>
                <a:latin typeface="Segoe UI"/>
                <a:ea typeface="+mn-ea"/>
                <a:cs typeface="+mn-cs"/>
              </a:endParaRPr>
            </a:p>
          </p:txBody>
        </p:sp>
        <p:sp>
          <p:nvSpPr>
            <p:cNvPr id="25" name="TextBox 4"/>
            <p:cNvSpPr txBox="1"/>
            <p:nvPr/>
          </p:nvSpPr>
          <p:spPr>
            <a:xfrm>
              <a:off x="-924704" y="2354775"/>
              <a:ext cx="1984863" cy="523220"/>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s-ES" sz="1400" b="0" i="0" u="none" strike="noStrike" kern="0" cap="none" spc="0" normalizeH="0" baseline="0" noProof="0" dirty="0" smtClean="0">
                  <a:ln>
                    <a:noFill/>
                  </a:ln>
                  <a:effectLst/>
                  <a:uLnTx/>
                  <a:uFillTx/>
                  <a:latin typeface="Segoe UI"/>
                  <a:cs typeface="Segoe UI" panose="020B0502040204020203" pitchFamily="34" charset="0"/>
                </a:rPr>
                <a:t>Descubre</a:t>
              </a:r>
              <a:endParaRPr lang="es-ES" sz="1400" kern="0" dirty="0" smtClean="0">
                <a:latin typeface="Segoe UI"/>
                <a:cs typeface="Segoe UI" panose="020B0502040204020203" pitchFamily="34" charset="0"/>
              </a:endParaRPr>
            </a:p>
            <a:p>
              <a:pPr marL="0" marR="0" lvl="0" indent="0" algn="r" defTabSz="914367" eaLnBrk="1" fontAlgn="auto" latinLnBrk="0" hangingPunct="1">
                <a:lnSpc>
                  <a:spcPct val="100000"/>
                </a:lnSpc>
                <a:spcBef>
                  <a:spcPts val="0"/>
                </a:spcBef>
                <a:spcAft>
                  <a:spcPts val="0"/>
                </a:spcAft>
                <a:buClrTx/>
                <a:buSzTx/>
                <a:buFontTx/>
                <a:buNone/>
                <a:tabLst/>
                <a:defRPr/>
              </a:pPr>
              <a:r>
                <a:rPr kumimoji="0" lang="es-ES" sz="1400" b="0" i="0" u="none" strike="noStrike" kern="0" cap="none" spc="0" normalizeH="0" baseline="0" noProof="0" dirty="0" smtClean="0">
                  <a:ln>
                    <a:noFill/>
                  </a:ln>
                  <a:effectLst/>
                  <a:uLnTx/>
                  <a:uFillTx/>
                  <a:latin typeface="Segoe UI"/>
                  <a:cs typeface="Segoe UI" panose="020B0502040204020203" pitchFamily="34" charset="0"/>
                </a:rPr>
                <a:t>Grupos</a:t>
              </a:r>
            </a:p>
          </p:txBody>
        </p:sp>
      </p:grpSp>
      <p:grpSp>
        <p:nvGrpSpPr>
          <p:cNvPr id="26" name="Group 15"/>
          <p:cNvGrpSpPr/>
          <p:nvPr/>
        </p:nvGrpSpPr>
        <p:grpSpPr>
          <a:xfrm>
            <a:off x="4677233" y="2301026"/>
            <a:ext cx="2065244" cy="738664"/>
            <a:chOff x="4925580" y="2152317"/>
            <a:chExt cx="2065244" cy="738664"/>
          </a:xfrm>
        </p:grpSpPr>
        <p:sp>
          <p:nvSpPr>
            <p:cNvPr id="27" name="Rectangle 10"/>
            <p:cNvSpPr/>
            <p:nvPr/>
          </p:nvSpPr>
          <p:spPr>
            <a:xfrm>
              <a:off x="6925203" y="2183051"/>
              <a:ext cx="65621" cy="640080"/>
            </a:xfrm>
            <a:prstGeom prst="rect">
              <a:avLst/>
            </a:prstGeom>
            <a:solidFill>
              <a:srgbClr val="5C2D91">
                <a:lumMod val="60000"/>
                <a:lumOff val="40000"/>
              </a:srgbClr>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s-ES" sz="1765" b="0" i="0" u="none" strike="noStrike" kern="0" cap="none" spc="0" normalizeH="0" baseline="0" noProof="0" dirty="0" smtClean="0">
                <a:ln>
                  <a:noFill/>
                </a:ln>
                <a:effectLst/>
                <a:uLnTx/>
                <a:uFillTx/>
                <a:latin typeface="Segoe UI"/>
                <a:ea typeface="+mn-ea"/>
                <a:cs typeface="+mn-cs"/>
              </a:endParaRPr>
            </a:p>
          </p:txBody>
        </p:sp>
        <p:sp>
          <p:nvSpPr>
            <p:cNvPr id="28" name="TextBox 11"/>
            <p:cNvSpPr txBox="1"/>
            <p:nvPr/>
          </p:nvSpPr>
          <p:spPr>
            <a:xfrm>
              <a:off x="4925580" y="2152317"/>
              <a:ext cx="1984863" cy="738664"/>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s-ES" sz="1400" b="0" i="0" u="none" strike="noStrike" kern="0" cap="none" spc="0" normalizeH="0" baseline="0" noProof="0" dirty="0" smtClean="0">
                  <a:ln>
                    <a:noFill/>
                  </a:ln>
                  <a:effectLst/>
                  <a:uLnTx/>
                  <a:uFillTx/>
                  <a:latin typeface="Segoe UI"/>
                  <a:cs typeface="Segoe UI" panose="020B0502040204020203" pitchFamily="34" charset="0"/>
                </a:rPr>
                <a:t>Aprende</a:t>
              </a:r>
              <a:r>
                <a:rPr kumimoji="0" lang="es-ES" sz="1400" b="0" i="0" u="none" strike="noStrike" kern="0" cap="none" spc="0" normalizeH="0" noProof="0" dirty="0" smtClean="0">
                  <a:ln>
                    <a:noFill/>
                  </a:ln>
                  <a:effectLst/>
                  <a:uLnTx/>
                  <a:uFillTx/>
                  <a:latin typeface="Segoe UI"/>
                  <a:cs typeface="Segoe UI" panose="020B0502040204020203" pitchFamily="34" charset="0"/>
                </a:rPr>
                <a:t> +</a:t>
              </a:r>
            </a:p>
            <a:p>
              <a:pPr marL="0" marR="0" lvl="0" indent="0" algn="r" defTabSz="914367" eaLnBrk="1" fontAlgn="auto" latinLnBrk="0" hangingPunct="1">
                <a:lnSpc>
                  <a:spcPct val="100000"/>
                </a:lnSpc>
                <a:spcBef>
                  <a:spcPts val="0"/>
                </a:spcBef>
                <a:spcAft>
                  <a:spcPts val="0"/>
                </a:spcAft>
                <a:buClrTx/>
                <a:buSzTx/>
                <a:buFontTx/>
                <a:buNone/>
                <a:tabLst/>
                <a:defRPr/>
              </a:pPr>
              <a:r>
                <a:rPr lang="es-ES" sz="1400" kern="0" noProof="0" dirty="0" smtClean="0">
                  <a:latin typeface="Segoe UI"/>
                  <a:cs typeface="Segoe UI" panose="020B0502040204020203" pitchFamily="34" charset="0"/>
                </a:rPr>
                <a:t>A través de </a:t>
              </a:r>
            </a:p>
            <a:p>
              <a:pPr marL="0" marR="0" lvl="0" indent="0" algn="r" defTabSz="914367" eaLnBrk="1" fontAlgn="auto" latinLnBrk="0" hangingPunct="1">
                <a:lnSpc>
                  <a:spcPct val="100000"/>
                </a:lnSpc>
                <a:spcBef>
                  <a:spcPts val="0"/>
                </a:spcBef>
                <a:spcAft>
                  <a:spcPts val="0"/>
                </a:spcAft>
                <a:buClrTx/>
                <a:buSzTx/>
                <a:buFontTx/>
                <a:buNone/>
                <a:tabLst/>
                <a:defRPr/>
              </a:pPr>
              <a:r>
                <a:rPr lang="es-ES" sz="1400" kern="0" noProof="0" dirty="0" smtClean="0">
                  <a:latin typeface="Segoe UI"/>
                  <a:cs typeface="Segoe UI" panose="020B0502040204020203" pitchFamily="34" charset="0"/>
                </a:rPr>
                <a:t>su perfil</a:t>
              </a:r>
              <a:endParaRPr kumimoji="0" lang="es-ES" sz="1400" b="0" i="0" u="none" strike="noStrike" kern="0" cap="none" spc="0" normalizeH="0" baseline="0" noProof="0" dirty="0" smtClean="0">
                <a:ln>
                  <a:noFill/>
                </a:ln>
                <a:effectLst/>
                <a:uLnTx/>
                <a:uFillTx/>
                <a:latin typeface="Segoe UI"/>
                <a:cs typeface="Segoe UI" panose="020B0502040204020203" pitchFamily="34" charset="0"/>
              </a:endParaRPr>
            </a:p>
          </p:txBody>
        </p:sp>
      </p:grpSp>
      <p:pic>
        <p:nvPicPr>
          <p:cNvPr id="29"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31791" y="1328282"/>
            <a:ext cx="5317369" cy="2651760"/>
          </a:xfrm>
          <a:prstGeom prst="rect">
            <a:avLst/>
          </a:prstGeom>
          <a:ln>
            <a:noFill/>
          </a:ln>
          <a:effectLst>
            <a:outerShdw blurRad="292100" dist="139700" dir="2700000" algn="tl" rotWithShape="0">
              <a:srgbClr val="333333">
                <a:alpha val="65000"/>
              </a:srgbClr>
            </a:outerShdw>
          </a:effectLst>
        </p:spPr>
      </p:pic>
      <p:pic>
        <p:nvPicPr>
          <p:cNvPr id="3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528" y="1328282"/>
            <a:ext cx="4419602" cy="2651760"/>
          </a:xfrm>
          <a:prstGeom prst="rect">
            <a:avLst/>
          </a:prstGeom>
          <a:ln>
            <a:noFill/>
          </a:ln>
          <a:effectLst>
            <a:outerShdw blurRad="292100" dist="139700" dir="2700000" algn="tl" rotWithShape="0">
              <a:srgbClr val="333333">
                <a:alpha val="65000"/>
              </a:srgbClr>
            </a:outerShdw>
          </a:effectLst>
        </p:spPr>
      </p:pic>
      <p:grpSp>
        <p:nvGrpSpPr>
          <p:cNvPr id="31" name="Group 16"/>
          <p:cNvGrpSpPr/>
          <p:nvPr/>
        </p:nvGrpSpPr>
        <p:grpSpPr>
          <a:xfrm>
            <a:off x="768304" y="4357978"/>
            <a:ext cx="2291994" cy="814235"/>
            <a:chOff x="807324" y="5308543"/>
            <a:chExt cx="2291994" cy="814235"/>
          </a:xfrm>
        </p:grpSpPr>
        <p:sp>
          <p:nvSpPr>
            <p:cNvPr id="32" name="Rectangle 12"/>
            <p:cNvSpPr/>
            <p:nvPr/>
          </p:nvSpPr>
          <p:spPr>
            <a:xfrm>
              <a:off x="3033697" y="5308543"/>
              <a:ext cx="65621" cy="640080"/>
            </a:xfrm>
            <a:prstGeom prst="rect">
              <a:avLst/>
            </a:prstGeom>
            <a:solidFill>
              <a:srgbClr val="5C2D91">
                <a:lumMod val="60000"/>
                <a:lumOff val="40000"/>
              </a:srgbClr>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s-ES" sz="1765" b="0" i="0" u="none" strike="noStrike" kern="0" cap="none" spc="0" normalizeH="0" baseline="0" noProof="0" dirty="0" smtClean="0">
                <a:ln>
                  <a:noFill/>
                </a:ln>
                <a:effectLst/>
                <a:uLnTx/>
                <a:uFillTx/>
                <a:latin typeface="Segoe UI"/>
                <a:ea typeface="+mn-ea"/>
                <a:cs typeface="+mn-cs"/>
              </a:endParaRPr>
            </a:p>
          </p:txBody>
        </p:sp>
        <p:sp>
          <p:nvSpPr>
            <p:cNvPr id="33" name="TextBox 13"/>
            <p:cNvSpPr txBox="1"/>
            <p:nvPr/>
          </p:nvSpPr>
          <p:spPr>
            <a:xfrm>
              <a:off x="807324" y="5384114"/>
              <a:ext cx="2259183" cy="738664"/>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s-ES" sz="1400" b="0" i="0" u="none" strike="noStrike" kern="0" cap="none" spc="0" normalizeH="0" baseline="0" noProof="0" dirty="0" smtClean="0">
                  <a:ln>
                    <a:noFill/>
                  </a:ln>
                  <a:effectLst/>
                  <a:uLnTx/>
                  <a:uFillTx/>
                  <a:latin typeface="Segoe UI"/>
                  <a:cs typeface="Segoe UI" panose="020B0502040204020203" pitchFamily="34" charset="0"/>
                </a:rPr>
                <a:t>Las</a:t>
              </a:r>
              <a:r>
                <a:rPr kumimoji="0" lang="es-ES" sz="1400" b="0" i="0" u="none" strike="noStrike" kern="0" cap="none" spc="0" normalizeH="0" noProof="0" dirty="0" smtClean="0">
                  <a:ln>
                    <a:noFill/>
                  </a:ln>
                  <a:effectLst/>
                  <a:uLnTx/>
                  <a:uFillTx/>
                  <a:latin typeface="Segoe UI"/>
                  <a:cs typeface="Segoe UI" panose="020B0502040204020203" pitchFamily="34" charset="0"/>
                </a:rPr>
                <a:t> actividades clave del Grupo + Arriba</a:t>
              </a:r>
              <a:endParaRPr kumimoji="0" lang="es-ES" sz="1400" b="0" i="0" u="none" strike="noStrike" kern="0" cap="none" spc="0" normalizeH="0" baseline="0" noProof="0" dirty="0" smtClean="0">
                <a:ln>
                  <a:noFill/>
                </a:ln>
                <a:effectLst/>
                <a:uLnTx/>
                <a:uFillTx/>
                <a:latin typeface="Segoe UI"/>
                <a:cs typeface="Segoe UI" panose="020B0502040204020203" pitchFamily="34" charset="0"/>
              </a:endParaRPr>
            </a:p>
            <a:p>
              <a:pPr marL="0" marR="0" lvl="0" indent="0" algn="r" defTabSz="914367" eaLnBrk="1" fontAlgn="auto" latinLnBrk="0" hangingPunct="1">
                <a:lnSpc>
                  <a:spcPct val="100000"/>
                </a:lnSpc>
                <a:spcBef>
                  <a:spcPts val="0"/>
                </a:spcBef>
                <a:spcAft>
                  <a:spcPts val="0"/>
                </a:spcAft>
                <a:buClrTx/>
                <a:buSzTx/>
                <a:buFontTx/>
                <a:buNone/>
                <a:tabLst/>
                <a:defRPr/>
              </a:pPr>
              <a:r>
                <a:rPr kumimoji="0" lang="es-ES" sz="1400" b="0" i="0" u="none" strike="noStrike" kern="0" cap="none" spc="0" normalizeH="0" baseline="0" noProof="0" dirty="0" smtClean="0">
                  <a:ln>
                    <a:noFill/>
                  </a:ln>
                  <a:effectLst/>
                  <a:uLnTx/>
                  <a:uFillTx/>
                  <a:latin typeface="Segoe UI"/>
                  <a:cs typeface="Segoe UI" panose="020B0502040204020203" pitchFamily="34" charset="0"/>
                </a:rPr>
                <a:t> </a:t>
              </a:r>
            </a:p>
          </p:txBody>
        </p:sp>
      </p:grpSp>
      <p:pic>
        <p:nvPicPr>
          <p:cNvPr id="34"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65899" y="3166979"/>
            <a:ext cx="5873586" cy="29260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8445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ES" dirty="0"/>
              <a:t>Un poco de IT…Administración de Grupos</a:t>
            </a:r>
            <a:endParaRPr lang="en-US" dirty="0"/>
          </a:p>
        </p:txBody>
      </p:sp>
      <p:sp>
        <p:nvSpPr>
          <p:cNvPr id="2" name="Marcador de contenido 1"/>
          <p:cNvSpPr>
            <a:spLocks noGrp="1"/>
          </p:cNvSpPr>
          <p:nvPr>
            <p:ph sz="half" idx="1"/>
          </p:nvPr>
        </p:nvSpPr>
        <p:spPr>
          <a:xfrm>
            <a:off x="438150" y="1825625"/>
            <a:ext cx="5181600" cy="4351338"/>
          </a:xfrm>
        </p:spPr>
        <p:txBody>
          <a:bodyPr>
            <a:normAutofit/>
          </a:bodyPr>
          <a:lstStyle/>
          <a:p>
            <a:pPr marL="0" lvl="0" indent="0" defTabSz="932667">
              <a:spcBef>
                <a:spcPct val="20000"/>
              </a:spcBef>
              <a:buClr>
                <a:srgbClr val="FFFFFF"/>
              </a:buClr>
              <a:buSzPct val="90000"/>
              <a:buNone/>
              <a:defRPr/>
            </a:pPr>
            <a:r>
              <a:rPr lang="es-ES" sz="2400" b="1" dirty="0">
                <a:latin typeface="Segoe UI Light"/>
              </a:rPr>
              <a:t>A través de la UI</a:t>
            </a:r>
          </a:p>
          <a:p>
            <a:pPr marL="0" lvl="1" indent="0" defTabSz="932667">
              <a:spcBef>
                <a:spcPct val="20000"/>
              </a:spcBef>
              <a:buClr>
                <a:srgbClr val="FFFFFF"/>
              </a:buClr>
              <a:buSzPct val="90000"/>
              <a:buNone/>
              <a:defRPr/>
            </a:pPr>
            <a:r>
              <a:rPr lang="en-US" sz="1800" dirty="0">
                <a:latin typeface="Segoe UI"/>
              </a:rPr>
              <a:t>Centro de Admin. de O365 (no EAC)</a:t>
            </a:r>
          </a:p>
          <a:p>
            <a:pPr marL="0" lvl="1" indent="0" defTabSz="932667">
              <a:spcBef>
                <a:spcPct val="20000"/>
              </a:spcBef>
              <a:buClr>
                <a:srgbClr val="FFFFFF"/>
              </a:buClr>
              <a:buSzPct val="90000"/>
              <a:buNone/>
              <a:defRPr/>
            </a:pPr>
            <a:r>
              <a:rPr lang="es-ES" sz="1800" dirty="0">
                <a:latin typeface="Segoe UI"/>
              </a:rPr>
              <a:t>Portal de </a:t>
            </a:r>
            <a:r>
              <a:rPr lang="es-ES" sz="1800" dirty="0" err="1">
                <a:latin typeface="Segoe UI"/>
              </a:rPr>
              <a:t>Admin</a:t>
            </a:r>
            <a:r>
              <a:rPr lang="es-ES" sz="1800" dirty="0">
                <a:latin typeface="Segoe UI"/>
              </a:rPr>
              <a:t>. De AAD / Panel de acceso de AAD</a:t>
            </a:r>
          </a:p>
          <a:p>
            <a:pPr marL="0" lvl="1" indent="0" defTabSz="932667">
              <a:spcBef>
                <a:spcPct val="20000"/>
              </a:spcBef>
              <a:buClr>
                <a:srgbClr val="FFFFFF"/>
              </a:buClr>
              <a:buSzPct val="90000"/>
              <a:buNone/>
              <a:defRPr/>
            </a:pPr>
            <a:endParaRPr lang="en-US" sz="2000" dirty="0">
              <a:latin typeface="Segoe UI"/>
            </a:endParaRPr>
          </a:p>
          <a:p>
            <a:pPr marL="0" lvl="0" indent="0" defTabSz="932667">
              <a:spcBef>
                <a:spcPct val="20000"/>
              </a:spcBef>
              <a:buClr>
                <a:srgbClr val="FFFFFF"/>
              </a:buClr>
              <a:buSzPct val="90000"/>
              <a:buNone/>
              <a:defRPr/>
            </a:pPr>
            <a:r>
              <a:rPr lang="en-US" sz="2400" b="1" dirty="0">
                <a:latin typeface="Segoe UI Light"/>
              </a:rPr>
              <a:t>PowerShell + DEV</a:t>
            </a:r>
          </a:p>
          <a:p>
            <a:pPr marL="0" lvl="1" indent="0" defTabSz="932667">
              <a:spcBef>
                <a:spcPct val="20000"/>
              </a:spcBef>
              <a:buClr>
                <a:srgbClr val="FFFFFF"/>
              </a:buClr>
              <a:buSzPct val="90000"/>
              <a:buNone/>
              <a:defRPr/>
            </a:pPr>
            <a:r>
              <a:rPr lang="es-ES" sz="1800" dirty="0" err="1">
                <a:latin typeface="Segoe UI"/>
              </a:rPr>
              <a:t>Cmdlets</a:t>
            </a:r>
            <a:r>
              <a:rPr lang="es-ES" sz="1800" dirty="0">
                <a:latin typeface="Segoe UI"/>
              </a:rPr>
              <a:t> para operaciones CRUD:</a:t>
            </a:r>
          </a:p>
          <a:p>
            <a:pPr marL="228582" lvl="2" indent="0" defTabSz="932667">
              <a:spcBef>
                <a:spcPct val="20000"/>
              </a:spcBef>
              <a:buClr>
                <a:srgbClr val="FFFFFF"/>
              </a:buClr>
              <a:buSzPct val="90000"/>
              <a:buNone/>
              <a:defRPr/>
            </a:pPr>
            <a:r>
              <a:rPr lang="es-ES" sz="1800" dirty="0">
                <a:latin typeface="Segoe UI"/>
              </a:rPr>
              <a:t>*-</a:t>
            </a:r>
            <a:r>
              <a:rPr lang="es-ES" sz="1800" dirty="0" err="1">
                <a:latin typeface="Segoe UI"/>
              </a:rPr>
              <a:t>UnifiedGroup</a:t>
            </a:r>
            <a:r>
              <a:rPr lang="es-ES" sz="1800" dirty="0">
                <a:latin typeface="Segoe UI"/>
              </a:rPr>
              <a:t> para administrar Grupos</a:t>
            </a:r>
          </a:p>
          <a:p>
            <a:pPr marL="228582" lvl="2" indent="0" defTabSz="932667">
              <a:spcBef>
                <a:spcPct val="20000"/>
              </a:spcBef>
              <a:buClr>
                <a:srgbClr val="FFFFFF"/>
              </a:buClr>
              <a:buSzPct val="90000"/>
              <a:buNone/>
              <a:defRPr/>
            </a:pPr>
            <a:r>
              <a:rPr lang="es-ES" sz="1800" dirty="0">
                <a:latin typeface="Segoe UI"/>
              </a:rPr>
              <a:t>*-</a:t>
            </a:r>
            <a:r>
              <a:rPr lang="es-ES" sz="1800" dirty="0" err="1">
                <a:latin typeface="Segoe UI"/>
              </a:rPr>
              <a:t>UnifiedGroupLinks</a:t>
            </a:r>
            <a:r>
              <a:rPr lang="es-ES" sz="1800" dirty="0">
                <a:latin typeface="Segoe UI"/>
              </a:rPr>
              <a:t> para administrar propietarios, miembros, suscriptores t</a:t>
            </a:r>
          </a:p>
          <a:p>
            <a:pPr marL="0" lvl="1" indent="0" defTabSz="932667">
              <a:spcBef>
                <a:spcPct val="20000"/>
              </a:spcBef>
              <a:buClr>
                <a:srgbClr val="FFFFFF"/>
              </a:buClr>
              <a:buSzPct val="90000"/>
              <a:buNone/>
              <a:defRPr/>
            </a:pPr>
            <a:r>
              <a:rPr lang="es-ES" sz="1800" dirty="0">
                <a:latin typeface="Segoe UI"/>
              </a:rPr>
              <a:t>Exportar a </a:t>
            </a:r>
            <a:r>
              <a:rPr lang="es-ES" sz="1800" dirty="0" err="1">
                <a:latin typeface="Segoe UI"/>
              </a:rPr>
              <a:t>csv</a:t>
            </a:r>
            <a:r>
              <a:rPr lang="es-ES" sz="1800" dirty="0">
                <a:latin typeface="Segoe UI"/>
              </a:rPr>
              <a:t> los detalles de un Grupo</a:t>
            </a:r>
          </a:p>
          <a:p>
            <a:pPr marL="0" lvl="1" indent="0" defTabSz="932667">
              <a:spcBef>
                <a:spcPct val="20000"/>
              </a:spcBef>
              <a:buClr>
                <a:srgbClr val="FFFFFF"/>
              </a:buClr>
              <a:buSzPct val="90000"/>
              <a:buNone/>
              <a:defRPr/>
            </a:pPr>
            <a:r>
              <a:rPr lang="es-ES" sz="1800" b="1" dirty="0">
                <a:latin typeface="Segoe UI"/>
              </a:rPr>
              <a:t>API REST</a:t>
            </a:r>
          </a:p>
          <a:p>
            <a:endParaRPr lang="en-US" dirty="0"/>
          </a:p>
        </p:txBody>
      </p:sp>
      <p:pic>
        <p:nvPicPr>
          <p:cNvPr id="33" name="Picture 4"/>
          <p:cNvPicPr>
            <a:picLocks noChangeAspect="1"/>
          </p:cNvPicPr>
          <p:nvPr/>
        </p:nvPicPr>
        <p:blipFill>
          <a:blip r:embed="rId3"/>
          <a:stretch>
            <a:fillRect/>
          </a:stretch>
        </p:blipFill>
        <p:spPr>
          <a:xfrm>
            <a:off x="5227637" y="1317620"/>
            <a:ext cx="6647044" cy="4398677"/>
          </a:xfrm>
          <a:prstGeom prst="rect">
            <a:avLst/>
          </a:prstGeom>
          <a:ln>
            <a:noFill/>
          </a:ln>
          <a:effectLst>
            <a:outerShdw blurRad="292100" dist="139700" dir="2700000" algn="tl" rotWithShape="0">
              <a:srgbClr val="333333">
                <a:alpha val="65000"/>
              </a:srgbClr>
            </a:outerShdw>
          </a:effectLst>
        </p:spPr>
      </p:pic>
      <p:pic>
        <p:nvPicPr>
          <p:cNvPr id="34" name="Picture 5"/>
          <p:cNvPicPr>
            <a:picLocks noChangeAspect="1"/>
          </p:cNvPicPr>
          <p:nvPr/>
        </p:nvPicPr>
        <p:blipFill>
          <a:blip r:embed="rId4"/>
          <a:stretch>
            <a:fillRect/>
          </a:stretch>
        </p:blipFill>
        <p:spPr>
          <a:xfrm>
            <a:off x="6700659" y="2700517"/>
            <a:ext cx="5491341" cy="3348037"/>
          </a:xfrm>
          <a:prstGeom prst="rect">
            <a:avLst/>
          </a:prstGeom>
          <a:ln>
            <a:noFill/>
          </a:ln>
          <a:effectLst>
            <a:outerShdw blurRad="292100" dist="139700" dir="2700000" algn="tl" rotWithShape="0">
              <a:srgbClr val="333333">
                <a:alpha val="65000"/>
              </a:srgbClr>
            </a:outerShdw>
          </a:effectLst>
        </p:spPr>
      </p:pic>
      <p:pic>
        <p:nvPicPr>
          <p:cNvPr id="35" name="Picture 8"/>
          <p:cNvPicPr>
            <a:picLocks noChangeAspect="1"/>
          </p:cNvPicPr>
          <p:nvPr/>
        </p:nvPicPr>
        <p:blipFill rotWithShape="1">
          <a:blip r:embed="rId5"/>
          <a:srcRect l="943" r="1" b="7551"/>
          <a:stretch/>
        </p:blipFill>
        <p:spPr>
          <a:xfrm>
            <a:off x="2497140" y="5335619"/>
            <a:ext cx="3886200" cy="14258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82441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t="7837" b="9576"/>
          <a:stretch>
            <a:fillRect/>
          </a:stretch>
        </p:blipFill>
        <p:spPr bwMode="auto">
          <a:xfrm>
            <a:off x="3124200" y="2466975"/>
            <a:ext cx="5943600" cy="19240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500846" y="4391025"/>
            <a:ext cx="5566954" cy="1200329"/>
          </a:xfrm>
          <a:prstGeom prst="rect">
            <a:avLst/>
          </a:prstGeom>
          <a:noFill/>
        </p:spPr>
        <p:txBody>
          <a:bodyPr wrap="square" rtlCol="0">
            <a:spAutoFit/>
          </a:bodyPr>
          <a:lstStyle/>
          <a:p>
            <a:pPr algn="ctr"/>
            <a:r>
              <a:rPr lang="en-US" sz="3600" dirty="0" smtClean="0">
                <a:latin typeface="Segoe UI Light" panose="020B0502040204020203" pitchFamily="34" charset="0"/>
                <a:cs typeface="Segoe UI Light" panose="020B0502040204020203" pitchFamily="34" charset="0"/>
              </a:rPr>
              <a:t>DEMO: Administración de </a:t>
            </a:r>
            <a:r>
              <a:rPr lang="en-US" sz="3600" dirty="0" err="1" smtClean="0">
                <a:latin typeface="Segoe UI Light" panose="020B0502040204020203" pitchFamily="34" charset="0"/>
                <a:cs typeface="Segoe UI Light" panose="020B0502040204020203" pitchFamily="34" charset="0"/>
              </a:rPr>
              <a:t>Grupos</a:t>
            </a:r>
            <a:r>
              <a:rPr lang="en-US" sz="3600" dirty="0" smtClean="0">
                <a:latin typeface="Segoe UI Light" panose="020B0502040204020203" pitchFamily="34" charset="0"/>
                <a:cs typeface="Segoe UI Light" panose="020B0502040204020203" pitchFamily="34" charset="0"/>
              </a:rPr>
              <a:t> de Office 365</a:t>
            </a:r>
            <a:endParaRPr lang="en-US" sz="3600" dirty="0">
              <a:latin typeface="Segoe UI Light" panose="020B0502040204020203" pitchFamily="34" charset="0"/>
              <a:cs typeface="Segoe UI Light" panose="020B0502040204020203" pitchFamily="34" charset="0"/>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3803" y="391282"/>
            <a:ext cx="1407601" cy="1241505"/>
          </a:xfrm>
          <a:prstGeom prst="rect">
            <a:avLst/>
          </a:prstGeom>
        </p:spPr>
      </p:pic>
      <p:pic>
        <p:nvPicPr>
          <p:cNvPr id="8" name="Imagen 7"/>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948059" y="722319"/>
            <a:ext cx="2907326" cy="614557"/>
          </a:xfrm>
          <a:prstGeom prst="rect">
            <a:avLst/>
          </a:prstGeom>
          <a:noFill/>
          <a:extLst>
            <a:ext uri="{909E8E84-426E-40DD-AFC4-6F175D3DCCD1}">
              <a14:hiddenFill xmlns:a14="http://schemas.microsoft.com/office/drawing/2010/main">
                <a:solidFill>
                  <a:srgbClr val="FFFFFF"/>
                </a:solidFill>
              </a14:hiddenFill>
            </a:ext>
          </a:extLst>
        </p:spPr>
      </p:pic>
      <p:pic>
        <p:nvPicPr>
          <p:cNvPr id="9" name="Marcador de contenido 3"/>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392199" y="523492"/>
            <a:ext cx="1407601" cy="1012209"/>
          </a:xfrm>
          <a:prstGeom prst="rect">
            <a:avLst/>
          </a:prstGeom>
        </p:spPr>
      </p:pic>
      <p:sp>
        <p:nvSpPr>
          <p:cNvPr id="11" name="Rectangle 10"/>
          <p:cNvSpPr/>
          <p:nvPr/>
        </p:nvSpPr>
        <p:spPr>
          <a:xfrm>
            <a:off x="6296297" y="5969726"/>
            <a:ext cx="5895703" cy="7837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n 9"/>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85884" y="4079546"/>
            <a:ext cx="2171039" cy="2166756"/>
          </a:xfrm>
          <a:prstGeom prst="rect">
            <a:avLst/>
          </a:prstGeom>
        </p:spPr>
      </p:pic>
    </p:spTree>
    <p:extLst>
      <p:ext uri="{BB962C8B-B14F-4D97-AF65-F5344CB8AC3E}">
        <p14:creationId xmlns:p14="http://schemas.microsoft.com/office/powerpoint/2010/main" val="77798958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posición de imagen 7"/>
          <p:cNvSpPr>
            <a:spLocks noGrp="1"/>
          </p:cNvSpPr>
          <p:nvPr>
            <p:ph type="pic" idx="1"/>
          </p:nvPr>
        </p:nvSpPr>
        <p:spPr/>
      </p:sp>
      <p:sp>
        <p:nvSpPr>
          <p:cNvPr id="7" name="Título 6"/>
          <p:cNvSpPr>
            <a:spLocks noGrp="1"/>
          </p:cNvSpPr>
          <p:nvPr>
            <p:ph type="title"/>
          </p:nvPr>
        </p:nvSpPr>
        <p:spPr/>
        <p:txBody>
          <a:bodyPr/>
          <a:lstStyle/>
          <a:p>
            <a:r>
              <a:rPr lang="es-ES" b="1" dirty="0" smtClean="0"/>
              <a:t>OneDrive for Business</a:t>
            </a:r>
            <a:br>
              <a:rPr lang="es-ES" b="1" dirty="0" smtClean="0"/>
            </a:br>
            <a:endParaRPr lang="en-US" b="1" dirty="0"/>
          </a:p>
        </p:txBody>
      </p:sp>
      <p:sp>
        <p:nvSpPr>
          <p:cNvPr id="9" name="Marcador de texto 8"/>
          <p:cNvSpPr>
            <a:spLocks noGrp="1"/>
          </p:cNvSpPr>
          <p:nvPr>
            <p:ph type="body" sz="half" idx="2"/>
          </p:nvPr>
        </p:nvSpPr>
        <p:spPr/>
        <p:txBody>
          <a:bodyPr/>
          <a:lstStyle/>
          <a:p>
            <a:pPr marL="285750" indent="-285750">
              <a:buFont typeface="Wingdings" panose="05000000000000000000" pitchFamily="2" charset="2"/>
              <a:buChar char="ü"/>
            </a:pPr>
            <a:r>
              <a:rPr lang="es-ES" dirty="0" smtClean="0"/>
              <a:t>Almacenamiento ilimitado para suscriptores de Office 365 (ahora mismo 1 TB)</a:t>
            </a:r>
          </a:p>
          <a:p>
            <a:pPr marL="285750" indent="-285750">
              <a:buFont typeface="Wingdings" panose="05000000000000000000" pitchFamily="2" charset="2"/>
              <a:buChar char="ü"/>
            </a:pPr>
            <a:endParaRPr lang="es-ES" dirty="0"/>
          </a:p>
          <a:p>
            <a:pPr marL="285750" indent="-285750">
              <a:buFont typeface="Wingdings" panose="05000000000000000000" pitchFamily="2" charset="2"/>
              <a:buChar char="ü"/>
            </a:pPr>
            <a:r>
              <a:rPr lang="es-ES" dirty="0" smtClean="0"/>
              <a:t>Desarrollo alineado con la versión de consumo de OneDrive:</a:t>
            </a:r>
          </a:p>
          <a:p>
            <a:pPr marL="742950" lvl="2" indent="-285750">
              <a:spcBef>
                <a:spcPts val="1000"/>
              </a:spcBef>
              <a:buFont typeface="Wingdings" panose="05000000000000000000" pitchFamily="2" charset="2"/>
              <a:buChar char="ü"/>
            </a:pPr>
            <a:r>
              <a:rPr lang="es-ES" sz="1400" dirty="0">
                <a:solidFill>
                  <a:schemeClr val="bg1"/>
                </a:solidFill>
              </a:rPr>
              <a:t>Interfaz de Usuario similar</a:t>
            </a:r>
          </a:p>
          <a:p>
            <a:pPr marL="742950" lvl="2" indent="-285750">
              <a:spcBef>
                <a:spcPts val="1000"/>
              </a:spcBef>
              <a:buFont typeface="Wingdings" panose="05000000000000000000" pitchFamily="2" charset="2"/>
              <a:buChar char="ü"/>
            </a:pPr>
            <a:r>
              <a:rPr lang="es-ES" sz="1400" dirty="0">
                <a:solidFill>
                  <a:schemeClr val="bg1"/>
                </a:solidFill>
              </a:rPr>
              <a:t>Cliente de Sincronización universal (actualmente en </a:t>
            </a:r>
            <a:r>
              <a:rPr lang="es-ES" sz="1400" dirty="0" err="1">
                <a:solidFill>
                  <a:schemeClr val="bg1"/>
                </a:solidFill>
              </a:rPr>
              <a:t>Preview</a:t>
            </a:r>
            <a:r>
              <a:rPr lang="es-ES" sz="1400" dirty="0" smtClean="0">
                <a:solidFill>
                  <a:schemeClr val="bg1"/>
                </a:solidFill>
              </a:rPr>
              <a:t>)</a:t>
            </a:r>
          </a:p>
          <a:p>
            <a:pPr marL="742950" lvl="2" indent="-285750">
              <a:spcBef>
                <a:spcPts val="1000"/>
              </a:spcBef>
              <a:buFont typeface="Wingdings" panose="05000000000000000000" pitchFamily="2" charset="2"/>
              <a:buChar char="ü"/>
            </a:pPr>
            <a:endParaRPr lang="es-ES" sz="1400" dirty="0">
              <a:solidFill>
                <a:schemeClr val="bg1"/>
              </a:solidFill>
            </a:endParaRPr>
          </a:p>
          <a:p>
            <a:pPr marL="285750" indent="-285750">
              <a:buFont typeface="Wingdings" panose="05000000000000000000" pitchFamily="2" charset="2"/>
              <a:buChar char="ü"/>
            </a:pPr>
            <a:r>
              <a:rPr lang="es-ES" dirty="0" err="1" smtClean="0"/>
              <a:t>Multi</a:t>
            </a:r>
            <a:r>
              <a:rPr lang="es-ES" dirty="0" smtClean="0"/>
              <a:t>-plataforma y </a:t>
            </a:r>
            <a:r>
              <a:rPr lang="es-ES" dirty="0" err="1" smtClean="0"/>
              <a:t>Multi</a:t>
            </a:r>
            <a:r>
              <a:rPr lang="es-ES" dirty="0" smtClean="0"/>
              <a:t>-Dispositivo:</a:t>
            </a:r>
          </a:p>
          <a:p>
            <a:pPr marL="742950" lvl="2" indent="-285750">
              <a:spcBef>
                <a:spcPts val="1000"/>
              </a:spcBef>
              <a:buFont typeface="Wingdings" panose="05000000000000000000" pitchFamily="2" charset="2"/>
              <a:buChar char="ü"/>
            </a:pPr>
            <a:r>
              <a:rPr lang="es-ES" sz="1400" dirty="0">
                <a:solidFill>
                  <a:schemeClr val="bg1"/>
                </a:solidFill>
              </a:rPr>
              <a:t>Cliente de sincronización para MAC (en </a:t>
            </a:r>
            <a:r>
              <a:rPr lang="es-ES" sz="1400" dirty="0" err="1">
                <a:solidFill>
                  <a:schemeClr val="bg1"/>
                </a:solidFill>
              </a:rPr>
              <a:t>preview</a:t>
            </a:r>
            <a:r>
              <a:rPr lang="es-ES" sz="1400" dirty="0">
                <a:solidFill>
                  <a:schemeClr val="bg1"/>
                </a:solidFill>
              </a:rPr>
              <a:t>)</a:t>
            </a:r>
          </a:p>
          <a:p>
            <a:pPr marL="742950" lvl="2" indent="-285750">
              <a:spcBef>
                <a:spcPts val="1000"/>
              </a:spcBef>
              <a:buFont typeface="Wingdings" panose="05000000000000000000" pitchFamily="2" charset="2"/>
              <a:buChar char="ü"/>
            </a:pPr>
            <a:r>
              <a:rPr lang="es-ES" sz="1400" dirty="0">
                <a:solidFill>
                  <a:schemeClr val="bg1"/>
                </a:solidFill>
              </a:rPr>
              <a:t>Aplicaciones para iOS y Android</a:t>
            </a:r>
            <a:endParaRPr lang="en-US" sz="1400" dirty="0">
              <a:solidFill>
                <a:schemeClr val="bg1"/>
              </a:solidFill>
            </a:endParaRPr>
          </a:p>
        </p:txBody>
      </p:sp>
      <p:pic>
        <p:nvPicPr>
          <p:cNvPr id="2" name="Imagen 1"/>
          <p:cNvPicPr>
            <a:picLocks noChangeAspect="1"/>
          </p:cNvPicPr>
          <p:nvPr/>
        </p:nvPicPr>
        <p:blipFill>
          <a:blip r:embed="rId2"/>
          <a:stretch>
            <a:fillRect/>
          </a:stretch>
        </p:blipFill>
        <p:spPr>
          <a:xfrm>
            <a:off x="6185157" y="457200"/>
            <a:ext cx="5629925" cy="27237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Imagen 2"/>
          <p:cNvPicPr>
            <a:picLocks noChangeAspect="1"/>
          </p:cNvPicPr>
          <p:nvPr/>
        </p:nvPicPr>
        <p:blipFill>
          <a:blip r:embed="rId3"/>
          <a:stretch>
            <a:fillRect/>
          </a:stretch>
        </p:blipFill>
        <p:spPr>
          <a:xfrm>
            <a:off x="7171128" y="2085223"/>
            <a:ext cx="4832413" cy="39690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926665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ES" dirty="0" smtClean="0"/>
              <a:t>OneDrive for Business</a:t>
            </a:r>
            <a:endParaRPr lang="en-US" dirty="0"/>
          </a:p>
        </p:txBody>
      </p:sp>
      <p:sp>
        <p:nvSpPr>
          <p:cNvPr id="6" name="Marcador de contenido 5"/>
          <p:cNvSpPr>
            <a:spLocks noGrp="1"/>
          </p:cNvSpPr>
          <p:nvPr>
            <p:ph idx="1"/>
          </p:nvPr>
        </p:nvSpPr>
        <p:spPr/>
        <p:txBody>
          <a:bodyPr>
            <a:normAutofit lnSpcReduction="10000"/>
          </a:bodyPr>
          <a:lstStyle/>
          <a:p>
            <a:pPr algn="just"/>
            <a:r>
              <a:rPr lang="es-ES" dirty="0" smtClean="0"/>
              <a:t>Características del nuevo cliente de sincronización:</a:t>
            </a:r>
          </a:p>
          <a:p>
            <a:pPr lvl="1" algn="just"/>
            <a:r>
              <a:rPr lang="es-ES" dirty="0">
                <a:sym typeface="Wingdings" panose="05000000000000000000" pitchFamily="2" charset="2"/>
              </a:rPr>
              <a:t>Universal: permite gestionar tanto ODFB como OneDrive de Consumo</a:t>
            </a:r>
          </a:p>
          <a:p>
            <a:pPr lvl="1" algn="just"/>
            <a:r>
              <a:rPr lang="es-ES" dirty="0" smtClean="0"/>
              <a:t>Sólo disponible para ODFB (no para Sitios de Grupo) </a:t>
            </a:r>
            <a:r>
              <a:rPr lang="es-ES" dirty="0" smtClean="0">
                <a:sym typeface="Wingdings" panose="05000000000000000000" pitchFamily="2" charset="2"/>
              </a:rPr>
              <a:t> Tendremos </a:t>
            </a:r>
            <a:r>
              <a:rPr lang="es-ES" dirty="0" err="1" smtClean="0">
                <a:sym typeface="Wingdings" panose="05000000000000000000" pitchFamily="2" charset="2"/>
              </a:rPr>
              <a:t>co</a:t>
            </a:r>
            <a:r>
              <a:rPr lang="es-ES" dirty="0" smtClean="0">
                <a:sym typeface="Wingdings" panose="05000000000000000000" pitchFamily="2" charset="2"/>
              </a:rPr>
              <a:t>-existencia entre el nuevo cliente y el antiguo</a:t>
            </a:r>
          </a:p>
          <a:p>
            <a:pPr lvl="1" algn="just"/>
            <a:r>
              <a:rPr lang="es-ES" dirty="0" smtClean="0">
                <a:sym typeface="Wingdings" panose="05000000000000000000" pitchFamily="2" charset="2"/>
              </a:rPr>
              <a:t>Elimina las restricciones en cuanto a número de elementos que se pueden sincronizar (hasta ahora un </a:t>
            </a:r>
            <a:r>
              <a:rPr lang="es-ES" dirty="0" err="1" smtClean="0">
                <a:sym typeface="Wingdings" panose="05000000000000000000" pitchFamily="2" charset="2"/>
              </a:rPr>
              <a:t>max</a:t>
            </a:r>
            <a:r>
              <a:rPr lang="es-ES" dirty="0" smtClean="0">
                <a:sym typeface="Wingdings" panose="05000000000000000000" pitchFamily="2" charset="2"/>
              </a:rPr>
              <a:t>. de 20.000)</a:t>
            </a:r>
          </a:p>
          <a:p>
            <a:pPr lvl="1" algn="just"/>
            <a:r>
              <a:rPr lang="es-ES" dirty="0" smtClean="0">
                <a:sym typeface="Wingdings" panose="05000000000000000000" pitchFamily="2" charset="2"/>
              </a:rPr>
              <a:t>Incluye funcionalidad de sincronización selectiva: poder elegir lo que se sincroniza</a:t>
            </a:r>
          </a:p>
          <a:p>
            <a:pPr lvl="1" algn="just"/>
            <a:r>
              <a:rPr lang="es-ES" dirty="0" smtClean="0">
                <a:sym typeface="Wingdings" panose="05000000000000000000" pitchFamily="2" charset="2"/>
              </a:rPr>
              <a:t>Se elimina la caché local, fuente de tantos problemas en el “viejo” cliente</a:t>
            </a:r>
          </a:p>
          <a:p>
            <a:pPr algn="just"/>
            <a:r>
              <a:rPr lang="es-ES" dirty="0" smtClean="0">
                <a:sym typeface="Wingdings" panose="05000000000000000000" pitchFamily="2" charset="2"/>
              </a:rPr>
              <a:t>A nivel web, se está liberando una nueva experiencia de usuario completamente alineada con la experiencia ya conocida de OneDrive de consumo</a:t>
            </a:r>
          </a:p>
          <a:p>
            <a:pPr lvl="1" algn="just"/>
            <a:endParaRPr lang="en-US" dirty="0"/>
          </a:p>
        </p:txBody>
      </p:sp>
    </p:spTree>
    <p:extLst>
      <p:ext uri="{BB962C8B-B14F-4D97-AF65-F5344CB8AC3E}">
        <p14:creationId xmlns:p14="http://schemas.microsoft.com/office/powerpoint/2010/main" val="134844465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ES" dirty="0" smtClean="0"/>
              <a:t>OneDrive for Business</a:t>
            </a:r>
            <a:endParaRPr lang="en-US" dirty="0"/>
          </a:p>
        </p:txBody>
      </p:sp>
      <p:pic>
        <p:nvPicPr>
          <p:cNvPr id="3" name="Imagen 2"/>
          <p:cNvPicPr>
            <a:picLocks noChangeAspect="1"/>
          </p:cNvPicPr>
          <p:nvPr/>
        </p:nvPicPr>
        <p:blipFill>
          <a:blip r:embed="rId2"/>
          <a:stretch>
            <a:fillRect/>
          </a:stretch>
        </p:blipFill>
        <p:spPr>
          <a:xfrm>
            <a:off x="547884" y="1690688"/>
            <a:ext cx="4921877" cy="4613910"/>
          </a:xfrm>
          <a:prstGeom prst="rect">
            <a:avLst/>
          </a:prstGeom>
        </p:spPr>
      </p:pic>
      <p:sp>
        <p:nvSpPr>
          <p:cNvPr id="7" name="CuadroTexto 6"/>
          <p:cNvSpPr txBox="1"/>
          <p:nvPr/>
        </p:nvSpPr>
        <p:spPr>
          <a:xfrm>
            <a:off x="142766" y="5974080"/>
            <a:ext cx="2409890"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s-ES" dirty="0" smtClean="0"/>
              <a:t>Sincronización Selectiva</a:t>
            </a:r>
            <a:endParaRPr lang="en-US" dirty="0"/>
          </a:p>
        </p:txBody>
      </p:sp>
      <p:pic>
        <p:nvPicPr>
          <p:cNvPr id="4" name="Imagen 3"/>
          <p:cNvPicPr>
            <a:picLocks noChangeAspect="1"/>
          </p:cNvPicPr>
          <p:nvPr/>
        </p:nvPicPr>
        <p:blipFill>
          <a:blip r:embed="rId3"/>
          <a:stretch>
            <a:fillRect/>
          </a:stretch>
        </p:blipFill>
        <p:spPr>
          <a:xfrm>
            <a:off x="2885704" y="1312669"/>
            <a:ext cx="9154089" cy="4429244"/>
          </a:xfrm>
          <a:prstGeom prst="rect">
            <a:avLst/>
          </a:prstGeom>
        </p:spPr>
      </p:pic>
      <p:sp>
        <p:nvSpPr>
          <p:cNvPr id="8" name="CuadroTexto 7"/>
          <p:cNvSpPr txBox="1"/>
          <p:nvPr/>
        </p:nvSpPr>
        <p:spPr>
          <a:xfrm>
            <a:off x="8216008" y="1027906"/>
            <a:ext cx="2982163"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s-ES" dirty="0" smtClean="0"/>
              <a:t>Nueva Experiencia de Usuario</a:t>
            </a:r>
            <a:endParaRPr lang="en-US" dirty="0"/>
          </a:p>
        </p:txBody>
      </p:sp>
    </p:spTree>
    <p:extLst>
      <p:ext uri="{BB962C8B-B14F-4D97-AF65-F5344CB8AC3E}">
        <p14:creationId xmlns:p14="http://schemas.microsoft.com/office/powerpoint/2010/main" val="128101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80">
                                          <p:stCondLst>
                                            <p:cond delay="0"/>
                                          </p:stCondLst>
                                        </p:cTn>
                                        <p:tgtEl>
                                          <p:spTgt spid="8"/>
                                        </p:tgtEl>
                                      </p:cBhvr>
                                    </p:animEffect>
                                    <p:anim calcmode="lin" valueType="num">
                                      <p:cBhvr>
                                        <p:cTn id="15"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0" dur="26">
                                          <p:stCondLst>
                                            <p:cond delay="650"/>
                                          </p:stCondLst>
                                        </p:cTn>
                                        <p:tgtEl>
                                          <p:spTgt spid="8"/>
                                        </p:tgtEl>
                                      </p:cBhvr>
                                      <p:to x="100000" y="60000"/>
                                    </p:animScale>
                                    <p:animScale>
                                      <p:cBhvr>
                                        <p:cTn id="21" dur="166" decel="50000">
                                          <p:stCondLst>
                                            <p:cond delay="676"/>
                                          </p:stCondLst>
                                        </p:cTn>
                                        <p:tgtEl>
                                          <p:spTgt spid="8"/>
                                        </p:tgtEl>
                                      </p:cBhvr>
                                      <p:to x="100000" y="100000"/>
                                    </p:animScale>
                                    <p:animScale>
                                      <p:cBhvr>
                                        <p:cTn id="22" dur="26">
                                          <p:stCondLst>
                                            <p:cond delay="1312"/>
                                          </p:stCondLst>
                                        </p:cTn>
                                        <p:tgtEl>
                                          <p:spTgt spid="8"/>
                                        </p:tgtEl>
                                      </p:cBhvr>
                                      <p:to x="100000" y="80000"/>
                                    </p:animScale>
                                    <p:animScale>
                                      <p:cBhvr>
                                        <p:cTn id="23" dur="166" decel="50000">
                                          <p:stCondLst>
                                            <p:cond delay="1338"/>
                                          </p:stCondLst>
                                        </p:cTn>
                                        <p:tgtEl>
                                          <p:spTgt spid="8"/>
                                        </p:tgtEl>
                                      </p:cBhvr>
                                      <p:to x="100000" y="100000"/>
                                    </p:animScale>
                                    <p:animScale>
                                      <p:cBhvr>
                                        <p:cTn id="24" dur="26">
                                          <p:stCondLst>
                                            <p:cond delay="1642"/>
                                          </p:stCondLst>
                                        </p:cTn>
                                        <p:tgtEl>
                                          <p:spTgt spid="8"/>
                                        </p:tgtEl>
                                      </p:cBhvr>
                                      <p:to x="100000" y="90000"/>
                                    </p:animScale>
                                    <p:animScale>
                                      <p:cBhvr>
                                        <p:cTn id="25" dur="166" decel="50000">
                                          <p:stCondLst>
                                            <p:cond delay="1668"/>
                                          </p:stCondLst>
                                        </p:cTn>
                                        <p:tgtEl>
                                          <p:spTgt spid="8"/>
                                        </p:tgtEl>
                                      </p:cBhvr>
                                      <p:to x="100000" y="100000"/>
                                    </p:animScale>
                                    <p:animScale>
                                      <p:cBhvr>
                                        <p:cTn id="26" dur="26">
                                          <p:stCondLst>
                                            <p:cond delay="1808"/>
                                          </p:stCondLst>
                                        </p:cTn>
                                        <p:tgtEl>
                                          <p:spTgt spid="8"/>
                                        </p:tgtEl>
                                      </p:cBhvr>
                                      <p:to x="100000" y="95000"/>
                                    </p:animScale>
                                    <p:animScale>
                                      <p:cBhvr>
                                        <p:cTn id="27" dur="166" decel="50000">
                                          <p:stCondLst>
                                            <p:cond delay="1834"/>
                                          </p:stCondLst>
                                        </p:cTn>
                                        <p:tgtEl>
                                          <p:spTgt spid="8"/>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0"/>
                                        <p:tgtEl>
                                          <p:spTgt spid="4"/>
                                        </p:tgtEl>
                                      </p:cBhvr>
                                    </p:animEffect>
                                    <p:anim calcmode="lin" valueType="num">
                                      <p:cBhvr>
                                        <p:cTn id="33" dur="1000" fill="hold"/>
                                        <p:tgtEl>
                                          <p:spTgt spid="4"/>
                                        </p:tgtEl>
                                        <p:attrNameLst>
                                          <p:attrName>ppt_x</p:attrName>
                                        </p:attrNameLst>
                                      </p:cBhvr>
                                      <p:tavLst>
                                        <p:tav tm="0">
                                          <p:val>
                                            <p:strVal val="#ppt_x"/>
                                          </p:val>
                                        </p:tav>
                                        <p:tav tm="100000">
                                          <p:val>
                                            <p:strVal val="#ppt_x"/>
                                          </p:val>
                                        </p:tav>
                                      </p:tavLst>
                                    </p:anim>
                                    <p:anim calcmode="lin" valueType="num">
                                      <p:cBhvr>
                                        <p:cTn id="3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ES" dirty="0" smtClean="0"/>
              <a:t>OneDrive for Business </a:t>
            </a:r>
            <a:endParaRPr lang="en-US" dirty="0"/>
          </a:p>
        </p:txBody>
      </p:sp>
      <p:sp>
        <p:nvSpPr>
          <p:cNvPr id="2" name="Marcador de contenido 1"/>
          <p:cNvSpPr>
            <a:spLocks noGrp="1"/>
          </p:cNvSpPr>
          <p:nvPr>
            <p:ph idx="1"/>
          </p:nvPr>
        </p:nvSpPr>
        <p:spPr/>
        <p:txBody>
          <a:bodyPr/>
          <a:lstStyle/>
          <a:p>
            <a:r>
              <a:rPr lang="es-ES" dirty="0" smtClean="0"/>
              <a:t>Nuevo cliente de sincronización:</a:t>
            </a:r>
            <a:endParaRPr lang="en-US" dirty="0"/>
          </a:p>
        </p:txBody>
      </p:sp>
      <p:sp>
        <p:nvSpPr>
          <p:cNvPr id="22" name="Rectangle 2"/>
          <p:cNvSpPr/>
          <p:nvPr/>
        </p:nvSpPr>
        <p:spPr>
          <a:xfrm>
            <a:off x="2369819" y="2811604"/>
            <a:ext cx="2412489" cy="1243860"/>
          </a:xfrm>
          <a:prstGeom prst="rect">
            <a:avLst/>
          </a:prstGeom>
          <a:gradFill rotWithShape="1">
            <a:gsLst>
              <a:gs pos="0">
                <a:srgbClr val="5C0000">
                  <a:lumMod val="110000"/>
                  <a:satMod val="105000"/>
                  <a:tint val="67000"/>
                </a:srgbClr>
              </a:gs>
              <a:gs pos="50000">
                <a:srgbClr val="5C0000">
                  <a:lumMod val="105000"/>
                  <a:satMod val="103000"/>
                  <a:tint val="73000"/>
                </a:srgbClr>
              </a:gs>
              <a:gs pos="100000">
                <a:srgbClr val="5C0000">
                  <a:lumMod val="105000"/>
                  <a:satMod val="109000"/>
                  <a:tint val="81000"/>
                </a:srgbClr>
              </a:gs>
            </a:gsLst>
            <a:lin ang="5400000" scaled="0"/>
          </a:gradFill>
          <a:ln w="6350" cap="flat" cmpd="sng" algn="ctr">
            <a:solidFill>
              <a:srgbClr val="5C0000"/>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tab pos="719138" algn="l"/>
              </a:tabLst>
              <a:defRPr/>
            </a:pPr>
            <a:r>
              <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rPr>
              <a:t>SharePoint</a:t>
            </a:r>
            <a:br>
              <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rPr>
            </a:br>
            <a:r>
              <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rPr>
              <a:t>Team Sites</a:t>
            </a:r>
            <a:br>
              <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rPr>
            </a:br>
            <a:endPar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sp>
        <p:nvSpPr>
          <p:cNvPr id="23" name="Rectangle 3"/>
          <p:cNvSpPr/>
          <p:nvPr/>
        </p:nvSpPr>
        <p:spPr>
          <a:xfrm>
            <a:off x="6674642" y="2830378"/>
            <a:ext cx="2387936" cy="1225086"/>
          </a:xfrm>
          <a:prstGeom prst="rect">
            <a:avLst/>
          </a:prstGeom>
          <a:gradFill rotWithShape="1">
            <a:gsLst>
              <a:gs pos="0">
                <a:srgbClr val="2A4A1D">
                  <a:satMod val="103000"/>
                  <a:lumMod val="102000"/>
                  <a:tint val="94000"/>
                </a:srgbClr>
              </a:gs>
              <a:gs pos="50000">
                <a:srgbClr val="2A4A1D">
                  <a:satMod val="110000"/>
                  <a:lumMod val="100000"/>
                  <a:shade val="100000"/>
                </a:srgbClr>
              </a:gs>
              <a:gs pos="100000">
                <a:srgbClr val="2A4A1D">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rPr>
              <a:t>OneDrive </a:t>
            </a:r>
            <a:br>
              <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rPr>
            </a:br>
            <a:r>
              <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rPr>
              <a:t>for Business</a:t>
            </a:r>
            <a:br>
              <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rPr>
            </a:br>
            <a:endPar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sp>
        <p:nvSpPr>
          <p:cNvPr id="24" name="Rectangle 3"/>
          <p:cNvSpPr/>
          <p:nvPr/>
        </p:nvSpPr>
        <p:spPr>
          <a:xfrm>
            <a:off x="9219371" y="2830378"/>
            <a:ext cx="1825200" cy="1225086"/>
          </a:xfrm>
          <a:prstGeom prst="rect">
            <a:avLst/>
          </a:prstGeom>
          <a:gradFill rotWithShape="1">
            <a:gsLst>
              <a:gs pos="0">
                <a:srgbClr val="005A91">
                  <a:satMod val="103000"/>
                  <a:lumMod val="102000"/>
                  <a:tint val="94000"/>
                </a:srgbClr>
              </a:gs>
              <a:gs pos="50000">
                <a:srgbClr val="005A91">
                  <a:satMod val="110000"/>
                  <a:lumMod val="100000"/>
                  <a:shade val="100000"/>
                </a:srgbClr>
              </a:gs>
              <a:gs pos="100000">
                <a:srgbClr val="005A91">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rPr>
              <a:t>OneDrive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rPr>
              <a:t>Personal</a:t>
            </a:r>
            <a:br>
              <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rPr>
            </a:br>
            <a:endPar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sp>
        <p:nvSpPr>
          <p:cNvPr id="25" name="Rectangle 3"/>
          <p:cNvSpPr/>
          <p:nvPr/>
        </p:nvSpPr>
        <p:spPr>
          <a:xfrm>
            <a:off x="4998518" y="2820790"/>
            <a:ext cx="1392781" cy="1234674"/>
          </a:xfrm>
          <a:prstGeom prst="rect">
            <a:avLst/>
          </a:prstGeom>
          <a:gradFill rotWithShape="1">
            <a:gsLst>
              <a:gs pos="0">
                <a:srgbClr val="A61210">
                  <a:lumMod val="110000"/>
                  <a:satMod val="105000"/>
                  <a:tint val="67000"/>
                </a:srgbClr>
              </a:gs>
              <a:gs pos="50000">
                <a:srgbClr val="A61210">
                  <a:lumMod val="105000"/>
                  <a:satMod val="103000"/>
                  <a:tint val="73000"/>
                </a:srgbClr>
              </a:gs>
              <a:gs pos="100000">
                <a:srgbClr val="A61210">
                  <a:lumMod val="105000"/>
                  <a:satMod val="109000"/>
                  <a:tint val="81000"/>
                </a:srgbClr>
              </a:gs>
            </a:gsLst>
            <a:lin ang="5400000" scaled="0"/>
          </a:gradFill>
          <a:ln w="6350" cap="flat" cmpd="sng" algn="ctr">
            <a:solidFill>
              <a:srgbClr val="A61210"/>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rPr>
              <a:t>Groups</a:t>
            </a:r>
            <a:endParaRPr kumimoji="0" lang="en-US" sz="1800" b="0" i="0" u="none" strike="noStrike" kern="0" cap="none" spc="0" normalizeH="0" baseline="0" noProof="0" dirty="0" smtClean="0">
              <a:ln>
                <a:noFill/>
              </a:ln>
              <a:solidFill>
                <a:srgbClr val="FFC000"/>
              </a:solidFill>
              <a:effectLst/>
              <a:uLnTx/>
              <a:uFillTx/>
              <a:latin typeface="Calibri" panose="020F0502020204030204"/>
              <a:ea typeface="+mn-ea"/>
              <a:cs typeface="+mn-cs"/>
            </a:endParaRPr>
          </a:p>
        </p:txBody>
      </p:sp>
      <p:sp>
        <p:nvSpPr>
          <p:cNvPr id="26" name="Rechteck 23"/>
          <p:cNvSpPr/>
          <p:nvPr/>
        </p:nvSpPr>
        <p:spPr>
          <a:xfrm>
            <a:off x="6674641" y="1009458"/>
            <a:ext cx="4369930" cy="978284"/>
          </a:xfrm>
          <a:prstGeom prst="rect">
            <a:avLst/>
          </a:prstGeom>
          <a:solidFill>
            <a:srgbClr val="002440"/>
          </a:solidFill>
          <a:ln w="12700" cap="flat" cmpd="sng" algn="ctr">
            <a:solidFill>
              <a:srgbClr val="00244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smtClean="0">
                <a:ln>
                  <a:noFill/>
                </a:ln>
                <a:solidFill>
                  <a:prstClr val="white"/>
                </a:solidFill>
                <a:effectLst/>
                <a:uLnTx/>
                <a:uFillTx/>
                <a:latin typeface="Calibri" panose="020F0502020204030204"/>
                <a:ea typeface="+mn-ea"/>
                <a:cs typeface="+mn-cs"/>
              </a:rPr>
              <a:t>NGSC</a:t>
            </a:r>
            <a:br>
              <a:rPr kumimoji="0" lang="de-DE" sz="1800" b="0" i="0" u="none" strike="noStrike" kern="0" cap="none" spc="0" normalizeH="0" baseline="0" noProof="0" dirty="0" smtClean="0">
                <a:ln>
                  <a:noFill/>
                </a:ln>
                <a:solidFill>
                  <a:prstClr val="white"/>
                </a:solidFill>
                <a:effectLst/>
                <a:uLnTx/>
                <a:uFillTx/>
                <a:latin typeface="Calibri" panose="020F0502020204030204"/>
                <a:ea typeface="+mn-ea"/>
                <a:cs typeface="+mn-cs"/>
              </a:rPr>
            </a:br>
            <a:r>
              <a:rPr kumimoji="0" lang="de-DE" sz="1800" b="0" i="0" u="none" strike="noStrike" kern="0" cap="none" spc="0" normalizeH="0" baseline="0" noProof="0" dirty="0" smtClean="0">
                <a:ln>
                  <a:noFill/>
                </a:ln>
                <a:solidFill>
                  <a:prstClr val="white"/>
                </a:solidFill>
                <a:effectLst/>
                <a:uLnTx/>
                <a:uFillTx/>
                <a:latin typeface="Calibri" panose="020F0502020204030204"/>
                <a:ea typeface="+mn-ea"/>
                <a:cs typeface="+mn-cs"/>
              </a:rPr>
              <a:t>New Generation </a:t>
            </a:r>
            <a:r>
              <a:rPr kumimoji="0" lang="de-DE" sz="1800" b="0" i="0" u="none" strike="noStrike" kern="0" cap="none" spc="0" normalizeH="0" baseline="0" noProof="0" dirty="0" err="1" smtClean="0">
                <a:ln>
                  <a:noFill/>
                </a:ln>
                <a:solidFill>
                  <a:prstClr val="white"/>
                </a:solidFill>
                <a:effectLst/>
                <a:uLnTx/>
                <a:uFillTx/>
                <a:latin typeface="Calibri" panose="020F0502020204030204"/>
                <a:ea typeface="+mn-ea"/>
                <a:cs typeface="+mn-cs"/>
              </a:rPr>
              <a:t>Sync</a:t>
            </a:r>
            <a:r>
              <a:rPr kumimoji="0" lang="de-DE" sz="1800" b="0" i="0" u="none" strike="noStrike" kern="0" cap="none" spc="0" normalizeH="0" baseline="0" noProof="0" dirty="0" smtClean="0">
                <a:ln>
                  <a:noFill/>
                </a:ln>
                <a:solidFill>
                  <a:prstClr val="white"/>
                </a:solidFill>
                <a:effectLst/>
                <a:uLnTx/>
                <a:uFillTx/>
                <a:latin typeface="Calibri" panose="020F0502020204030204"/>
                <a:ea typeface="+mn-ea"/>
                <a:cs typeface="+mn-cs"/>
              </a:rPr>
              <a:t> Client Preview</a:t>
            </a:r>
            <a:br>
              <a:rPr kumimoji="0" lang="de-DE" sz="1800" b="0" i="0" u="none" strike="noStrike" kern="0" cap="none" spc="0" normalizeH="0" baseline="0" noProof="0" dirty="0" smtClean="0">
                <a:ln>
                  <a:noFill/>
                </a:ln>
                <a:solidFill>
                  <a:prstClr val="white"/>
                </a:solidFill>
                <a:effectLst/>
                <a:uLnTx/>
                <a:uFillTx/>
                <a:latin typeface="Calibri" panose="020F0502020204030204"/>
                <a:ea typeface="+mn-ea"/>
                <a:cs typeface="+mn-cs"/>
              </a:rPr>
            </a:br>
            <a:r>
              <a:rPr kumimoji="0" lang="de-DE" sz="1800" b="0" i="0" u="none" strike="noStrike" kern="0" cap="none" spc="0" normalizeH="0" baseline="0" noProof="0" dirty="0" smtClean="0">
                <a:ln>
                  <a:noFill/>
                </a:ln>
                <a:solidFill>
                  <a:prstClr val="white"/>
                </a:solidFill>
                <a:effectLst/>
                <a:uLnTx/>
                <a:uFillTx/>
                <a:latin typeface="Calibri" panose="020F0502020204030204"/>
                <a:ea typeface="+mn-ea"/>
                <a:cs typeface="+mn-cs"/>
              </a:rPr>
              <a:t>Windows 7,8.0, 10 &amp; IOS</a:t>
            </a:r>
          </a:p>
        </p:txBody>
      </p:sp>
      <p:sp>
        <p:nvSpPr>
          <p:cNvPr id="27" name="Rechteck 29"/>
          <p:cNvSpPr/>
          <p:nvPr/>
        </p:nvSpPr>
        <p:spPr>
          <a:xfrm>
            <a:off x="2329052" y="4772839"/>
            <a:ext cx="6733526" cy="978285"/>
          </a:xfrm>
          <a:prstGeom prst="rect">
            <a:avLst/>
          </a:prstGeom>
          <a:gradFill rotWithShape="1">
            <a:gsLst>
              <a:gs pos="0">
                <a:srgbClr val="6E9628">
                  <a:lumMod val="110000"/>
                  <a:satMod val="105000"/>
                  <a:tint val="67000"/>
                </a:srgbClr>
              </a:gs>
              <a:gs pos="50000">
                <a:srgbClr val="6E9628">
                  <a:lumMod val="105000"/>
                  <a:satMod val="103000"/>
                  <a:tint val="73000"/>
                </a:srgbClr>
              </a:gs>
              <a:gs pos="100000">
                <a:srgbClr val="6E9628">
                  <a:lumMod val="105000"/>
                  <a:satMod val="109000"/>
                  <a:tint val="81000"/>
                </a:srgbClr>
              </a:gs>
            </a:gsLst>
            <a:lin ang="5400000" scaled="0"/>
          </a:gradFill>
          <a:ln w="6350" cap="flat" cmpd="sng" algn="ctr">
            <a:solidFill>
              <a:srgbClr val="6E962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err="1" smtClean="0">
                <a:ln>
                  <a:noFill/>
                </a:ln>
                <a:solidFill>
                  <a:prstClr val="white"/>
                </a:solidFill>
                <a:effectLst/>
                <a:uLnTx/>
                <a:uFillTx/>
                <a:latin typeface="Calibri" panose="020F0502020204030204"/>
                <a:ea typeface="+mn-ea"/>
                <a:cs typeface="+mn-cs"/>
              </a:rPr>
              <a:t>synchronization</a:t>
            </a:r>
            <a:r>
              <a:rPr kumimoji="0" lang="de-DE" sz="1800" b="0" i="0" u="none" strike="noStrike" kern="0" cap="none" spc="0" normalizeH="0" baseline="0" noProof="0" dirty="0" smtClean="0">
                <a:ln>
                  <a:noFill/>
                </a:ln>
                <a:solidFill>
                  <a:prstClr val="white"/>
                </a:solidFill>
                <a:effectLst/>
                <a:uLnTx/>
                <a:uFillTx/>
                <a:latin typeface="Calibri" panose="020F0502020204030204"/>
                <a:ea typeface="+mn-ea"/>
                <a:cs typeface="+mn-cs"/>
              </a:rPr>
              <a:t/>
            </a:r>
            <a:br>
              <a:rPr kumimoji="0" lang="de-DE" sz="1800" b="0" i="0" u="none" strike="noStrike" kern="0" cap="none" spc="0" normalizeH="0" baseline="0" noProof="0" dirty="0" smtClean="0">
                <a:ln>
                  <a:noFill/>
                </a:ln>
                <a:solidFill>
                  <a:prstClr val="white"/>
                </a:solidFill>
                <a:effectLst/>
                <a:uLnTx/>
                <a:uFillTx/>
                <a:latin typeface="Calibri" panose="020F0502020204030204"/>
                <a:ea typeface="+mn-ea"/>
                <a:cs typeface="+mn-cs"/>
              </a:rPr>
            </a:br>
            <a:r>
              <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rPr>
              <a:t>with</a:t>
            </a:r>
            <a:r>
              <a:rPr kumimoji="0" lang="de-DE" sz="1800" b="0" i="0" u="none" strike="noStrike" kern="0" cap="none" spc="0" normalizeH="0" baseline="0" noProof="0" dirty="0" smtClean="0">
                <a:ln>
                  <a:noFill/>
                </a:ln>
                <a:solidFill>
                  <a:prstClr val="white"/>
                </a:solidFill>
                <a:effectLst/>
                <a:uLnTx/>
                <a:uFillTx/>
                <a:latin typeface="Calibri" panose="020F0502020204030204"/>
                <a:ea typeface="+mn-ea"/>
                <a:cs typeface="+mn-cs"/>
              </a:rPr>
              <a:t/>
            </a:r>
            <a:br>
              <a:rPr kumimoji="0" lang="de-DE" sz="1800" b="0" i="0" u="none" strike="noStrike" kern="0" cap="none" spc="0" normalizeH="0" baseline="0" noProof="0" dirty="0" smtClean="0">
                <a:ln>
                  <a:noFill/>
                </a:ln>
                <a:solidFill>
                  <a:prstClr val="white"/>
                </a:solidFill>
                <a:effectLst/>
                <a:uLnTx/>
                <a:uFillTx/>
                <a:latin typeface="Calibri" panose="020F0502020204030204"/>
                <a:ea typeface="+mn-ea"/>
                <a:cs typeface="+mn-cs"/>
              </a:rPr>
            </a:br>
            <a:r>
              <a:rPr kumimoji="0" lang="de-DE" sz="1800" b="0" i="0" u="none" strike="noStrike" kern="0" cap="none" spc="0" normalizeH="0" baseline="0" noProof="0" dirty="0" smtClean="0">
                <a:ln>
                  <a:noFill/>
                </a:ln>
                <a:solidFill>
                  <a:prstClr val="white"/>
                </a:solidFill>
                <a:effectLst/>
                <a:uLnTx/>
                <a:uFillTx/>
                <a:latin typeface="Calibri" panose="020F0502020204030204"/>
                <a:ea typeface="+mn-ea"/>
                <a:cs typeface="+mn-cs"/>
              </a:rPr>
              <a:t>Groove.exe</a:t>
            </a:r>
          </a:p>
        </p:txBody>
      </p:sp>
      <p:sp>
        <p:nvSpPr>
          <p:cNvPr id="28" name="Rechteck 32"/>
          <p:cNvSpPr/>
          <p:nvPr/>
        </p:nvSpPr>
        <p:spPr>
          <a:xfrm>
            <a:off x="9221151" y="4772839"/>
            <a:ext cx="1823420" cy="978285"/>
          </a:xfrm>
          <a:prstGeom prst="rect">
            <a:avLst/>
          </a:prstGeom>
          <a:gradFill rotWithShape="1">
            <a:gsLst>
              <a:gs pos="0">
                <a:srgbClr val="005A91">
                  <a:lumMod val="110000"/>
                  <a:satMod val="105000"/>
                  <a:tint val="67000"/>
                </a:srgbClr>
              </a:gs>
              <a:gs pos="50000">
                <a:srgbClr val="005A91">
                  <a:lumMod val="105000"/>
                  <a:satMod val="103000"/>
                  <a:tint val="73000"/>
                </a:srgbClr>
              </a:gs>
              <a:gs pos="100000">
                <a:srgbClr val="005A91">
                  <a:lumMod val="105000"/>
                  <a:satMod val="109000"/>
                  <a:tint val="81000"/>
                </a:srgbClr>
              </a:gs>
            </a:gsLst>
            <a:lin ang="5400000" scaled="0"/>
          </a:gradFill>
          <a:ln w="6350" cap="flat" cmpd="sng" algn="ctr">
            <a:solidFill>
              <a:srgbClr val="005A91"/>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err="1" smtClean="0">
                <a:ln>
                  <a:noFill/>
                </a:ln>
                <a:solidFill>
                  <a:prstClr val="white"/>
                </a:solidFill>
                <a:effectLst/>
                <a:uLnTx/>
                <a:uFillTx/>
                <a:latin typeface="Calibri" panose="020F0502020204030204"/>
                <a:ea typeface="+mn-ea"/>
                <a:cs typeface="+mn-cs"/>
              </a:rPr>
              <a:t>synchronization</a:t>
            </a:r>
            <a:endParaRPr kumimoji="0" lang="de-DE" sz="1800" b="0" i="0" u="none" strike="noStrike" kern="0" cap="none" spc="0" normalizeH="0" baseline="0" noProof="0" dirty="0" smtClean="0">
              <a:ln>
                <a:noFill/>
              </a:ln>
              <a:solidFill>
                <a:prstClr val="white"/>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err="1" smtClean="0">
                <a:ln>
                  <a:noFill/>
                </a:ln>
                <a:solidFill>
                  <a:prstClr val="white"/>
                </a:solidFill>
                <a:effectLst/>
                <a:uLnTx/>
                <a:uFillTx/>
                <a:latin typeface="Calibri" panose="020F0502020204030204"/>
                <a:ea typeface="+mn-ea"/>
                <a:cs typeface="+mn-cs"/>
              </a:rPr>
              <a:t>with</a:t>
            </a:r>
            <a:r>
              <a:rPr kumimoji="0" lang="de-DE" sz="1800" b="0" i="0" u="none" strike="noStrike" kern="0" cap="none" spc="0" normalizeH="0" baseline="0" noProof="0" dirty="0" smtClean="0">
                <a:ln>
                  <a:noFill/>
                </a:ln>
                <a:solidFill>
                  <a:prstClr val="white"/>
                </a:solidFill>
                <a:effectLst/>
                <a:uLnTx/>
                <a:uFillTx/>
                <a:latin typeface="Calibri" panose="020F0502020204030204"/>
                <a:ea typeface="+mn-ea"/>
                <a:cs typeface="+mn-cs"/>
              </a:rPr>
              <a:t/>
            </a:r>
            <a:br>
              <a:rPr kumimoji="0" lang="de-DE" sz="1800" b="0" i="0" u="none" strike="noStrike" kern="0" cap="none" spc="0" normalizeH="0" baseline="0" noProof="0" dirty="0" smtClean="0">
                <a:ln>
                  <a:noFill/>
                </a:ln>
                <a:solidFill>
                  <a:prstClr val="white"/>
                </a:solidFill>
                <a:effectLst/>
                <a:uLnTx/>
                <a:uFillTx/>
                <a:latin typeface="Calibri" panose="020F0502020204030204"/>
                <a:ea typeface="+mn-ea"/>
                <a:cs typeface="+mn-cs"/>
              </a:rPr>
            </a:br>
            <a:r>
              <a:rPr kumimoji="0" lang="de-DE" sz="1800" b="0" i="0" u="none" strike="noStrike" kern="0" cap="none" spc="0" normalizeH="0" baseline="0" noProof="0" dirty="0" smtClean="0">
                <a:ln>
                  <a:noFill/>
                </a:ln>
                <a:solidFill>
                  <a:prstClr val="white"/>
                </a:solidFill>
                <a:effectLst/>
                <a:uLnTx/>
                <a:uFillTx/>
                <a:latin typeface="Calibri" panose="020F0502020204030204"/>
                <a:ea typeface="+mn-ea"/>
                <a:cs typeface="+mn-cs"/>
              </a:rPr>
              <a:t>SkyDrive.exe</a:t>
            </a:r>
          </a:p>
        </p:txBody>
      </p:sp>
      <p:cxnSp>
        <p:nvCxnSpPr>
          <p:cNvPr id="29" name="Gewinkelte Verbindung 35"/>
          <p:cNvCxnSpPr>
            <a:stCxn id="26" idx="2"/>
            <a:endCxn id="23" idx="0"/>
          </p:cNvCxnSpPr>
          <p:nvPr/>
        </p:nvCxnSpPr>
        <p:spPr>
          <a:xfrm rot="5400000">
            <a:off x="7942790" y="1913562"/>
            <a:ext cx="842636" cy="990996"/>
          </a:xfrm>
          <a:prstGeom prst="bentConnector3">
            <a:avLst/>
          </a:prstGeom>
          <a:noFill/>
          <a:ln w="19050" cap="flat" cmpd="sng" algn="ctr">
            <a:solidFill>
              <a:srgbClr val="005A91"/>
            </a:solidFill>
            <a:prstDash val="solid"/>
            <a:miter lim="800000"/>
            <a:tailEnd type="triangle"/>
          </a:ln>
          <a:effectLst/>
        </p:spPr>
      </p:cxnSp>
      <p:cxnSp>
        <p:nvCxnSpPr>
          <p:cNvPr id="30" name="Gewinkelte Verbindung 37"/>
          <p:cNvCxnSpPr>
            <a:stCxn id="26" idx="2"/>
            <a:endCxn id="24" idx="0"/>
          </p:cNvCxnSpPr>
          <p:nvPr/>
        </p:nvCxnSpPr>
        <p:spPr>
          <a:xfrm rot="16200000" flipH="1">
            <a:off x="9074470" y="1772877"/>
            <a:ext cx="842636" cy="1272365"/>
          </a:xfrm>
          <a:prstGeom prst="bentConnector3">
            <a:avLst/>
          </a:prstGeom>
          <a:noFill/>
          <a:ln w="19050" cap="flat" cmpd="sng" algn="ctr">
            <a:solidFill>
              <a:srgbClr val="005A91"/>
            </a:solidFill>
            <a:prstDash val="solid"/>
            <a:miter lim="800000"/>
            <a:tailEnd type="triangle"/>
          </a:ln>
          <a:effectLst/>
        </p:spPr>
      </p:cxnSp>
      <p:cxnSp>
        <p:nvCxnSpPr>
          <p:cNvPr id="31" name="Gewinkelte Verbindung 39"/>
          <p:cNvCxnSpPr>
            <a:stCxn id="27" idx="0"/>
            <a:endCxn id="22" idx="2"/>
          </p:cNvCxnSpPr>
          <p:nvPr/>
        </p:nvCxnSpPr>
        <p:spPr>
          <a:xfrm rot="16200000" flipV="1">
            <a:off x="4277253" y="3354276"/>
            <a:ext cx="717375" cy="2119751"/>
          </a:xfrm>
          <a:prstGeom prst="bentConnector3">
            <a:avLst/>
          </a:prstGeom>
          <a:noFill/>
          <a:ln w="6350" cap="flat" cmpd="sng" algn="ctr">
            <a:solidFill>
              <a:srgbClr val="A61210"/>
            </a:solidFill>
            <a:prstDash val="solid"/>
            <a:miter lim="800000"/>
            <a:tailEnd type="triangle"/>
          </a:ln>
          <a:effectLst/>
        </p:spPr>
      </p:cxnSp>
      <p:cxnSp>
        <p:nvCxnSpPr>
          <p:cNvPr id="32" name="Gewinkelte Verbindung 41"/>
          <p:cNvCxnSpPr>
            <a:stCxn id="27" idx="0"/>
            <a:endCxn id="23" idx="2"/>
          </p:cNvCxnSpPr>
          <p:nvPr/>
        </p:nvCxnSpPr>
        <p:spPr>
          <a:xfrm rot="5400000" flipH="1" flipV="1">
            <a:off x="6423525" y="3327755"/>
            <a:ext cx="717375" cy="2172795"/>
          </a:xfrm>
          <a:prstGeom prst="bentConnector3">
            <a:avLst/>
          </a:prstGeom>
          <a:noFill/>
          <a:ln w="6350" cap="flat" cmpd="sng" algn="ctr">
            <a:solidFill>
              <a:srgbClr val="A61210"/>
            </a:solidFill>
            <a:prstDash val="solid"/>
            <a:miter lim="800000"/>
            <a:tailEnd type="triangle"/>
          </a:ln>
          <a:effectLst/>
        </p:spPr>
      </p:cxnSp>
      <p:cxnSp>
        <p:nvCxnSpPr>
          <p:cNvPr id="33" name="Gewinkelte Verbindung 45"/>
          <p:cNvCxnSpPr>
            <a:stCxn id="27" idx="0"/>
            <a:endCxn id="25" idx="2"/>
          </p:cNvCxnSpPr>
          <p:nvPr/>
        </p:nvCxnSpPr>
        <p:spPr>
          <a:xfrm rot="16200000" flipV="1">
            <a:off x="5336675" y="4413699"/>
            <a:ext cx="717375" cy="906"/>
          </a:xfrm>
          <a:prstGeom prst="bentConnector3">
            <a:avLst/>
          </a:prstGeom>
          <a:noFill/>
          <a:ln w="6350" cap="flat" cmpd="sng" algn="ctr">
            <a:solidFill>
              <a:srgbClr val="A61210"/>
            </a:solidFill>
            <a:prstDash val="solid"/>
            <a:miter lim="800000"/>
            <a:tailEnd type="triangle"/>
          </a:ln>
          <a:effectLst/>
        </p:spPr>
      </p:cxnSp>
      <p:cxnSp>
        <p:nvCxnSpPr>
          <p:cNvPr id="34" name="Gerade Verbindung mit Pfeil 49"/>
          <p:cNvCxnSpPr>
            <a:stCxn id="28" idx="0"/>
            <a:endCxn id="24" idx="2"/>
          </p:cNvCxnSpPr>
          <p:nvPr/>
        </p:nvCxnSpPr>
        <p:spPr>
          <a:xfrm flipH="1" flipV="1">
            <a:off x="10131971" y="4055464"/>
            <a:ext cx="890" cy="717375"/>
          </a:xfrm>
          <a:prstGeom prst="straightConnector1">
            <a:avLst/>
          </a:prstGeom>
          <a:noFill/>
          <a:ln w="6350" cap="flat" cmpd="sng" algn="ctr">
            <a:solidFill>
              <a:srgbClr val="002440"/>
            </a:solidFill>
            <a:prstDash val="solid"/>
            <a:miter lim="800000"/>
            <a:tailEnd type="triangle"/>
          </a:ln>
          <a:effectLst/>
        </p:spPr>
      </p:cxnSp>
    </p:spTree>
    <p:extLst>
      <p:ext uri="{BB962C8B-B14F-4D97-AF65-F5344CB8AC3E}">
        <p14:creationId xmlns:p14="http://schemas.microsoft.com/office/powerpoint/2010/main" val="17849173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10" name="Rectangle 14"/>
          <p:cNvSpPr/>
          <p:nvPr/>
        </p:nvSpPr>
        <p:spPr bwMode="auto">
          <a:xfrm>
            <a:off x="2026170" y="1531662"/>
            <a:ext cx="2520000" cy="1980000"/>
          </a:xfrm>
          <a:prstGeom prst="rect">
            <a:avLst/>
          </a:prstGeom>
          <a:solidFill>
            <a:srgbClr val="FF0000"/>
          </a:solidFill>
          <a:ln w="9525" cap="flat" cmpd="sng" algn="ctr">
            <a:noFill/>
            <a:prstDash val="solid"/>
            <a:headEnd type="none" w="med" len="med"/>
            <a:tailEnd type="none" w="med" len="med"/>
          </a:ln>
          <a:effectLst/>
        </p:spPr>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defRPr/>
            </a:pPr>
            <a:r>
              <a:rPr lang="es-CR" sz="2400" b="1" spc="-100" dirty="0" smtClean="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Tendencias en la forma de trabajar</a:t>
            </a:r>
            <a:endParaRPr lang="es-CR" sz="2400" b="1" spc="-1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11" name="Rectangle 15"/>
          <p:cNvSpPr/>
          <p:nvPr/>
        </p:nvSpPr>
        <p:spPr bwMode="auto">
          <a:xfrm>
            <a:off x="5806747" y="3687934"/>
            <a:ext cx="2520000" cy="1980000"/>
          </a:xfrm>
          <a:prstGeom prst="rect">
            <a:avLst/>
          </a:prstGeom>
          <a:solidFill>
            <a:srgbClr val="FFC000"/>
          </a:solidFill>
          <a:ln w="9525" cap="flat" cmpd="sng" algn="ctr">
            <a:noFill/>
            <a:prstDash val="solid"/>
            <a:headEnd type="none" w="med" len="med"/>
            <a:tailEnd type="none" w="med" len="med"/>
          </a:ln>
          <a:effectLst/>
        </p:spPr>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defRPr/>
            </a:pPr>
            <a:r>
              <a:rPr lang="es-CR" sz="2400" b="1" spc="-100" dirty="0" smtClean="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Comunicación &amp; Colaboración: Grupos, </a:t>
            </a:r>
            <a:r>
              <a:rPr lang="es-CR" sz="2400" b="1" spc="-100" dirty="0" err="1" smtClean="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Clutter</a:t>
            </a:r>
            <a:endParaRPr lang="es-CR" sz="2400" b="1" spc="-1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12" name="Rectangle 16"/>
          <p:cNvSpPr/>
          <p:nvPr/>
        </p:nvSpPr>
        <p:spPr bwMode="auto">
          <a:xfrm>
            <a:off x="4726747" y="1531662"/>
            <a:ext cx="3600000" cy="1980000"/>
          </a:xfrm>
          <a:prstGeom prst="rect">
            <a:avLst/>
          </a:prstGeom>
          <a:solidFill>
            <a:srgbClr val="92D050"/>
          </a:solidFill>
          <a:ln w="9525" cap="flat" cmpd="sng" algn="ctr">
            <a:noFill/>
            <a:prstDash val="solid"/>
            <a:headEnd type="none" w="med" len="med"/>
            <a:tailEnd type="none" w="med" len="med"/>
          </a:ln>
          <a:effectLst/>
        </p:spPr>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defRPr/>
            </a:pPr>
            <a:r>
              <a:rPr lang="es-US" sz="2400" b="1" dirty="0" smtClean="0">
                <a:solidFill>
                  <a:prstClr val="white"/>
                </a:solidFill>
                <a:latin typeface="Segoe UI" panose="020B0502040204020203" pitchFamily="34" charset="0"/>
                <a:cs typeface="Segoe UI" panose="020B0502040204020203" pitchFamily="34" charset="0"/>
              </a:rPr>
              <a:t>Con Office 365 la productividad se reinventa</a:t>
            </a:r>
            <a:endParaRPr lang="es-US" sz="2400" b="1" dirty="0">
              <a:solidFill>
                <a:prstClr val="white"/>
              </a:solidFill>
              <a:latin typeface="Segoe UI" panose="020B0502040204020203" pitchFamily="34" charset="0"/>
              <a:cs typeface="Segoe UI" panose="020B0502040204020203" pitchFamily="34" charset="0"/>
            </a:endParaRPr>
          </a:p>
        </p:txBody>
      </p:sp>
      <p:sp>
        <p:nvSpPr>
          <p:cNvPr id="13" name="Rectangle 5"/>
          <p:cNvSpPr/>
          <p:nvPr/>
        </p:nvSpPr>
        <p:spPr bwMode="auto">
          <a:xfrm>
            <a:off x="2026170" y="3687934"/>
            <a:ext cx="3600000" cy="1980000"/>
          </a:xfrm>
          <a:prstGeom prst="rect">
            <a:avLst/>
          </a:pr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defRPr/>
            </a:pPr>
            <a:r>
              <a:rPr lang="es-CR" sz="2400" b="1" kern="0" spc="-100" dirty="0" smtClean="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Mejora continua en Office 365: Video, Delve, ODFB, </a:t>
            </a:r>
            <a:r>
              <a:rPr lang="es-CR" sz="2400" b="1" kern="0" spc="-100" dirty="0" err="1" smtClean="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etc</a:t>
            </a:r>
            <a:endParaRPr lang="es-CR" sz="2400" b="1" kern="0" spc="-100" dirty="0" smtClean="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14" name="Rectangle 14"/>
          <p:cNvSpPr/>
          <p:nvPr/>
        </p:nvSpPr>
        <p:spPr bwMode="auto">
          <a:xfrm>
            <a:off x="8480821" y="1531662"/>
            <a:ext cx="1800000" cy="4136272"/>
          </a:xfrm>
          <a:prstGeom prst="rect">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vert270" wrap="square" lIns="45720" tIns="45720" rIns="45720" bIns="4572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s-CR" sz="2400" b="1" i="0" u="none" strike="noStrike" kern="1200" cap="none" spc="-100" normalizeH="0" baseline="0" noProof="0" dirty="0" smtClean="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COMO ESTAR AL DÍA EN OFFICE</a:t>
            </a:r>
            <a:r>
              <a:rPr kumimoji="0" lang="es-CR" sz="2400" b="1" i="0" u="none" strike="noStrike" kern="1200" cap="none" spc="-100" normalizeH="0" noProof="0" dirty="0" smtClean="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 365</a:t>
            </a:r>
            <a:endParaRPr kumimoji="0" lang="es-CR" sz="2400" b="1" i="0" u="none" strike="noStrike" kern="1200" cap="none" spc="-10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4109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OneDrive for Business: ¿Es un producto clave para Microsoft?</a:t>
            </a:r>
            <a:endParaRPr lang="en-US" dirty="0"/>
          </a:p>
        </p:txBody>
      </p:sp>
      <p:sp>
        <p:nvSpPr>
          <p:cNvPr id="8" name="Rectangle 34"/>
          <p:cNvSpPr/>
          <p:nvPr/>
        </p:nvSpPr>
        <p:spPr bwMode="auto">
          <a:xfrm>
            <a:off x="1549400" y="2697596"/>
            <a:ext cx="4250435" cy="3188854"/>
          </a:xfrm>
          <a:prstGeom prst="rect">
            <a:avLst/>
          </a:prstGeom>
          <a:solidFill>
            <a:srgbClr val="00A1DA"/>
          </a:solidFill>
          <a:ln w="9525" cap="flat" cmpd="sng" algn="ctr">
            <a:noFill/>
            <a:prstDash val="solid"/>
            <a:headEnd type="none" w="med" len="med"/>
            <a:tailEnd type="none" w="med" len="med"/>
          </a:ln>
          <a:effectLst/>
        </p:spPr>
        <p:txBody>
          <a:bodyPr rot="0" spcFirstLastPara="0" vertOverflow="overflow" horzOverflow="overflow" vert="horz" wrap="square" lIns="274320" tIns="274320" rIns="274320" bIns="91440" numCol="1" spcCol="0" rtlCol="0" fromWordArt="0" anchor="t" anchorCtr="0" forceAA="0" compatLnSpc="1">
            <a:prstTxWarp prst="textNoShape">
              <a:avLst/>
            </a:prstTxWarp>
            <a:noAutofit/>
          </a:bodyPr>
          <a:lstStyle/>
          <a:p>
            <a:pPr marL="0" marR="0" lvl="0" indent="0" defTabSz="914363" eaLnBrk="1" fontAlgn="t" latinLnBrk="0" hangingPunct="1">
              <a:lnSpc>
                <a:spcPct val="100000"/>
              </a:lnSpc>
              <a:spcBef>
                <a:spcPts val="600"/>
              </a:spcBef>
              <a:spcAft>
                <a:spcPts val="800"/>
              </a:spcAft>
              <a:buClrTx/>
              <a:buSzTx/>
              <a:buFontTx/>
              <a:buNone/>
              <a:tabLst/>
              <a:defRPr/>
            </a:pPr>
            <a:r>
              <a:rPr kumimoji="0" lang="en-US" sz="1600" b="1" i="0" u="none" strike="noStrike" kern="0" cap="none" spc="0" normalizeH="0" baseline="0" noProof="0" dirty="0" smtClean="0">
                <a:ln>
                  <a:noFill/>
                </a:ln>
                <a:solidFill>
                  <a:srgbClr val="FFFFFF"/>
                </a:solidFill>
                <a:effectLst/>
                <a:uLnTx/>
                <a:uFillTx/>
                <a:latin typeface="Segoe UI Light" panose="020B0502040204020203" pitchFamily="34" charset="0"/>
                <a:cs typeface="Segoe UI Light" panose="020B0502040204020203" pitchFamily="34" charset="0"/>
              </a:rPr>
              <a:t>Unified Android, WP, iOS Apps</a:t>
            </a:r>
          </a:p>
          <a:p>
            <a:pPr marL="0" marR="0" lvl="0" indent="0" defTabSz="914363" eaLnBrk="1" fontAlgn="t" latinLnBrk="0" hangingPunct="1">
              <a:lnSpc>
                <a:spcPct val="100000"/>
              </a:lnSpc>
              <a:spcBef>
                <a:spcPts val="600"/>
              </a:spcBef>
              <a:spcAft>
                <a:spcPts val="800"/>
              </a:spcAft>
              <a:buClrTx/>
              <a:buSzTx/>
              <a:buFontTx/>
              <a:buNone/>
              <a:tabLst/>
              <a:defRPr/>
            </a:pPr>
            <a:r>
              <a:rPr kumimoji="0" lang="en-US" sz="1600" b="1" i="0" u="none" strike="noStrike" kern="0" cap="none" spc="0" normalizeH="0" baseline="0" noProof="0" dirty="0" smtClean="0">
                <a:ln>
                  <a:noFill/>
                </a:ln>
                <a:solidFill>
                  <a:srgbClr val="FFFFFF"/>
                </a:solidFill>
                <a:effectLst/>
                <a:uLnTx/>
                <a:uFillTx/>
                <a:latin typeface="Segoe UI Light" panose="020B0502040204020203" pitchFamily="34" charset="0"/>
                <a:cs typeface="Segoe UI Light" panose="020B0502040204020203" pitchFamily="34" charset="0"/>
              </a:rPr>
              <a:t>Mac sync client (preview)</a:t>
            </a:r>
          </a:p>
          <a:p>
            <a:pPr marL="0" marR="0" lvl="0" indent="0" defTabSz="914363" eaLnBrk="1" fontAlgn="t" latinLnBrk="0" hangingPunct="1">
              <a:lnSpc>
                <a:spcPct val="100000"/>
              </a:lnSpc>
              <a:spcBef>
                <a:spcPts val="600"/>
              </a:spcBef>
              <a:spcAft>
                <a:spcPts val="800"/>
              </a:spcAft>
              <a:buClrTx/>
              <a:buSzTx/>
              <a:buFontTx/>
              <a:buNone/>
              <a:tabLst/>
              <a:defRPr/>
            </a:pPr>
            <a:r>
              <a:rPr kumimoji="0" lang="en-US" sz="1600" b="1" i="0" u="none" strike="noStrike" kern="0" cap="none" spc="0" normalizeH="0" baseline="0" noProof="0" dirty="0" smtClean="0">
                <a:ln>
                  <a:noFill/>
                </a:ln>
                <a:solidFill>
                  <a:srgbClr val="FFFFFF"/>
                </a:solidFill>
                <a:effectLst/>
                <a:uLnTx/>
                <a:uFillTx/>
                <a:latin typeface="Segoe UI Light" panose="020B0502040204020203" pitchFamily="34" charset="0"/>
                <a:cs typeface="Segoe UI Light" panose="020B0502040204020203" pitchFamily="34" charset="0"/>
              </a:rPr>
              <a:t>Delve integration</a:t>
            </a:r>
          </a:p>
          <a:p>
            <a:pPr marL="0" marR="0" lvl="0" indent="0" defTabSz="914363" eaLnBrk="1" fontAlgn="t" latinLnBrk="0" hangingPunct="1">
              <a:lnSpc>
                <a:spcPct val="100000"/>
              </a:lnSpc>
              <a:spcBef>
                <a:spcPts val="600"/>
              </a:spcBef>
              <a:spcAft>
                <a:spcPts val="800"/>
              </a:spcAft>
              <a:buClrTx/>
              <a:buSzTx/>
              <a:buFontTx/>
              <a:buNone/>
              <a:tabLst/>
              <a:defRPr/>
            </a:pPr>
            <a:r>
              <a:rPr kumimoji="0" lang="en-US" sz="1600" b="1" i="0" u="none" strike="noStrike" kern="0" cap="none" spc="0" normalizeH="0" baseline="0" noProof="0" dirty="0" smtClean="0">
                <a:ln>
                  <a:noFill/>
                </a:ln>
                <a:solidFill>
                  <a:srgbClr val="FFFFFF"/>
                </a:solidFill>
                <a:effectLst/>
                <a:uLnTx/>
                <a:uFillTx/>
                <a:latin typeface="Segoe UI Light" panose="020B0502040204020203" pitchFamily="34" charset="0"/>
                <a:cs typeface="Segoe UI Light" panose="020B0502040204020203" pitchFamily="34" charset="0"/>
              </a:rPr>
              <a:t>Yammer document conversations</a:t>
            </a:r>
          </a:p>
          <a:p>
            <a:pPr marL="0" marR="0" lvl="0" indent="0" defTabSz="914363" eaLnBrk="1" fontAlgn="t" latinLnBrk="0" hangingPunct="1">
              <a:lnSpc>
                <a:spcPct val="100000"/>
              </a:lnSpc>
              <a:spcBef>
                <a:spcPts val="600"/>
              </a:spcBef>
              <a:spcAft>
                <a:spcPts val="800"/>
              </a:spcAft>
              <a:buClrTx/>
              <a:buSzTx/>
              <a:buFontTx/>
              <a:buNone/>
              <a:tabLst/>
              <a:defRPr/>
            </a:pPr>
            <a:r>
              <a:rPr kumimoji="0" lang="en-US" sz="1600" b="1" i="0" u="none" strike="noStrike" kern="0" cap="none" spc="0" normalizeH="0" baseline="0" noProof="0" dirty="0" smtClean="0">
                <a:ln>
                  <a:noFill/>
                </a:ln>
                <a:solidFill>
                  <a:srgbClr val="FFFFFF"/>
                </a:solidFill>
                <a:effectLst/>
                <a:uLnTx/>
                <a:uFillTx/>
                <a:latin typeface="Segoe UI Light" panose="020B0502040204020203" pitchFamily="34" charset="0"/>
                <a:cs typeface="Segoe UI Light" panose="020B0502040204020203" pitchFamily="34" charset="0"/>
              </a:rPr>
              <a:t>Modern attachments in OWA</a:t>
            </a:r>
          </a:p>
          <a:p>
            <a:pPr marL="0" marR="0" lvl="0" indent="0" defTabSz="914363" eaLnBrk="1" fontAlgn="t" latinLnBrk="0" hangingPunct="1">
              <a:lnSpc>
                <a:spcPct val="100000"/>
              </a:lnSpc>
              <a:spcBef>
                <a:spcPts val="600"/>
              </a:spcBef>
              <a:spcAft>
                <a:spcPts val="800"/>
              </a:spcAft>
              <a:buClrTx/>
              <a:buSzTx/>
              <a:buFontTx/>
              <a:buNone/>
              <a:tabLst/>
              <a:defRPr/>
            </a:pPr>
            <a:r>
              <a:rPr kumimoji="0" lang="en-US" sz="1600" b="1" i="0" u="none" strike="noStrike" kern="0" cap="none" spc="0" normalizeH="0" baseline="0" noProof="0" dirty="0" smtClean="0">
                <a:ln>
                  <a:noFill/>
                </a:ln>
                <a:solidFill>
                  <a:srgbClr val="FFFFFF"/>
                </a:solidFill>
                <a:effectLst/>
                <a:uLnTx/>
                <a:uFillTx/>
                <a:latin typeface="Segoe UI Light" panose="020B0502040204020203" pitchFamily="34" charset="0"/>
                <a:cs typeface="Segoe UI Light" panose="020B0502040204020203" pitchFamily="34" charset="0"/>
              </a:rPr>
              <a:t>Simplified file/folder mgmt. options</a:t>
            </a:r>
          </a:p>
          <a:p>
            <a:pPr marL="0" marR="0" lvl="0" indent="0" defTabSz="914363" eaLnBrk="1" fontAlgn="t" latinLnBrk="0" hangingPunct="1">
              <a:lnSpc>
                <a:spcPct val="100000"/>
              </a:lnSpc>
              <a:spcBef>
                <a:spcPts val="600"/>
              </a:spcBef>
              <a:spcAft>
                <a:spcPts val="800"/>
              </a:spcAft>
              <a:buClrTx/>
              <a:buSzTx/>
              <a:buFontTx/>
              <a:buNone/>
              <a:tabLst/>
              <a:defRPr/>
            </a:pPr>
            <a:r>
              <a:rPr kumimoji="0" lang="en-US" sz="1600" b="1" i="0" u="none" strike="noStrike" kern="0" cap="none" spc="0" normalizeH="0" baseline="0" noProof="0" dirty="0" smtClean="0">
                <a:ln>
                  <a:noFill/>
                </a:ln>
                <a:solidFill>
                  <a:srgbClr val="FFFFFF"/>
                </a:solidFill>
                <a:effectLst/>
                <a:uLnTx/>
                <a:uFillTx/>
                <a:latin typeface="Segoe UI Light" panose="020B0502040204020203" pitchFamily="34" charset="0"/>
                <a:cs typeface="Segoe UI Light" panose="020B0502040204020203" pitchFamily="34" charset="0"/>
              </a:rPr>
              <a:t>New search &amp; discovery options</a:t>
            </a:r>
          </a:p>
          <a:p>
            <a:pPr marL="0" marR="0" lvl="0" indent="0" defTabSz="914363" eaLnBrk="1" fontAlgn="t" latinLnBrk="0" hangingPunct="1">
              <a:lnSpc>
                <a:spcPct val="100000"/>
              </a:lnSpc>
              <a:spcBef>
                <a:spcPts val="600"/>
              </a:spcBef>
              <a:spcAft>
                <a:spcPts val="800"/>
              </a:spcAft>
              <a:buClrTx/>
              <a:buSzTx/>
              <a:buFontTx/>
              <a:buNone/>
              <a:tabLst/>
              <a:defRPr/>
            </a:pPr>
            <a:endParaRPr kumimoji="0" lang="en-US" sz="1600"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9" name="Rectangle 36"/>
          <p:cNvSpPr/>
          <p:nvPr/>
        </p:nvSpPr>
        <p:spPr bwMode="auto">
          <a:xfrm>
            <a:off x="5968744" y="2697594"/>
            <a:ext cx="4250435" cy="3188856"/>
          </a:xfrm>
          <a:prstGeom prst="rect">
            <a:avLst/>
          </a:prstGeom>
          <a:solidFill>
            <a:srgbClr val="0070C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274320" tIns="274320" rIns="274320" bIns="91440" numCol="1" spcCol="0" rtlCol="0" fromWordArt="0" anchor="t" anchorCtr="0" forceAA="0" compatLnSpc="1">
            <a:prstTxWarp prst="textNoShape">
              <a:avLst/>
            </a:prstTxWarp>
            <a:noAutofit/>
          </a:bodyPr>
          <a:lstStyle/>
          <a:p>
            <a:pPr marL="0" marR="0" lvl="0" indent="0" defTabSz="914363" eaLnBrk="1" fontAlgn="t" latinLnBrk="0" hangingPunct="1">
              <a:lnSpc>
                <a:spcPct val="100000"/>
              </a:lnSpc>
              <a:spcBef>
                <a:spcPts val="600"/>
              </a:spcBef>
              <a:spcAft>
                <a:spcPts val="800"/>
              </a:spcAft>
              <a:buClrTx/>
              <a:buSzTx/>
              <a:buFontTx/>
              <a:buNone/>
              <a:tabLst/>
              <a:defRPr/>
            </a:pPr>
            <a:r>
              <a:rPr kumimoji="0" lang="en-US" sz="1600" b="1" i="0" u="none" strike="noStrike" kern="0" cap="none" spc="0" normalizeH="0" baseline="0" noProof="0" dirty="0" err="1" smtClean="0">
                <a:ln>
                  <a:noFill/>
                </a:ln>
                <a:solidFill>
                  <a:srgbClr val="FFFFFF"/>
                </a:solidFill>
                <a:effectLst/>
                <a:uLnTx/>
                <a:uFillTx/>
                <a:latin typeface="Segoe UI Light" panose="020B0502040204020203" pitchFamily="34" charset="0"/>
                <a:cs typeface="Segoe UI Light" panose="020B0502040204020203" pitchFamily="34" charset="0"/>
              </a:rPr>
              <a:t>Versionado</a:t>
            </a:r>
            <a:r>
              <a:rPr kumimoji="0" lang="en-US" sz="1600" b="1" i="0" u="none" strike="noStrike" kern="0" cap="none" spc="0" normalizeH="0" noProof="0" dirty="0" smtClean="0">
                <a:ln>
                  <a:noFill/>
                </a:ln>
                <a:solidFill>
                  <a:srgbClr val="FFFFFF"/>
                </a:solidFill>
                <a:effectLst/>
                <a:uLnTx/>
                <a:uFillTx/>
                <a:latin typeface="Segoe UI Light" panose="020B0502040204020203" pitchFamily="34" charset="0"/>
                <a:cs typeface="Segoe UI Light" panose="020B0502040204020203" pitchFamily="34" charset="0"/>
              </a:rPr>
              <a:t> </a:t>
            </a:r>
            <a:r>
              <a:rPr kumimoji="0" lang="en-US" sz="1600" b="1" i="0" u="none" strike="noStrike" kern="0" cap="none" spc="0" normalizeH="0" noProof="0" dirty="0" err="1" smtClean="0">
                <a:ln>
                  <a:noFill/>
                </a:ln>
                <a:solidFill>
                  <a:srgbClr val="FFFFFF"/>
                </a:solidFill>
                <a:effectLst/>
                <a:uLnTx/>
                <a:uFillTx/>
                <a:latin typeface="Segoe UI Light" panose="020B0502040204020203" pitchFamily="34" charset="0"/>
                <a:cs typeface="Segoe UI Light" panose="020B0502040204020203" pitchFamily="34" charset="0"/>
              </a:rPr>
              <a:t>Automático</a:t>
            </a:r>
            <a:endParaRPr kumimoji="0" lang="en-US" sz="1600" b="1" i="0" u="none" strike="noStrike" kern="0" cap="none" spc="0" normalizeH="0" baseline="0" noProof="0" dirty="0" smtClean="0">
              <a:ln>
                <a:noFill/>
              </a:ln>
              <a:solidFill>
                <a:srgbClr val="FFFFFF"/>
              </a:solidFill>
              <a:effectLst/>
              <a:uLnTx/>
              <a:uFillTx/>
              <a:latin typeface="Segoe UI Light" panose="020B0502040204020203" pitchFamily="34" charset="0"/>
              <a:cs typeface="Segoe UI Light" panose="020B0502040204020203" pitchFamily="34" charset="0"/>
            </a:endParaRPr>
          </a:p>
          <a:p>
            <a:pPr marL="0" marR="0" lvl="0" indent="0" defTabSz="914363" eaLnBrk="1" fontAlgn="t" latinLnBrk="0" hangingPunct="1">
              <a:lnSpc>
                <a:spcPct val="100000"/>
              </a:lnSpc>
              <a:spcBef>
                <a:spcPts val="600"/>
              </a:spcBef>
              <a:spcAft>
                <a:spcPts val="800"/>
              </a:spcAft>
              <a:buClrTx/>
              <a:buSzTx/>
              <a:buFontTx/>
              <a:buNone/>
              <a:tabLst/>
              <a:defRPr/>
            </a:pPr>
            <a:r>
              <a:rPr kumimoji="0" lang="en-US" sz="1600" b="1" i="0" u="none" strike="noStrike" kern="0" cap="none" spc="0" normalizeH="0" baseline="0" noProof="0" dirty="0" err="1" smtClean="0">
                <a:ln>
                  <a:noFill/>
                </a:ln>
                <a:solidFill>
                  <a:srgbClr val="FFFFFF"/>
                </a:solidFill>
                <a:effectLst/>
                <a:uLnTx/>
                <a:uFillTx/>
                <a:latin typeface="Segoe UI Light" panose="020B0502040204020203" pitchFamily="34" charset="0"/>
                <a:cs typeface="Segoe UI Light" panose="020B0502040204020203" pitchFamily="34" charset="0"/>
              </a:rPr>
              <a:t>Soporte</a:t>
            </a:r>
            <a:r>
              <a:rPr kumimoji="0" lang="en-US" sz="1600" b="1" i="0" u="none" strike="noStrike" kern="0" cap="none" spc="0" normalizeH="0" baseline="0" noProof="0" dirty="0" smtClean="0">
                <a:ln>
                  <a:noFill/>
                </a:ln>
                <a:solidFill>
                  <a:srgbClr val="FFFFFF"/>
                </a:solidFill>
                <a:effectLst/>
                <a:uLnTx/>
                <a:uFillTx/>
                <a:latin typeface="Segoe UI Light" panose="020B0502040204020203" pitchFamily="34" charset="0"/>
                <a:cs typeface="Segoe UI Light" panose="020B0502040204020203" pitchFamily="34" charset="0"/>
              </a:rPr>
              <a:t> para IRM</a:t>
            </a:r>
          </a:p>
          <a:p>
            <a:pPr marL="0" marR="0" lvl="0" indent="0" defTabSz="914363" eaLnBrk="1" fontAlgn="t" latinLnBrk="0" hangingPunct="1">
              <a:lnSpc>
                <a:spcPct val="100000"/>
              </a:lnSpc>
              <a:spcBef>
                <a:spcPts val="600"/>
              </a:spcBef>
              <a:spcAft>
                <a:spcPts val="800"/>
              </a:spcAft>
              <a:buClrTx/>
              <a:buSzTx/>
              <a:buFontTx/>
              <a:buNone/>
              <a:tabLst/>
              <a:defRPr/>
            </a:pPr>
            <a:r>
              <a:rPr kumimoji="0" lang="en-US" sz="1600" b="1" i="0" u="none" strike="noStrike" kern="0" cap="none" spc="0" normalizeH="0" baseline="0" noProof="0" dirty="0" smtClean="0">
                <a:ln>
                  <a:noFill/>
                </a:ln>
                <a:solidFill>
                  <a:srgbClr val="FFFFFF"/>
                </a:solidFill>
                <a:effectLst/>
                <a:uLnTx/>
                <a:uFillTx/>
                <a:latin typeface="Segoe UI Light" panose="020B0502040204020203" pitchFamily="34" charset="0"/>
                <a:cs typeface="Segoe UI Light" panose="020B0502040204020203" pitchFamily="34" charset="0"/>
              </a:rPr>
              <a:t>Encryption at rest</a:t>
            </a:r>
          </a:p>
          <a:p>
            <a:pPr marL="0" marR="0" lvl="0" indent="0" defTabSz="914363" eaLnBrk="1" fontAlgn="t" latinLnBrk="0" hangingPunct="1">
              <a:lnSpc>
                <a:spcPct val="100000"/>
              </a:lnSpc>
              <a:spcBef>
                <a:spcPts val="600"/>
              </a:spcBef>
              <a:spcAft>
                <a:spcPts val="800"/>
              </a:spcAft>
              <a:buClrTx/>
              <a:buSzTx/>
              <a:buFontTx/>
              <a:buNone/>
              <a:tabLst/>
              <a:defRPr/>
            </a:pPr>
            <a:r>
              <a:rPr kumimoji="0" lang="en-US" sz="1600" b="1" i="0" u="none" strike="noStrike" kern="0" cap="none" spc="0" normalizeH="0" baseline="0" noProof="0" dirty="0" smtClean="0">
                <a:ln>
                  <a:noFill/>
                </a:ln>
                <a:solidFill>
                  <a:srgbClr val="FFFFFF"/>
                </a:solidFill>
                <a:effectLst/>
                <a:uLnTx/>
                <a:uFillTx/>
                <a:latin typeface="Segoe UI Light" panose="020B0502040204020203" pitchFamily="34" charset="0"/>
                <a:cs typeface="Segoe UI Light" panose="020B0502040204020203" pitchFamily="34" charset="0"/>
              </a:rPr>
              <a:t>Office 365 files API</a:t>
            </a:r>
          </a:p>
          <a:p>
            <a:pPr marL="0" marR="0" lvl="0" indent="0" defTabSz="914363" eaLnBrk="1" fontAlgn="t" latinLnBrk="0" hangingPunct="1">
              <a:lnSpc>
                <a:spcPct val="100000"/>
              </a:lnSpc>
              <a:spcBef>
                <a:spcPts val="600"/>
              </a:spcBef>
              <a:spcAft>
                <a:spcPts val="800"/>
              </a:spcAft>
              <a:buClrTx/>
              <a:buSzTx/>
              <a:buFontTx/>
              <a:buNone/>
              <a:tabLst/>
              <a:defRPr/>
            </a:pPr>
            <a:r>
              <a:rPr kumimoji="0" lang="en-US" sz="1600" b="1" i="0" u="none" strike="noStrike" kern="0" cap="none" spc="0" normalizeH="0" baseline="0" noProof="0" dirty="0" smtClean="0">
                <a:ln>
                  <a:noFill/>
                </a:ln>
                <a:solidFill>
                  <a:srgbClr val="FFFFFF"/>
                </a:solidFill>
                <a:effectLst/>
                <a:uLnTx/>
                <a:uFillTx/>
                <a:latin typeface="Segoe UI Light" panose="020B0502040204020203" pitchFamily="34" charset="0"/>
                <a:cs typeface="Segoe UI Light" panose="020B0502040204020203" pitchFamily="34" charset="0"/>
              </a:rPr>
              <a:t>DLP </a:t>
            </a:r>
          </a:p>
          <a:p>
            <a:pPr marL="0" marR="0" lvl="0" indent="0" defTabSz="914363" eaLnBrk="1" fontAlgn="t" latinLnBrk="0" hangingPunct="1">
              <a:lnSpc>
                <a:spcPct val="100000"/>
              </a:lnSpc>
              <a:spcBef>
                <a:spcPts val="600"/>
              </a:spcBef>
              <a:spcAft>
                <a:spcPts val="800"/>
              </a:spcAft>
              <a:buClrTx/>
              <a:buSzTx/>
              <a:buFontTx/>
              <a:buNone/>
              <a:tabLst/>
              <a:defRPr/>
            </a:pPr>
            <a:r>
              <a:rPr kumimoji="0" lang="en-US" sz="1600" b="1" i="0" u="none" strike="noStrike" kern="0" cap="none" spc="0" normalizeH="0" baseline="0" noProof="0" dirty="0" smtClean="0">
                <a:ln>
                  <a:noFill/>
                </a:ln>
                <a:solidFill>
                  <a:srgbClr val="FFFFFF"/>
                </a:solidFill>
                <a:effectLst/>
                <a:uLnTx/>
                <a:uFillTx/>
                <a:latin typeface="Segoe UI Light" panose="020B0502040204020203" pitchFamily="34" charset="0"/>
                <a:cs typeface="Segoe UI Light" panose="020B0502040204020203" pitchFamily="34" charset="0"/>
              </a:rPr>
              <a:t>MDM (Microsoft Intune</a:t>
            </a:r>
            <a:r>
              <a:rPr kumimoji="0" lang="en-US" sz="1600" b="0" i="0" u="none" strike="noStrike" kern="0" cap="none" spc="0" normalizeH="0" baseline="0" noProof="0" dirty="0" smtClean="0">
                <a:ln>
                  <a:noFill/>
                </a:ln>
                <a:solidFill>
                  <a:srgbClr val="FFFFFF"/>
                </a:solidFill>
                <a:effectLst/>
                <a:uLnTx/>
                <a:uFillTx/>
                <a:latin typeface="Segoe UI Light" panose="020B0502040204020203" pitchFamily="34" charset="0"/>
                <a:cs typeface="Segoe UI Light" panose="020B0502040204020203" pitchFamily="34" charset="0"/>
              </a:rPr>
              <a:t>)</a:t>
            </a:r>
          </a:p>
          <a:p>
            <a:pPr marL="0" marR="0" lvl="0" indent="0" defTabSz="914363" eaLnBrk="1" fontAlgn="t" latinLnBrk="0" hangingPunct="1">
              <a:lnSpc>
                <a:spcPct val="100000"/>
              </a:lnSpc>
              <a:spcBef>
                <a:spcPts val="600"/>
              </a:spcBef>
              <a:spcAft>
                <a:spcPts val="800"/>
              </a:spcAft>
              <a:buClrTx/>
              <a:buSzTx/>
              <a:buFontTx/>
              <a:buNone/>
              <a:tabLst/>
              <a:defRPr/>
            </a:pPr>
            <a:endParaRPr lang="es-ES" sz="1600" kern="0" dirty="0">
              <a:solidFill>
                <a:srgbClr val="FFFFFF"/>
              </a:solidFill>
              <a:latin typeface="Segoe UI Light" panose="020B0502040204020203" pitchFamily="34" charset="0"/>
              <a:cs typeface="Segoe UI Light" panose="020B0502040204020203" pitchFamily="34" charset="0"/>
            </a:endParaRPr>
          </a:p>
          <a:p>
            <a:pPr marL="0" marR="0" lvl="0" indent="0" defTabSz="914363" eaLnBrk="1" fontAlgn="t" latinLnBrk="0" hangingPunct="1">
              <a:lnSpc>
                <a:spcPct val="100000"/>
              </a:lnSpc>
              <a:spcBef>
                <a:spcPts val="600"/>
              </a:spcBef>
              <a:spcAft>
                <a:spcPts val="800"/>
              </a:spcAft>
              <a:buClrTx/>
              <a:buSzTx/>
              <a:buFontTx/>
              <a:buNone/>
              <a:tabLst/>
              <a:defRPr/>
            </a:pPr>
            <a:endParaRPr kumimoji="0" lang="en-US" sz="1600" b="0" i="0" u="none" strike="noStrike" kern="0" cap="none" spc="0" normalizeH="0" baseline="0" noProof="0" dirty="0" smtClean="0">
              <a:ln>
                <a:noFill/>
              </a:ln>
              <a:solidFill>
                <a:srgbClr val="FFFFFF"/>
              </a:solidFill>
              <a:effectLst/>
              <a:uLnTx/>
              <a:uFillTx/>
              <a:latin typeface="Segoe UI Light" panose="020B0502040204020203" pitchFamily="34" charset="0"/>
              <a:cs typeface="Segoe UI Light" panose="020B0502040204020203" pitchFamily="34" charset="0"/>
            </a:endParaRPr>
          </a:p>
          <a:p>
            <a:pPr marL="0" marR="0" lvl="0" indent="0" defTabSz="914363" eaLnBrk="1" fontAlgn="t" latinLnBrk="0" hangingPunct="1">
              <a:lnSpc>
                <a:spcPct val="100000"/>
              </a:lnSpc>
              <a:spcBef>
                <a:spcPts val="600"/>
              </a:spcBef>
              <a:spcAft>
                <a:spcPts val="800"/>
              </a:spcAft>
              <a:buClrTx/>
              <a:buSzTx/>
              <a:buFontTx/>
              <a:buNone/>
              <a:tabLst/>
              <a:defRPr/>
            </a:pPr>
            <a:endParaRPr kumimoji="0" lang="en-US" sz="1600" b="0" i="0" u="none" strike="noStrike" kern="0" cap="none" spc="0" normalizeH="0" baseline="0" noProof="0" dirty="0" smtClean="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0" name="Rectangle 37"/>
          <p:cNvSpPr/>
          <p:nvPr/>
        </p:nvSpPr>
        <p:spPr bwMode="auto">
          <a:xfrm>
            <a:off x="1549400" y="1690688"/>
            <a:ext cx="4250435" cy="1006792"/>
          </a:xfrm>
          <a:prstGeom prst="rect">
            <a:avLst/>
          </a:pr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274320" tIns="91440" rIns="274320" bIns="91440" numCol="1" spcCol="0" rtlCol="0" fromWordArt="0" anchor="t" anchorCtr="0" forceAA="0" compatLnSpc="1">
            <a:prstTxWarp prst="textNoShape">
              <a:avLst/>
            </a:prstTxWarp>
            <a:noAutofit/>
          </a:bodyPr>
          <a:lstStyle/>
          <a:p>
            <a:pPr marL="0" marR="0" lvl="0" indent="0" algn="ctr" defTabSz="914363" eaLnBrk="1" fontAlgn="t" latinLnBrk="0" hangingPunct="1">
              <a:lnSpc>
                <a:spcPct val="100000"/>
              </a:lnSpc>
              <a:spcBef>
                <a:spcPts val="600"/>
              </a:spcBef>
              <a:spcAft>
                <a:spcPts val="1200"/>
              </a:spcAft>
              <a:buClrTx/>
              <a:buSzTx/>
              <a:buFontTx/>
              <a:buNone/>
              <a:tabLst/>
              <a:defRPr/>
            </a:pPr>
            <a:r>
              <a:rPr kumimoji="0" lang="es-ES" sz="2400" b="1" i="0" u="none" strike="noStrike" kern="0" cap="none" spc="0" normalizeH="0" baseline="0" dirty="0" smtClean="0">
                <a:ln>
                  <a:noFill/>
                </a:ln>
                <a:solidFill>
                  <a:srgbClr val="FFFFFF"/>
                </a:solidFill>
                <a:effectLst/>
                <a:uLnTx/>
                <a:uFillTx/>
                <a:latin typeface="Segoe UI Light"/>
                <a:ea typeface="+mn-ea"/>
                <a:cs typeface="+mn-cs"/>
              </a:rPr>
              <a:t>Experiencia de Usuario</a:t>
            </a:r>
          </a:p>
        </p:txBody>
      </p:sp>
      <p:sp>
        <p:nvSpPr>
          <p:cNvPr id="11" name="Rectangle 39"/>
          <p:cNvSpPr/>
          <p:nvPr/>
        </p:nvSpPr>
        <p:spPr bwMode="auto">
          <a:xfrm>
            <a:off x="5968744" y="1691499"/>
            <a:ext cx="4250435" cy="1005981"/>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274320" tIns="91440" rIns="274320" bIns="91440" numCol="1" spcCol="0" rtlCol="0" fromWordArt="0" anchor="t" anchorCtr="0" forceAA="0" compatLnSpc="1">
            <a:prstTxWarp prst="textNoShape">
              <a:avLst/>
            </a:prstTxWarp>
            <a:noAutofit/>
          </a:bodyPr>
          <a:lstStyle/>
          <a:p>
            <a:pPr marL="0" marR="0" lvl="0" indent="0" defTabSz="914363" eaLnBrk="1" fontAlgn="t" latinLnBrk="0" hangingPunct="1">
              <a:lnSpc>
                <a:spcPct val="100000"/>
              </a:lnSpc>
              <a:spcBef>
                <a:spcPts val="600"/>
              </a:spcBef>
              <a:spcAft>
                <a:spcPts val="1200"/>
              </a:spcAft>
              <a:buClrTx/>
              <a:buSzTx/>
              <a:buFontTx/>
              <a:buNone/>
              <a:tabLst/>
              <a:defRPr/>
            </a:pPr>
            <a:r>
              <a:rPr kumimoji="0" lang="es-ES" sz="2400" b="1" i="0" u="none" strike="noStrike" kern="0" cap="none" spc="0" normalizeH="0" baseline="0" dirty="0" smtClean="0">
                <a:ln>
                  <a:noFill/>
                </a:ln>
                <a:solidFill>
                  <a:srgbClr val="FFFFFF"/>
                </a:solidFill>
                <a:effectLst/>
                <a:uLnTx/>
                <a:uFillTx/>
                <a:latin typeface="Segoe UI Light"/>
                <a:ea typeface="+mn-ea"/>
                <a:cs typeface="+mn-cs"/>
              </a:rPr>
              <a:t>Seguridad, Control, </a:t>
            </a:r>
            <a:r>
              <a:rPr kumimoji="0" lang="es-ES" sz="2400" b="1" i="0" u="none" strike="noStrike" kern="0" cap="none" spc="0" normalizeH="0" baseline="0" dirty="0" err="1" smtClean="0">
                <a:ln>
                  <a:noFill/>
                </a:ln>
                <a:solidFill>
                  <a:srgbClr val="FFFFFF"/>
                </a:solidFill>
                <a:effectLst/>
                <a:uLnTx/>
                <a:uFillTx/>
                <a:latin typeface="Segoe UI Light"/>
                <a:ea typeface="+mn-ea"/>
                <a:cs typeface="+mn-cs"/>
              </a:rPr>
              <a:t>Compliance</a:t>
            </a:r>
            <a:r>
              <a:rPr kumimoji="0" lang="es-ES" sz="2400" b="1" i="0" u="none" strike="noStrike" kern="0" cap="none" spc="0" normalizeH="0" dirty="0" smtClean="0">
                <a:ln>
                  <a:noFill/>
                </a:ln>
                <a:solidFill>
                  <a:srgbClr val="FFFFFF"/>
                </a:solidFill>
                <a:effectLst/>
                <a:uLnTx/>
                <a:uFillTx/>
                <a:latin typeface="Segoe UI Light"/>
                <a:ea typeface="+mn-ea"/>
                <a:cs typeface="+mn-cs"/>
              </a:rPr>
              <a:t> &amp; Desarrollo</a:t>
            </a:r>
            <a:endParaRPr kumimoji="0" lang="es-ES" sz="2400" b="1" i="0" u="none" strike="noStrike" kern="0" cap="none" spc="0" normalizeH="0" baseline="0" dirty="0" smtClean="0">
              <a:ln>
                <a:noFill/>
              </a:ln>
              <a:solidFill>
                <a:srgbClr val="FFFFFF"/>
              </a:solidFill>
              <a:effectLst/>
              <a:uLnTx/>
              <a:uFillTx/>
              <a:latin typeface="Segoe UI Light"/>
              <a:ea typeface="+mn-ea"/>
              <a:cs typeface="+mn-cs"/>
            </a:endParaRPr>
          </a:p>
        </p:txBody>
      </p:sp>
    </p:spTree>
    <p:extLst>
      <p:ext uri="{BB962C8B-B14F-4D97-AF65-F5344CB8AC3E}">
        <p14:creationId xmlns:p14="http://schemas.microsoft.com/office/powerpoint/2010/main" val="411276138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OneDrive for Business – </a:t>
            </a:r>
            <a:r>
              <a:rPr lang="es-ES" dirty="0" err="1" smtClean="0"/>
              <a:t>Roadmap</a:t>
            </a:r>
            <a:endParaRPr lang="en-US" dirty="0"/>
          </a:p>
        </p:txBody>
      </p:sp>
      <p:sp>
        <p:nvSpPr>
          <p:cNvPr id="740" name="Rectangle 111"/>
          <p:cNvSpPr>
            <a:spLocks noChangeArrowheads="1"/>
          </p:cNvSpPr>
          <p:nvPr/>
        </p:nvSpPr>
        <p:spPr bwMode="auto">
          <a:xfrm>
            <a:off x="896883" y="1665288"/>
            <a:ext cx="1089025" cy="71120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41" name="Freeform 112"/>
          <p:cNvSpPr>
            <a:spLocks/>
          </p:cNvSpPr>
          <p:nvPr/>
        </p:nvSpPr>
        <p:spPr bwMode="auto">
          <a:xfrm>
            <a:off x="580969" y="2389189"/>
            <a:ext cx="1722438" cy="309563"/>
          </a:xfrm>
          <a:custGeom>
            <a:avLst/>
            <a:gdLst>
              <a:gd name="T0" fmla="*/ 1085 w 1085"/>
              <a:gd name="T1" fmla="*/ 195 h 195"/>
              <a:gd name="T2" fmla="*/ 0 w 1085"/>
              <a:gd name="T3" fmla="*/ 195 h 195"/>
              <a:gd name="T4" fmla="*/ 199 w 1085"/>
              <a:gd name="T5" fmla="*/ 0 h 195"/>
              <a:gd name="T6" fmla="*/ 885 w 1085"/>
              <a:gd name="T7" fmla="*/ 0 h 195"/>
              <a:gd name="T8" fmla="*/ 1085 w 1085"/>
              <a:gd name="T9" fmla="*/ 195 h 195"/>
            </a:gdLst>
            <a:ahLst/>
            <a:cxnLst>
              <a:cxn ang="0">
                <a:pos x="T0" y="T1"/>
              </a:cxn>
              <a:cxn ang="0">
                <a:pos x="T2" y="T3"/>
              </a:cxn>
              <a:cxn ang="0">
                <a:pos x="T4" y="T5"/>
              </a:cxn>
              <a:cxn ang="0">
                <a:pos x="T6" y="T7"/>
              </a:cxn>
              <a:cxn ang="0">
                <a:pos x="T8" y="T9"/>
              </a:cxn>
            </a:cxnLst>
            <a:rect l="0" t="0" r="r" b="b"/>
            <a:pathLst>
              <a:path w="1085" h="195">
                <a:moveTo>
                  <a:pt x="1085" y="195"/>
                </a:moveTo>
                <a:lnTo>
                  <a:pt x="0" y="195"/>
                </a:lnTo>
                <a:lnTo>
                  <a:pt x="199" y="0"/>
                </a:lnTo>
                <a:lnTo>
                  <a:pt x="885" y="0"/>
                </a:lnTo>
                <a:lnTo>
                  <a:pt x="1085" y="19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42" name="Rectangle 113"/>
          <p:cNvSpPr>
            <a:spLocks noChangeArrowheads="1"/>
          </p:cNvSpPr>
          <p:nvPr/>
        </p:nvSpPr>
        <p:spPr bwMode="auto">
          <a:xfrm>
            <a:off x="580969" y="2698752"/>
            <a:ext cx="1722438" cy="2857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43" name="Oval 114"/>
          <p:cNvSpPr>
            <a:spLocks noChangeArrowheads="1"/>
          </p:cNvSpPr>
          <p:nvPr/>
        </p:nvSpPr>
        <p:spPr bwMode="auto">
          <a:xfrm>
            <a:off x="1428694" y="1682751"/>
            <a:ext cx="20638" cy="206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44" name="Freeform 115"/>
          <p:cNvSpPr>
            <a:spLocks/>
          </p:cNvSpPr>
          <p:nvPr/>
        </p:nvSpPr>
        <p:spPr bwMode="auto">
          <a:xfrm>
            <a:off x="1250894" y="2589213"/>
            <a:ext cx="406400" cy="77788"/>
          </a:xfrm>
          <a:custGeom>
            <a:avLst/>
            <a:gdLst>
              <a:gd name="T0" fmla="*/ 245 w 256"/>
              <a:gd name="T1" fmla="*/ 0 h 49"/>
              <a:gd name="T2" fmla="*/ 10 w 256"/>
              <a:gd name="T3" fmla="*/ 0 h 49"/>
              <a:gd name="T4" fmla="*/ 0 w 256"/>
              <a:gd name="T5" fmla="*/ 49 h 49"/>
              <a:gd name="T6" fmla="*/ 256 w 256"/>
              <a:gd name="T7" fmla="*/ 49 h 49"/>
              <a:gd name="T8" fmla="*/ 245 w 256"/>
              <a:gd name="T9" fmla="*/ 0 h 49"/>
            </a:gdLst>
            <a:ahLst/>
            <a:cxnLst>
              <a:cxn ang="0">
                <a:pos x="T0" y="T1"/>
              </a:cxn>
              <a:cxn ang="0">
                <a:pos x="T2" y="T3"/>
              </a:cxn>
              <a:cxn ang="0">
                <a:pos x="T4" y="T5"/>
              </a:cxn>
              <a:cxn ang="0">
                <a:pos x="T6" y="T7"/>
              </a:cxn>
              <a:cxn ang="0">
                <a:pos x="T8" y="T9"/>
              </a:cxn>
            </a:cxnLst>
            <a:rect l="0" t="0" r="r" b="b"/>
            <a:pathLst>
              <a:path w="256" h="49">
                <a:moveTo>
                  <a:pt x="245" y="0"/>
                </a:moveTo>
                <a:lnTo>
                  <a:pt x="10" y="0"/>
                </a:lnTo>
                <a:lnTo>
                  <a:pt x="0" y="49"/>
                </a:lnTo>
                <a:lnTo>
                  <a:pt x="256" y="49"/>
                </a:lnTo>
                <a:lnTo>
                  <a:pt x="245"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45" name="Freeform 116"/>
          <p:cNvSpPr>
            <a:spLocks/>
          </p:cNvSpPr>
          <p:nvPr/>
        </p:nvSpPr>
        <p:spPr bwMode="auto">
          <a:xfrm>
            <a:off x="774645" y="2413001"/>
            <a:ext cx="1336675" cy="152400"/>
          </a:xfrm>
          <a:custGeom>
            <a:avLst/>
            <a:gdLst>
              <a:gd name="T0" fmla="*/ 750 w 842"/>
              <a:gd name="T1" fmla="*/ 0 h 96"/>
              <a:gd name="T2" fmla="*/ 90 w 842"/>
              <a:gd name="T3" fmla="*/ 0 h 96"/>
              <a:gd name="T4" fmla="*/ 0 w 842"/>
              <a:gd name="T5" fmla="*/ 96 h 96"/>
              <a:gd name="T6" fmla="*/ 842 w 842"/>
              <a:gd name="T7" fmla="*/ 96 h 96"/>
              <a:gd name="T8" fmla="*/ 750 w 842"/>
              <a:gd name="T9" fmla="*/ 0 h 96"/>
            </a:gdLst>
            <a:ahLst/>
            <a:cxnLst>
              <a:cxn ang="0">
                <a:pos x="T0" y="T1"/>
              </a:cxn>
              <a:cxn ang="0">
                <a:pos x="T2" y="T3"/>
              </a:cxn>
              <a:cxn ang="0">
                <a:pos x="T4" y="T5"/>
              </a:cxn>
              <a:cxn ang="0">
                <a:pos x="T6" y="T7"/>
              </a:cxn>
              <a:cxn ang="0">
                <a:pos x="T8" y="T9"/>
              </a:cxn>
            </a:cxnLst>
            <a:rect l="0" t="0" r="r" b="b"/>
            <a:pathLst>
              <a:path w="842" h="96">
                <a:moveTo>
                  <a:pt x="750" y="0"/>
                </a:moveTo>
                <a:lnTo>
                  <a:pt x="90" y="0"/>
                </a:lnTo>
                <a:lnTo>
                  <a:pt x="0" y="96"/>
                </a:lnTo>
                <a:lnTo>
                  <a:pt x="842" y="96"/>
                </a:lnTo>
                <a:lnTo>
                  <a:pt x="75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46" name="Rectangle 117"/>
          <p:cNvSpPr>
            <a:spLocks noChangeArrowheads="1"/>
          </p:cNvSpPr>
          <p:nvPr/>
        </p:nvSpPr>
        <p:spPr bwMode="auto">
          <a:xfrm>
            <a:off x="795282" y="2511426"/>
            <a:ext cx="1296988" cy="7938"/>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47" name="Rectangle 118"/>
          <p:cNvSpPr>
            <a:spLocks noChangeArrowheads="1"/>
          </p:cNvSpPr>
          <p:nvPr/>
        </p:nvSpPr>
        <p:spPr bwMode="auto">
          <a:xfrm>
            <a:off x="836558" y="2474913"/>
            <a:ext cx="1222375" cy="7938"/>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48" name="Rectangle 119"/>
          <p:cNvSpPr>
            <a:spLocks noChangeArrowheads="1"/>
          </p:cNvSpPr>
          <p:nvPr/>
        </p:nvSpPr>
        <p:spPr bwMode="auto">
          <a:xfrm>
            <a:off x="860369" y="2438402"/>
            <a:ext cx="1162050" cy="3175"/>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49" name="Freeform 120"/>
          <p:cNvSpPr>
            <a:spLocks/>
          </p:cNvSpPr>
          <p:nvPr/>
        </p:nvSpPr>
        <p:spPr bwMode="auto">
          <a:xfrm>
            <a:off x="1741432" y="2401889"/>
            <a:ext cx="158750" cy="187325"/>
          </a:xfrm>
          <a:custGeom>
            <a:avLst/>
            <a:gdLst>
              <a:gd name="T0" fmla="*/ 26 w 100"/>
              <a:gd name="T1" fmla="*/ 0 h 118"/>
              <a:gd name="T2" fmla="*/ 100 w 100"/>
              <a:gd name="T3" fmla="*/ 118 h 118"/>
              <a:gd name="T4" fmla="*/ 67 w 100"/>
              <a:gd name="T5" fmla="*/ 118 h 118"/>
              <a:gd name="T6" fmla="*/ 0 w 100"/>
              <a:gd name="T7" fmla="*/ 0 h 118"/>
              <a:gd name="T8" fmla="*/ 26 w 100"/>
              <a:gd name="T9" fmla="*/ 0 h 118"/>
            </a:gdLst>
            <a:ahLst/>
            <a:cxnLst>
              <a:cxn ang="0">
                <a:pos x="T0" y="T1"/>
              </a:cxn>
              <a:cxn ang="0">
                <a:pos x="T2" y="T3"/>
              </a:cxn>
              <a:cxn ang="0">
                <a:pos x="T4" y="T5"/>
              </a:cxn>
              <a:cxn ang="0">
                <a:pos x="T6" y="T7"/>
              </a:cxn>
              <a:cxn ang="0">
                <a:pos x="T8" y="T9"/>
              </a:cxn>
            </a:cxnLst>
            <a:rect l="0" t="0" r="r" b="b"/>
            <a:pathLst>
              <a:path w="100" h="118">
                <a:moveTo>
                  <a:pt x="26" y="0"/>
                </a:moveTo>
                <a:lnTo>
                  <a:pt x="100" y="118"/>
                </a:lnTo>
                <a:lnTo>
                  <a:pt x="67" y="118"/>
                </a:lnTo>
                <a:lnTo>
                  <a:pt x="0" y="0"/>
                </a:lnTo>
                <a:lnTo>
                  <a:pt x="26"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50" name="Freeform 121"/>
          <p:cNvSpPr>
            <a:spLocks/>
          </p:cNvSpPr>
          <p:nvPr/>
        </p:nvSpPr>
        <p:spPr bwMode="auto">
          <a:xfrm>
            <a:off x="1222319" y="2516188"/>
            <a:ext cx="20638" cy="57150"/>
          </a:xfrm>
          <a:custGeom>
            <a:avLst/>
            <a:gdLst>
              <a:gd name="T0" fmla="*/ 2 w 13"/>
              <a:gd name="T1" fmla="*/ 36 h 36"/>
              <a:gd name="T2" fmla="*/ 0 w 13"/>
              <a:gd name="T3" fmla="*/ 33 h 36"/>
              <a:gd name="T4" fmla="*/ 10 w 13"/>
              <a:gd name="T5" fmla="*/ 0 h 36"/>
              <a:gd name="T6" fmla="*/ 13 w 13"/>
              <a:gd name="T7" fmla="*/ 2 h 36"/>
              <a:gd name="T8" fmla="*/ 2 w 13"/>
              <a:gd name="T9" fmla="*/ 36 h 36"/>
            </a:gdLst>
            <a:ahLst/>
            <a:cxnLst>
              <a:cxn ang="0">
                <a:pos x="T0" y="T1"/>
              </a:cxn>
              <a:cxn ang="0">
                <a:pos x="T2" y="T3"/>
              </a:cxn>
              <a:cxn ang="0">
                <a:pos x="T4" y="T5"/>
              </a:cxn>
              <a:cxn ang="0">
                <a:pos x="T6" y="T7"/>
              </a:cxn>
              <a:cxn ang="0">
                <a:pos x="T8" y="T9"/>
              </a:cxn>
            </a:cxnLst>
            <a:rect l="0" t="0" r="r" b="b"/>
            <a:pathLst>
              <a:path w="13" h="36">
                <a:moveTo>
                  <a:pt x="2" y="36"/>
                </a:moveTo>
                <a:lnTo>
                  <a:pt x="0" y="33"/>
                </a:lnTo>
                <a:lnTo>
                  <a:pt x="10" y="0"/>
                </a:lnTo>
                <a:lnTo>
                  <a:pt x="13" y="2"/>
                </a:lnTo>
                <a:lnTo>
                  <a:pt x="2" y="36"/>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51" name="Freeform 122"/>
          <p:cNvSpPr>
            <a:spLocks/>
          </p:cNvSpPr>
          <p:nvPr/>
        </p:nvSpPr>
        <p:spPr bwMode="auto">
          <a:xfrm>
            <a:off x="1649358" y="2516188"/>
            <a:ext cx="23813" cy="52388"/>
          </a:xfrm>
          <a:custGeom>
            <a:avLst/>
            <a:gdLst>
              <a:gd name="T0" fmla="*/ 10 w 15"/>
              <a:gd name="T1" fmla="*/ 33 h 33"/>
              <a:gd name="T2" fmla="*/ 0 w 15"/>
              <a:gd name="T3" fmla="*/ 2 h 33"/>
              <a:gd name="T4" fmla="*/ 5 w 15"/>
              <a:gd name="T5" fmla="*/ 0 h 33"/>
              <a:gd name="T6" fmla="*/ 15 w 15"/>
              <a:gd name="T7" fmla="*/ 33 h 33"/>
              <a:gd name="T8" fmla="*/ 10 w 15"/>
              <a:gd name="T9" fmla="*/ 33 h 33"/>
            </a:gdLst>
            <a:ahLst/>
            <a:cxnLst>
              <a:cxn ang="0">
                <a:pos x="T0" y="T1"/>
              </a:cxn>
              <a:cxn ang="0">
                <a:pos x="T2" y="T3"/>
              </a:cxn>
              <a:cxn ang="0">
                <a:pos x="T4" y="T5"/>
              </a:cxn>
              <a:cxn ang="0">
                <a:pos x="T6" y="T7"/>
              </a:cxn>
              <a:cxn ang="0">
                <a:pos x="T8" y="T9"/>
              </a:cxn>
            </a:cxnLst>
            <a:rect l="0" t="0" r="r" b="b"/>
            <a:pathLst>
              <a:path w="15" h="33">
                <a:moveTo>
                  <a:pt x="10" y="33"/>
                </a:moveTo>
                <a:lnTo>
                  <a:pt x="0" y="2"/>
                </a:lnTo>
                <a:lnTo>
                  <a:pt x="5" y="0"/>
                </a:lnTo>
                <a:lnTo>
                  <a:pt x="15" y="33"/>
                </a:lnTo>
                <a:lnTo>
                  <a:pt x="10" y="3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52" name="Freeform 123"/>
          <p:cNvSpPr>
            <a:spLocks/>
          </p:cNvSpPr>
          <p:nvPr/>
        </p:nvSpPr>
        <p:spPr bwMode="auto">
          <a:xfrm>
            <a:off x="1165170" y="2516189"/>
            <a:ext cx="28575" cy="60325"/>
          </a:xfrm>
          <a:custGeom>
            <a:avLst/>
            <a:gdLst>
              <a:gd name="T0" fmla="*/ 3 w 18"/>
              <a:gd name="T1" fmla="*/ 38 h 38"/>
              <a:gd name="T2" fmla="*/ 0 w 18"/>
              <a:gd name="T3" fmla="*/ 36 h 38"/>
              <a:gd name="T4" fmla="*/ 13 w 18"/>
              <a:gd name="T5" fmla="*/ 0 h 38"/>
              <a:gd name="T6" fmla="*/ 18 w 18"/>
              <a:gd name="T7" fmla="*/ 2 h 38"/>
              <a:gd name="T8" fmla="*/ 3 w 18"/>
              <a:gd name="T9" fmla="*/ 38 h 38"/>
            </a:gdLst>
            <a:ahLst/>
            <a:cxnLst>
              <a:cxn ang="0">
                <a:pos x="T0" y="T1"/>
              </a:cxn>
              <a:cxn ang="0">
                <a:pos x="T2" y="T3"/>
              </a:cxn>
              <a:cxn ang="0">
                <a:pos x="T4" y="T5"/>
              </a:cxn>
              <a:cxn ang="0">
                <a:pos x="T6" y="T7"/>
              </a:cxn>
              <a:cxn ang="0">
                <a:pos x="T8" y="T9"/>
              </a:cxn>
            </a:cxnLst>
            <a:rect l="0" t="0" r="r" b="b"/>
            <a:pathLst>
              <a:path w="18" h="38">
                <a:moveTo>
                  <a:pt x="3" y="38"/>
                </a:moveTo>
                <a:lnTo>
                  <a:pt x="0" y="36"/>
                </a:lnTo>
                <a:lnTo>
                  <a:pt x="13" y="0"/>
                </a:lnTo>
                <a:lnTo>
                  <a:pt x="18" y="2"/>
                </a:lnTo>
                <a:lnTo>
                  <a:pt x="3" y="3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53" name="Freeform 124"/>
          <p:cNvSpPr>
            <a:spLocks/>
          </p:cNvSpPr>
          <p:nvPr/>
        </p:nvSpPr>
        <p:spPr bwMode="auto">
          <a:xfrm>
            <a:off x="1112783" y="2516188"/>
            <a:ext cx="28575" cy="57150"/>
          </a:xfrm>
          <a:custGeom>
            <a:avLst/>
            <a:gdLst>
              <a:gd name="T0" fmla="*/ 2 w 18"/>
              <a:gd name="T1" fmla="*/ 36 h 36"/>
              <a:gd name="T2" fmla="*/ 0 w 18"/>
              <a:gd name="T3" fmla="*/ 33 h 36"/>
              <a:gd name="T4" fmla="*/ 15 w 18"/>
              <a:gd name="T5" fmla="*/ 0 h 36"/>
              <a:gd name="T6" fmla="*/ 18 w 18"/>
              <a:gd name="T7" fmla="*/ 2 h 36"/>
              <a:gd name="T8" fmla="*/ 2 w 18"/>
              <a:gd name="T9" fmla="*/ 36 h 36"/>
            </a:gdLst>
            <a:ahLst/>
            <a:cxnLst>
              <a:cxn ang="0">
                <a:pos x="T0" y="T1"/>
              </a:cxn>
              <a:cxn ang="0">
                <a:pos x="T2" y="T3"/>
              </a:cxn>
              <a:cxn ang="0">
                <a:pos x="T4" y="T5"/>
              </a:cxn>
              <a:cxn ang="0">
                <a:pos x="T6" y="T7"/>
              </a:cxn>
              <a:cxn ang="0">
                <a:pos x="T8" y="T9"/>
              </a:cxn>
            </a:cxnLst>
            <a:rect l="0" t="0" r="r" b="b"/>
            <a:pathLst>
              <a:path w="18" h="36">
                <a:moveTo>
                  <a:pt x="2" y="36"/>
                </a:moveTo>
                <a:lnTo>
                  <a:pt x="0" y="33"/>
                </a:lnTo>
                <a:lnTo>
                  <a:pt x="15" y="0"/>
                </a:lnTo>
                <a:lnTo>
                  <a:pt x="18" y="2"/>
                </a:lnTo>
                <a:lnTo>
                  <a:pt x="2" y="36"/>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54" name="Freeform 125"/>
          <p:cNvSpPr>
            <a:spLocks/>
          </p:cNvSpPr>
          <p:nvPr/>
        </p:nvSpPr>
        <p:spPr bwMode="auto">
          <a:xfrm>
            <a:off x="1050870" y="2519363"/>
            <a:ext cx="36513" cy="57150"/>
          </a:xfrm>
          <a:custGeom>
            <a:avLst/>
            <a:gdLst>
              <a:gd name="T0" fmla="*/ 6 w 23"/>
              <a:gd name="T1" fmla="*/ 36 h 36"/>
              <a:gd name="T2" fmla="*/ 0 w 23"/>
              <a:gd name="T3" fmla="*/ 34 h 36"/>
              <a:gd name="T4" fmla="*/ 21 w 23"/>
              <a:gd name="T5" fmla="*/ 0 h 36"/>
              <a:gd name="T6" fmla="*/ 23 w 23"/>
              <a:gd name="T7" fmla="*/ 3 h 36"/>
              <a:gd name="T8" fmla="*/ 6 w 23"/>
              <a:gd name="T9" fmla="*/ 36 h 36"/>
            </a:gdLst>
            <a:ahLst/>
            <a:cxnLst>
              <a:cxn ang="0">
                <a:pos x="T0" y="T1"/>
              </a:cxn>
              <a:cxn ang="0">
                <a:pos x="T2" y="T3"/>
              </a:cxn>
              <a:cxn ang="0">
                <a:pos x="T4" y="T5"/>
              </a:cxn>
              <a:cxn ang="0">
                <a:pos x="T6" y="T7"/>
              </a:cxn>
              <a:cxn ang="0">
                <a:pos x="T8" y="T9"/>
              </a:cxn>
            </a:cxnLst>
            <a:rect l="0" t="0" r="r" b="b"/>
            <a:pathLst>
              <a:path w="23" h="36">
                <a:moveTo>
                  <a:pt x="6" y="36"/>
                </a:moveTo>
                <a:lnTo>
                  <a:pt x="0" y="34"/>
                </a:lnTo>
                <a:lnTo>
                  <a:pt x="21" y="0"/>
                </a:lnTo>
                <a:lnTo>
                  <a:pt x="23" y="3"/>
                </a:lnTo>
                <a:lnTo>
                  <a:pt x="6" y="36"/>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55" name="Freeform 126"/>
          <p:cNvSpPr>
            <a:spLocks/>
          </p:cNvSpPr>
          <p:nvPr/>
        </p:nvSpPr>
        <p:spPr bwMode="auto">
          <a:xfrm>
            <a:off x="941332" y="2516189"/>
            <a:ext cx="44450" cy="60325"/>
          </a:xfrm>
          <a:custGeom>
            <a:avLst/>
            <a:gdLst>
              <a:gd name="T0" fmla="*/ 3 w 28"/>
              <a:gd name="T1" fmla="*/ 38 h 38"/>
              <a:gd name="T2" fmla="*/ 0 w 28"/>
              <a:gd name="T3" fmla="*/ 36 h 38"/>
              <a:gd name="T4" fmla="*/ 26 w 28"/>
              <a:gd name="T5" fmla="*/ 0 h 38"/>
              <a:gd name="T6" fmla="*/ 28 w 28"/>
              <a:gd name="T7" fmla="*/ 2 h 38"/>
              <a:gd name="T8" fmla="*/ 3 w 28"/>
              <a:gd name="T9" fmla="*/ 38 h 38"/>
            </a:gdLst>
            <a:ahLst/>
            <a:cxnLst>
              <a:cxn ang="0">
                <a:pos x="T0" y="T1"/>
              </a:cxn>
              <a:cxn ang="0">
                <a:pos x="T2" y="T3"/>
              </a:cxn>
              <a:cxn ang="0">
                <a:pos x="T4" y="T5"/>
              </a:cxn>
              <a:cxn ang="0">
                <a:pos x="T6" y="T7"/>
              </a:cxn>
              <a:cxn ang="0">
                <a:pos x="T8" y="T9"/>
              </a:cxn>
            </a:cxnLst>
            <a:rect l="0" t="0" r="r" b="b"/>
            <a:pathLst>
              <a:path w="28" h="38">
                <a:moveTo>
                  <a:pt x="3" y="38"/>
                </a:moveTo>
                <a:lnTo>
                  <a:pt x="0" y="36"/>
                </a:lnTo>
                <a:lnTo>
                  <a:pt x="26" y="0"/>
                </a:lnTo>
                <a:lnTo>
                  <a:pt x="28" y="2"/>
                </a:lnTo>
                <a:lnTo>
                  <a:pt x="3" y="3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56" name="Freeform 127"/>
          <p:cNvSpPr>
            <a:spLocks/>
          </p:cNvSpPr>
          <p:nvPr/>
        </p:nvSpPr>
        <p:spPr bwMode="auto">
          <a:xfrm>
            <a:off x="1701745" y="2516188"/>
            <a:ext cx="23813" cy="52388"/>
          </a:xfrm>
          <a:custGeom>
            <a:avLst/>
            <a:gdLst>
              <a:gd name="T0" fmla="*/ 13 w 15"/>
              <a:gd name="T1" fmla="*/ 33 h 33"/>
              <a:gd name="T2" fmla="*/ 0 w 15"/>
              <a:gd name="T3" fmla="*/ 2 h 33"/>
              <a:gd name="T4" fmla="*/ 2 w 15"/>
              <a:gd name="T5" fmla="*/ 0 h 33"/>
              <a:gd name="T6" fmla="*/ 15 w 15"/>
              <a:gd name="T7" fmla="*/ 33 h 33"/>
              <a:gd name="T8" fmla="*/ 13 w 15"/>
              <a:gd name="T9" fmla="*/ 33 h 33"/>
            </a:gdLst>
            <a:ahLst/>
            <a:cxnLst>
              <a:cxn ang="0">
                <a:pos x="T0" y="T1"/>
              </a:cxn>
              <a:cxn ang="0">
                <a:pos x="T2" y="T3"/>
              </a:cxn>
              <a:cxn ang="0">
                <a:pos x="T4" y="T5"/>
              </a:cxn>
              <a:cxn ang="0">
                <a:pos x="T6" y="T7"/>
              </a:cxn>
              <a:cxn ang="0">
                <a:pos x="T8" y="T9"/>
              </a:cxn>
            </a:cxnLst>
            <a:rect l="0" t="0" r="r" b="b"/>
            <a:pathLst>
              <a:path w="15" h="33">
                <a:moveTo>
                  <a:pt x="13" y="33"/>
                </a:moveTo>
                <a:lnTo>
                  <a:pt x="0" y="2"/>
                </a:lnTo>
                <a:lnTo>
                  <a:pt x="2" y="0"/>
                </a:lnTo>
                <a:lnTo>
                  <a:pt x="15" y="33"/>
                </a:lnTo>
                <a:lnTo>
                  <a:pt x="13" y="3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57" name="Freeform 128"/>
          <p:cNvSpPr>
            <a:spLocks/>
          </p:cNvSpPr>
          <p:nvPr/>
        </p:nvSpPr>
        <p:spPr bwMode="auto">
          <a:xfrm>
            <a:off x="1750957" y="2516188"/>
            <a:ext cx="31750" cy="52388"/>
          </a:xfrm>
          <a:custGeom>
            <a:avLst/>
            <a:gdLst>
              <a:gd name="T0" fmla="*/ 15 w 20"/>
              <a:gd name="T1" fmla="*/ 33 h 33"/>
              <a:gd name="T2" fmla="*/ 0 w 20"/>
              <a:gd name="T3" fmla="*/ 2 h 33"/>
              <a:gd name="T4" fmla="*/ 5 w 20"/>
              <a:gd name="T5" fmla="*/ 0 h 33"/>
              <a:gd name="T6" fmla="*/ 20 w 20"/>
              <a:gd name="T7" fmla="*/ 33 h 33"/>
              <a:gd name="T8" fmla="*/ 15 w 20"/>
              <a:gd name="T9" fmla="*/ 33 h 33"/>
            </a:gdLst>
            <a:ahLst/>
            <a:cxnLst>
              <a:cxn ang="0">
                <a:pos x="T0" y="T1"/>
              </a:cxn>
              <a:cxn ang="0">
                <a:pos x="T2" y="T3"/>
              </a:cxn>
              <a:cxn ang="0">
                <a:pos x="T4" y="T5"/>
              </a:cxn>
              <a:cxn ang="0">
                <a:pos x="T6" y="T7"/>
              </a:cxn>
              <a:cxn ang="0">
                <a:pos x="T8" y="T9"/>
              </a:cxn>
            </a:cxnLst>
            <a:rect l="0" t="0" r="r" b="b"/>
            <a:pathLst>
              <a:path w="20" h="33">
                <a:moveTo>
                  <a:pt x="15" y="33"/>
                </a:moveTo>
                <a:lnTo>
                  <a:pt x="0" y="2"/>
                </a:lnTo>
                <a:lnTo>
                  <a:pt x="5" y="0"/>
                </a:lnTo>
                <a:lnTo>
                  <a:pt x="20" y="33"/>
                </a:lnTo>
                <a:lnTo>
                  <a:pt x="15" y="3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58" name="Freeform 129"/>
          <p:cNvSpPr>
            <a:spLocks/>
          </p:cNvSpPr>
          <p:nvPr/>
        </p:nvSpPr>
        <p:spPr bwMode="auto">
          <a:xfrm>
            <a:off x="1904944" y="2516189"/>
            <a:ext cx="52388" cy="68263"/>
          </a:xfrm>
          <a:custGeom>
            <a:avLst/>
            <a:gdLst>
              <a:gd name="T0" fmla="*/ 28 w 33"/>
              <a:gd name="T1" fmla="*/ 43 h 43"/>
              <a:gd name="T2" fmla="*/ 0 w 33"/>
              <a:gd name="T3" fmla="*/ 2 h 43"/>
              <a:gd name="T4" fmla="*/ 5 w 33"/>
              <a:gd name="T5" fmla="*/ 0 h 43"/>
              <a:gd name="T6" fmla="*/ 33 w 33"/>
              <a:gd name="T7" fmla="*/ 41 h 43"/>
              <a:gd name="T8" fmla="*/ 28 w 33"/>
              <a:gd name="T9" fmla="*/ 43 h 43"/>
            </a:gdLst>
            <a:ahLst/>
            <a:cxnLst>
              <a:cxn ang="0">
                <a:pos x="T0" y="T1"/>
              </a:cxn>
              <a:cxn ang="0">
                <a:pos x="T2" y="T3"/>
              </a:cxn>
              <a:cxn ang="0">
                <a:pos x="T4" y="T5"/>
              </a:cxn>
              <a:cxn ang="0">
                <a:pos x="T6" y="T7"/>
              </a:cxn>
              <a:cxn ang="0">
                <a:pos x="T8" y="T9"/>
              </a:cxn>
            </a:cxnLst>
            <a:rect l="0" t="0" r="r" b="b"/>
            <a:pathLst>
              <a:path w="33" h="43">
                <a:moveTo>
                  <a:pt x="28" y="43"/>
                </a:moveTo>
                <a:lnTo>
                  <a:pt x="0" y="2"/>
                </a:lnTo>
                <a:lnTo>
                  <a:pt x="5" y="0"/>
                </a:lnTo>
                <a:lnTo>
                  <a:pt x="33" y="41"/>
                </a:lnTo>
                <a:lnTo>
                  <a:pt x="28" y="4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59" name="Freeform 130"/>
          <p:cNvSpPr>
            <a:spLocks/>
          </p:cNvSpPr>
          <p:nvPr/>
        </p:nvSpPr>
        <p:spPr bwMode="auto">
          <a:xfrm>
            <a:off x="1957333" y="2516188"/>
            <a:ext cx="49213" cy="57150"/>
          </a:xfrm>
          <a:custGeom>
            <a:avLst/>
            <a:gdLst>
              <a:gd name="T0" fmla="*/ 26 w 31"/>
              <a:gd name="T1" fmla="*/ 36 h 36"/>
              <a:gd name="T2" fmla="*/ 0 w 31"/>
              <a:gd name="T3" fmla="*/ 2 h 36"/>
              <a:gd name="T4" fmla="*/ 3 w 31"/>
              <a:gd name="T5" fmla="*/ 0 h 36"/>
              <a:gd name="T6" fmla="*/ 31 w 31"/>
              <a:gd name="T7" fmla="*/ 33 h 36"/>
              <a:gd name="T8" fmla="*/ 26 w 31"/>
              <a:gd name="T9" fmla="*/ 36 h 36"/>
            </a:gdLst>
            <a:ahLst/>
            <a:cxnLst>
              <a:cxn ang="0">
                <a:pos x="T0" y="T1"/>
              </a:cxn>
              <a:cxn ang="0">
                <a:pos x="T2" y="T3"/>
              </a:cxn>
              <a:cxn ang="0">
                <a:pos x="T4" y="T5"/>
              </a:cxn>
              <a:cxn ang="0">
                <a:pos x="T6" y="T7"/>
              </a:cxn>
              <a:cxn ang="0">
                <a:pos x="T8" y="T9"/>
              </a:cxn>
            </a:cxnLst>
            <a:rect l="0" t="0" r="r" b="b"/>
            <a:pathLst>
              <a:path w="31" h="36">
                <a:moveTo>
                  <a:pt x="26" y="36"/>
                </a:moveTo>
                <a:lnTo>
                  <a:pt x="0" y="2"/>
                </a:lnTo>
                <a:lnTo>
                  <a:pt x="3" y="0"/>
                </a:lnTo>
                <a:lnTo>
                  <a:pt x="31" y="33"/>
                </a:lnTo>
                <a:lnTo>
                  <a:pt x="26" y="36"/>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60" name="Freeform 131"/>
          <p:cNvSpPr>
            <a:spLocks/>
          </p:cNvSpPr>
          <p:nvPr/>
        </p:nvSpPr>
        <p:spPr bwMode="auto">
          <a:xfrm>
            <a:off x="1879544" y="2474913"/>
            <a:ext cx="33338" cy="44450"/>
          </a:xfrm>
          <a:custGeom>
            <a:avLst/>
            <a:gdLst>
              <a:gd name="T0" fmla="*/ 16 w 21"/>
              <a:gd name="T1" fmla="*/ 28 h 28"/>
              <a:gd name="T2" fmla="*/ 0 w 21"/>
              <a:gd name="T3" fmla="*/ 2 h 28"/>
              <a:gd name="T4" fmla="*/ 3 w 21"/>
              <a:gd name="T5" fmla="*/ 0 h 28"/>
              <a:gd name="T6" fmla="*/ 21 w 21"/>
              <a:gd name="T7" fmla="*/ 26 h 28"/>
              <a:gd name="T8" fmla="*/ 16 w 21"/>
              <a:gd name="T9" fmla="*/ 28 h 28"/>
            </a:gdLst>
            <a:ahLst/>
            <a:cxnLst>
              <a:cxn ang="0">
                <a:pos x="T0" y="T1"/>
              </a:cxn>
              <a:cxn ang="0">
                <a:pos x="T2" y="T3"/>
              </a:cxn>
              <a:cxn ang="0">
                <a:pos x="T4" y="T5"/>
              </a:cxn>
              <a:cxn ang="0">
                <a:pos x="T6" y="T7"/>
              </a:cxn>
              <a:cxn ang="0">
                <a:pos x="T8" y="T9"/>
              </a:cxn>
            </a:cxnLst>
            <a:rect l="0" t="0" r="r" b="b"/>
            <a:pathLst>
              <a:path w="21" h="28">
                <a:moveTo>
                  <a:pt x="16" y="28"/>
                </a:moveTo>
                <a:lnTo>
                  <a:pt x="0" y="2"/>
                </a:lnTo>
                <a:lnTo>
                  <a:pt x="3" y="0"/>
                </a:lnTo>
                <a:lnTo>
                  <a:pt x="21" y="26"/>
                </a:lnTo>
                <a:lnTo>
                  <a:pt x="16"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61" name="Freeform 132"/>
          <p:cNvSpPr>
            <a:spLocks/>
          </p:cNvSpPr>
          <p:nvPr/>
        </p:nvSpPr>
        <p:spPr bwMode="auto">
          <a:xfrm>
            <a:off x="1871608" y="2405064"/>
            <a:ext cx="28575" cy="36513"/>
          </a:xfrm>
          <a:custGeom>
            <a:avLst/>
            <a:gdLst>
              <a:gd name="T0" fmla="*/ 16 w 18"/>
              <a:gd name="T1" fmla="*/ 23 h 23"/>
              <a:gd name="T2" fmla="*/ 0 w 18"/>
              <a:gd name="T3" fmla="*/ 3 h 23"/>
              <a:gd name="T4" fmla="*/ 3 w 18"/>
              <a:gd name="T5" fmla="*/ 0 h 23"/>
              <a:gd name="T6" fmla="*/ 18 w 18"/>
              <a:gd name="T7" fmla="*/ 21 h 23"/>
              <a:gd name="T8" fmla="*/ 16 w 18"/>
              <a:gd name="T9" fmla="*/ 23 h 23"/>
            </a:gdLst>
            <a:ahLst/>
            <a:cxnLst>
              <a:cxn ang="0">
                <a:pos x="T0" y="T1"/>
              </a:cxn>
              <a:cxn ang="0">
                <a:pos x="T2" y="T3"/>
              </a:cxn>
              <a:cxn ang="0">
                <a:pos x="T4" y="T5"/>
              </a:cxn>
              <a:cxn ang="0">
                <a:pos x="T6" y="T7"/>
              </a:cxn>
              <a:cxn ang="0">
                <a:pos x="T8" y="T9"/>
              </a:cxn>
            </a:cxnLst>
            <a:rect l="0" t="0" r="r" b="b"/>
            <a:pathLst>
              <a:path w="18" h="23">
                <a:moveTo>
                  <a:pt x="16" y="23"/>
                </a:moveTo>
                <a:lnTo>
                  <a:pt x="0" y="3"/>
                </a:lnTo>
                <a:lnTo>
                  <a:pt x="3" y="0"/>
                </a:lnTo>
                <a:lnTo>
                  <a:pt x="18" y="21"/>
                </a:lnTo>
                <a:lnTo>
                  <a:pt x="16"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62" name="Freeform 133"/>
          <p:cNvSpPr>
            <a:spLocks/>
          </p:cNvSpPr>
          <p:nvPr/>
        </p:nvSpPr>
        <p:spPr bwMode="auto">
          <a:xfrm>
            <a:off x="1827158" y="2405064"/>
            <a:ext cx="28575" cy="36513"/>
          </a:xfrm>
          <a:custGeom>
            <a:avLst/>
            <a:gdLst>
              <a:gd name="T0" fmla="*/ 16 w 18"/>
              <a:gd name="T1" fmla="*/ 23 h 23"/>
              <a:gd name="T2" fmla="*/ 0 w 18"/>
              <a:gd name="T3" fmla="*/ 3 h 23"/>
              <a:gd name="T4" fmla="*/ 5 w 18"/>
              <a:gd name="T5" fmla="*/ 0 h 23"/>
              <a:gd name="T6" fmla="*/ 18 w 18"/>
              <a:gd name="T7" fmla="*/ 21 h 23"/>
              <a:gd name="T8" fmla="*/ 16 w 18"/>
              <a:gd name="T9" fmla="*/ 23 h 23"/>
            </a:gdLst>
            <a:ahLst/>
            <a:cxnLst>
              <a:cxn ang="0">
                <a:pos x="T0" y="T1"/>
              </a:cxn>
              <a:cxn ang="0">
                <a:pos x="T2" y="T3"/>
              </a:cxn>
              <a:cxn ang="0">
                <a:pos x="T4" y="T5"/>
              </a:cxn>
              <a:cxn ang="0">
                <a:pos x="T6" y="T7"/>
              </a:cxn>
              <a:cxn ang="0">
                <a:pos x="T8" y="T9"/>
              </a:cxn>
            </a:cxnLst>
            <a:rect l="0" t="0" r="r" b="b"/>
            <a:pathLst>
              <a:path w="18" h="23">
                <a:moveTo>
                  <a:pt x="16" y="23"/>
                </a:moveTo>
                <a:lnTo>
                  <a:pt x="0" y="3"/>
                </a:lnTo>
                <a:lnTo>
                  <a:pt x="5" y="0"/>
                </a:lnTo>
                <a:lnTo>
                  <a:pt x="18" y="21"/>
                </a:lnTo>
                <a:lnTo>
                  <a:pt x="16"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63" name="Freeform 134"/>
          <p:cNvSpPr>
            <a:spLocks/>
          </p:cNvSpPr>
          <p:nvPr/>
        </p:nvSpPr>
        <p:spPr bwMode="auto">
          <a:xfrm>
            <a:off x="1897008" y="2438401"/>
            <a:ext cx="36513" cy="39688"/>
          </a:xfrm>
          <a:custGeom>
            <a:avLst/>
            <a:gdLst>
              <a:gd name="T0" fmla="*/ 20 w 23"/>
              <a:gd name="T1" fmla="*/ 25 h 25"/>
              <a:gd name="T2" fmla="*/ 0 w 23"/>
              <a:gd name="T3" fmla="*/ 2 h 25"/>
              <a:gd name="T4" fmla="*/ 2 w 23"/>
              <a:gd name="T5" fmla="*/ 0 h 25"/>
              <a:gd name="T6" fmla="*/ 23 w 23"/>
              <a:gd name="T7" fmla="*/ 23 h 25"/>
              <a:gd name="T8" fmla="*/ 20 w 23"/>
              <a:gd name="T9" fmla="*/ 25 h 25"/>
            </a:gdLst>
            <a:ahLst/>
            <a:cxnLst>
              <a:cxn ang="0">
                <a:pos x="T0" y="T1"/>
              </a:cxn>
              <a:cxn ang="0">
                <a:pos x="T2" y="T3"/>
              </a:cxn>
              <a:cxn ang="0">
                <a:pos x="T4" y="T5"/>
              </a:cxn>
              <a:cxn ang="0">
                <a:pos x="T6" y="T7"/>
              </a:cxn>
              <a:cxn ang="0">
                <a:pos x="T8" y="T9"/>
              </a:cxn>
            </a:cxnLst>
            <a:rect l="0" t="0" r="r" b="b"/>
            <a:pathLst>
              <a:path w="23" h="25">
                <a:moveTo>
                  <a:pt x="20" y="25"/>
                </a:moveTo>
                <a:lnTo>
                  <a:pt x="0" y="2"/>
                </a:lnTo>
                <a:lnTo>
                  <a:pt x="2" y="0"/>
                </a:lnTo>
                <a:lnTo>
                  <a:pt x="23" y="23"/>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64" name="Freeform 135"/>
          <p:cNvSpPr>
            <a:spLocks/>
          </p:cNvSpPr>
          <p:nvPr/>
        </p:nvSpPr>
        <p:spPr bwMode="auto">
          <a:xfrm>
            <a:off x="1714445" y="2478088"/>
            <a:ext cx="15875" cy="38100"/>
          </a:xfrm>
          <a:custGeom>
            <a:avLst/>
            <a:gdLst>
              <a:gd name="T0" fmla="*/ 10 w 10"/>
              <a:gd name="T1" fmla="*/ 24 h 24"/>
              <a:gd name="T2" fmla="*/ 0 w 10"/>
              <a:gd name="T3" fmla="*/ 0 h 24"/>
              <a:gd name="T4" fmla="*/ 10 w 10"/>
              <a:gd name="T5" fmla="*/ 24 h 24"/>
            </a:gdLst>
            <a:ahLst/>
            <a:cxnLst>
              <a:cxn ang="0">
                <a:pos x="T0" y="T1"/>
              </a:cxn>
              <a:cxn ang="0">
                <a:pos x="T2" y="T3"/>
              </a:cxn>
              <a:cxn ang="0">
                <a:pos x="T4" y="T5"/>
              </a:cxn>
            </a:cxnLst>
            <a:rect l="0" t="0" r="r" b="b"/>
            <a:pathLst>
              <a:path w="10" h="24">
                <a:moveTo>
                  <a:pt x="10" y="24"/>
                </a:moveTo>
                <a:lnTo>
                  <a:pt x="0" y="0"/>
                </a:lnTo>
                <a:lnTo>
                  <a:pt x="10" y="24"/>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65" name="Line 136"/>
          <p:cNvSpPr>
            <a:spLocks noChangeShapeType="1"/>
          </p:cNvSpPr>
          <p:nvPr/>
        </p:nvSpPr>
        <p:spPr bwMode="auto">
          <a:xfrm flipH="1" flipV="1">
            <a:off x="1714445" y="2478088"/>
            <a:ext cx="15875" cy="381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66" name="Freeform 137"/>
          <p:cNvSpPr>
            <a:spLocks/>
          </p:cNvSpPr>
          <p:nvPr/>
        </p:nvSpPr>
        <p:spPr bwMode="auto">
          <a:xfrm>
            <a:off x="1660469" y="2478089"/>
            <a:ext cx="20638" cy="41275"/>
          </a:xfrm>
          <a:custGeom>
            <a:avLst/>
            <a:gdLst>
              <a:gd name="T0" fmla="*/ 8 w 13"/>
              <a:gd name="T1" fmla="*/ 26 h 26"/>
              <a:gd name="T2" fmla="*/ 0 w 13"/>
              <a:gd name="T3" fmla="*/ 0 h 26"/>
              <a:gd name="T4" fmla="*/ 5 w 13"/>
              <a:gd name="T5" fmla="*/ 0 h 26"/>
              <a:gd name="T6" fmla="*/ 13 w 13"/>
              <a:gd name="T7" fmla="*/ 24 h 26"/>
              <a:gd name="T8" fmla="*/ 8 w 13"/>
              <a:gd name="T9" fmla="*/ 26 h 26"/>
            </a:gdLst>
            <a:ahLst/>
            <a:cxnLst>
              <a:cxn ang="0">
                <a:pos x="T0" y="T1"/>
              </a:cxn>
              <a:cxn ang="0">
                <a:pos x="T2" y="T3"/>
              </a:cxn>
              <a:cxn ang="0">
                <a:pos x="T4" y="T5"/>
              </a:cxn>
              <a:cxn ang="0">
                <a:pos x="T6" y="T7"/>
              </a:cxn>
              <a:cxn ang="0">
                <a:pos x="T8" y="T9"/>
              </a:cxn>
            </a:cxnLst>
            <a:rect l="0" t="0" r="r" b="b"/>
            <a:pathLst>
              <a:path w="13" h="26">
                <a:moveTo>
                  <a:pt x="8" y="26"/>
                </a:moveTo>
                <a:lnTo>
                  <a:pt x="0" y="0"/>
                </a:lnTo>
                <a:lnTo>
                  <a:pt x="5" y="0"/>
                </a:lnTo>
                <a:lnTo>
                  <a:pt x="13" y="24"/>
                </a:lnTo>
                <a:lnTo>
                  <a:pt x="8" y="26"/>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67" name="Freeform 138"/>
          <p:cNvSpPr>
            <a:spLocks/>
          </p:cNvSpPr>
          <p:nvPr/>
        </p:nvSpPr>
        <p:spPr bwMode="auto">
          <a:xfrm>
            <a:off x="1612845" y="2478089"/>
            <a:ext cx="15875" cy="41275"/>
          </a:xfrm>
          <a:custGeom>
            <a:avLst/>
            <a:gdLst>
              <a:gd name="T0" fmla="*/ 7 w 10"/>
              <a:gd name="T1" fmla="*/ 26 h 26"/>
              <a:gd name="T2" fmla="*/ 0 w 10"/>
              <a:gd name="T3" fmla="*/ 0 h 26"/>
              <a:gd name="T4" fmla="*/ 5 w 10"/>
              <a:gd name="T5" fmla="*/ 0 h 26"/>
              <a:gd name="T6" fmla="*/ 10 w 10"/>
              <a:gd name="T7" fmla="*/ 24 h 26"/>
              <a:gd name="T8" fmla="*/ 7 w 10"/>
              <a:gd name="T9" fmla="*/ 26 h 26"/>
            </a:gdLst>
            <a:ahLst/>
            <a:cxnLst>
              <a:cxn ang="0">
                <a:pos x="T0" y="T1"/>
              </a:cxn>
              <a:cxn ang="0">
                <a:pos x="T2" y="T3"/>
              </a:cxn>
              <a:cxn ang="0">
                <a:pos x="T4" y="T5"/>
              </a:cxn>
              <a:cxn ang="0">
                <a:pos x="T6" y="T7"/>
              </a:cxn>
              <a:cxn ang="0">
                <a:pos x="T8" y="T9"/>
              </a:cxn>
            </a:cxnLst>
            <a:rect l="0" t="0" r="r" b="b"/>
            <a:pathLst>
              <a:path w="10" h="26">
                <a:moveTo>
                  <a:pt x="7" y="26"/>
                </a:moveTo>
                <a:lnTo>
                  <a:pt x="0" y="0"/>
                </a:lnTo>
                <a:lnTo>
                  <a:pt x="5" y="0"/>
                </a:lnTo>
                <a:lnTo>
                  <a:pt x="10" y="24"/>
                </a:lnTo>
                <a:lnTo>
                  <a:pt x="7" y="26"/>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68" name="Freeform 139"/>
          <p:cNvSpPr>
            <a:spLocks/>
          </p:cNvSpPr>
          <p:nvPr/>
        </p:nvSpPr>
        <p:spPr bwMode="auto">
          <a:xfrm>
            <a:off x="1563633" y="2478089"/>
            <a:ext cx="15875" cy="41275"/>
          </a:xfrm>
          <a:custGeom>
            <a:avLst/>
            <a:gdLst>
              <a:gd name="T0" fmla="*/ 5 w 10"/>
              <a:gd name="T1" fmla="*/ 26 h 26"/>
              <a:gd name="T2" fmla="*/ 0 w 10"/>
              <a:gd name="T3" fmla="*/ 0 h 26"/>
              <a:gd name="T4" fmla="*/ 5 w 10"/>
              <a:gd name="T5" fmla="*/ 0 h 26"/>
              <a:gd name="T6" fmla="*/ 10 w 10"/>
              <a:gd name="T7" fmla="*/ 24 h 26"/>
              <a:gd name="T8" fmla="*/ 5 w 10"/>
              <a:gd name="T9" fmla="*/ 26 h 26"/>
            </a:gdLst>
            <a:ahLst/>
            <a:cxnLst>
              <a:cxn ang="0">
                <a:pos x="T0" y="T1"/>
              </a:cxn>
              <a:cxn ang="0">
                <a:pos x="T2" y="T3"/>
              </a:cxn>
              <a:cxn ang="0">
                <a:pos x="T4" y="T5"/>
              </a:cxn>
              <a:cxn ang="0">
                <a:pos x="T6" y="T7"/>
              </a:cxn>
              <a:cxn ang="0">
                <a:pos x="T8" y="T9"/>
              </a:cxn>
            </a:cxnLst>
            <a:rect l="0" t="0" r="r" b="b"/>
            <a:pathLst>
              <a:path w="10" h="26">
                <a:moveTo>
                  <a:pt x="5" y="26"/>
                </a:moveTo>
                <a:lnTo>
                  <a:pt x="0" y="0"/>
                </a:lnTo>
                <a:lnTo>
                  <a:pt x="5" y="0"/>
                </a:lnTo>
                <a:lnTo>
                  <a:pt x="10" y="24"/>
                </a:lnTo>
                <a:lnTo>
                  <a:pt x="5" y="26"/>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69" name="Freeform 140"/>
          <p:cNvSpPr>
            <a:spLocks/>
          </p:cNvSpPr>
          <p:nvPr/>
        </p:nvSpPr>
        <p:spPr bwMode="auto">
          <a:xfrm>
            <a:off x="1514419" y="2478088"/>
            <a:ext cx="12700" cy="38100"/>
          </a:xfrm>
          <a:custGeom>
            <a:avLst/>
            <a:gdLst>
              <a:gd name="T0" fmla="*/ 5 w 8"/>
              <a:gd name="T1" fmla="*/ 24 h 24"/>
              <a:gd name="T2" fmla="*/ 0 w 8"/>
              <a:gd name="T3" fmla="*/ 0 h 24"/>
              <a:gd name="T4" fmla="*/ 5 w 8"/>
              <a:gd name="T5" fmla="*/ 0 h 24"/>
              <a:gd name="T6" fmla="*/ 8 w 8"/>
              <a:gd name="T7" fmla="*/ 24 h 24"/>
              <a:gd name="T8" fmla="*/ 5 w 8"/>
              <a:gd name="T9" fmla="*/ 24 h 24"/>
            </a:gdLst>
            <a:ahLst/>
            <a:cxnLst>
              <a:cxn ang="0">
                <a:pos x="T0" y="T1"/>
              </a:cxn>
              <a:cxn ang="0">
                <a:pos x="T2" y="T3"/>
              </a:cxn>
              <a:cxn ang="0">
                <a:pos x="T4" y="T5"/>
              </a:cxn>
              <a:cxn ang="0">
                <a:pos x="T6" y="T7"/>
              </a:cxn>
              <a:cxn ang="0">
                <a:pos x="T8" y="T9"/>
              </a:cxn>
            </a:cxnLst>
            <a:rect l="0" t="0" r="r" b="b"/>
            <a:pathLst>
              <a:path w="8" h="24">
                <a:moveTo>
                  <a:pt x="5" y="24"/>
                </a:moveTo>
                <a:lnTo>
                  <a:pt x="0" y="0"/>
                </a:lnTo>
                <a:lnTo>
                  <a:pt x="5" y="0"/>
                </a:lnTo>
                <a:lnTo>
                  <a:pt x="8" y="24"/>
                </a:lnTo>
                <a:lnTo>
                  <a:pt x="5" y="24"/>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70" name="Freeform 141"/>
          <p:cNvSpPr>
            <a:spLocks/>
          </p:cNvSpPr>
          <p:nvPr/>
        </p:nvSpPr>
        <p:spPr bwMode="auto">
          <a:xfrm>
            <a:off x="1469969" y="2482851"/>
            <a:ext cx="7938" cy="33338"/>
          </a:xfrm>
          <a:custGeom>
            <a:avLst/>
            <a:gdLst>
              <a:gd name="T0" fmla="*/ 0 w 5"/>
              <a:gd name="T1" fmla="*/ 21 h 21"/>
              <a:gd name="T2" fmla="*/ 0 w 5"/>
              <a:gd name="T3" fmla="*/ 0 h 21"/>
              <a:gd name="T4" fmla="*/ 3 w 5"/>
              <a:gd name="T5" fmla="*/ 0 h 21"/>
              <a:gd name="T6" fmla="*/ 5 w 5"/>
              <a:gd name="T7" fmla="*/ 21 h 21"/>
              <a:gd name="T8" fmla="*/ 0 w 5"/>
              <a:gd name="T9" fmla="*/ 21 h 21"/>
            </a:gdLst>
            <a:ahLst/>
            <a:cxnLst>
              <a:cxn ang="0">
                <a:pos x="T0" y="T1"/>
              </a:cxn>
              <a:cxn ang="0">
                <a:pos x="T2" y="T3"/>
              </a:cxn>
              <a:cxn ang="0">
                <a:pos x="T4" y="T5"/>
              </a:cxn>
              <a:cxn ang="0">
                <a:pos x="T6" y="T7"/>
              </a:cxn>
              <a:cxn ang="0">
                <a:pos x="T8" y="T9"/>
              </a:cxn>
            </a:cxnLst>
            <a:rect l="0" t="0" r="r" b="b"/>
            <a:pathLst>
              <a:path w="5" h="21">
                <a:moveTo>
                  <a:pt x="0" y="21"/>
                </a:moveTo>
                <a:lnTo>
                  <a:pt x="0" y="0"/>
                </a:lnTo>
                <a:lnTo>
                  <a:pt x="3" y="0"/>
                </a:lnTo>
                <a:lnTo>
                  <a:pt x="5" y="21"/>
                </a:lnTo>
                <a:lnTo>
                  <a:pt x="0" y="2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71" name="Rectangle 142"/>
          <p:cNvSpPr>
            <a:spLocks noChangeArrowheads="1"/>
          </p:cNvSpPr>
          <p:nvPr/>
        </p:nvSpPr>
        <p:spPr bwMode="auto">
          <a:xfrm>
            <a:off x="1417582" y="2478088"/>
            <a:ext cx="7938" cy="38100"/>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72" name="Freeform 143"/>
          <p:cNvSpPr>
            <a:spLocks/>
          </p:cNvSpPr>
          <p:nvPr/>
        </p:nvSpPr>
        <p:spPr bwMode="auto">
          <a:xfrm>
            <a:off x="1363607" y="2478088"/>
            <a:ext cx="12700" cy="38100"/>
          </a:xfrm>
          <a:custGeom>
            <a:avLst/>
            <a:gdLst>
              <a:gd name="T0" fmla="*/ 6 w 8"/>
              <a:gd name="T1" fmla="*/ 24 h 24"/>
              <a:gd name="T2" fmla="*/ 0 w 8"/>
              <a:gd name="T3" fmla="*/ 24 h 24"/>
              <a:gd name="T4" fmla="*/ 3 w 8"/>
              <a:gd name="T5" fmla="*/ 0 h 24"/>
              <a:gd name="T6" fmla="*/ 8 w 8"/>
              <a:gd name="T7" fmla="*/ 0 h 24"/>
              <a:gd name="T8" fmla="*/ 6 w 8"/>
              <a:gd name="T9" fmla="*/ 24 h 24"/>
            </a:gdLst>
            <a:ahLst/>
            <a:cxnLst>
              <a:cxn ang="0">
                <a:pos x="T0" y="T1"/>
              </a:cxn>
              <a:cxn ang="0">
                <a:pos x="T2" y="T3"/>
              </a:cxn>
              <a:cxn ang="0">
                <a:pos x="T4" y="T5"/>
              </a:cxn>
              <a:cxn ang="0">
                <a:pos x="T6" y="T7"/>
              </a:cxn>
              <a:cxn ang="0">
                <a:pos x="T8" y="T9"/>
              </a:cxn>
            </a:cxnLst>
            <a:rect l="0" t="0" r="r" b="b"/>
            <a:pathLst>
              <a:path w="8" h="24">
                <a:moveTo>
                  <a:pt x="6" y="24"/>
                </a:moveTo>
                <a:lnTo>
                  <a:pt x="0" y="24"/>
                </a:lnTo>
                <a:lnTo>
                  <a:pt x="3" y="0"/>
                </a:lnTo>
                <a:lnTo>
                  <a:pt x="8" y="0"/>
                </a:lnTo>
                <a:lnTo>
                  <a:pt x="6" y="24"/>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73" name="Freeform 144"/>
          <p:cNvSpPr>
            <a:spLocks/>
          </p:cNvSpPr>
          <p:nvPr/>
        </p:nvSpPr>
        <p:spPr bwMode="auto">
          <a:xfrm>
            <a:off x="1315983" y="2478088"/>
            <a:ext cx="11113" cy="38100"/>
          </a:xfrm>
          <a:custGeom>
            <a:avLst/>
            <a:gdLst>
              <a:gd name="T0" fmla="*/ 2 w 7"/>
              <a:gd name="T1" fmla="*/ 24 h 24"/>
              <a:gd name="T2" fmla="*/ 0 w 7"/>
              <a:gd name="T3" fmla="*/ 24 h 24"/>
              <a:gd name="T4" fmla="*/ 5 w 7"/>
              <a:gd name="T5" fmla="*/ 0 h 24"/>
              <a:gd name="T6" fmla="*/ 7 w 7"/>
              <a:gd name="T7" fmla="*/ 0 h 24"/>
              <a:gd name="T8" fmla="*/ 2 w 7"/>
              <a:gd name="T9" fmla="*/ 24 h 24"/>
            </a:gdLst>
            <a:ahLst/>
            <a:cxnLst>
              <a:cxn ang="0">
                <a:pos x="T0" y="T1"/>
              </a:cxn>
              <a:cxn ang="0">
                <a:pos x="T2" y="T3"/>
              </a:cxn>
              <a:cxn ang="0">
                <a:pos x="T4" y="T5"/>
              </a:cxn>
              <a:cxn ang="0">
                <a:pos x="T6" y="T7"/>
              </a:cxn>
              <a:cxn ang="0">
                <a:pos x="T8" y="T9"/>
              </a:cxn>
            </a:cxnLst>
            <a:rect l="0" t="0" r="r" b="b"/>
            <a:pathLst>
              <a:path w="7" h="24">
                <a:moveTo>
                  <a:pt x="2" y="24"/>
                </a:moveTo>
                <a:lnTo>
                  <a:pt x="0" y="24"/>
                </a:lnTo>
                <a:lnTo>
                  <a:pt x="5" y="0"/>
                </a:lnTo>
                <a:lnTo>
                  <a:pt x="7" y="0"/>
                </a:lnTo>
                <a:lnTo>
                  <a:pt x="2" y="24"/>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74" name="Freeform 145"/>
          <p:cNvSpPr>
            <a:spLocks/>
          </p:cNvSpPr>
          <p:nvPr/>
        </p:nvSpPr>
        <p:spPr bwMode="auto">
          <a:xfrm>
            <a:off x="1262008" y="2478089"/>
            <a:ext cx="17463" cy="41275"/>
          </a:xfrm>
          <a:custGeom>
            <a:avLst/>
            <a:gdLst>
              <a:gd name="T0" fmla="*/ 6 w 11"/>
              <a:gd name="T1" fmla="*/ 26 h 26"/>
              <a:gd name="T2" fmla="*/ 0 w 11"/>
              <a:gd name="T3" fmla="*/ 24 h 26"/>
              <a:gd name="T4" fmla="*/ 8 w 11"/>
              <a:gd name="T5" fmla="*/ 0 h 26"/>
              <a:gd name="T6" fmla="*/ 11 w 11"/>
              <a:gd name="T7" fmla="*/ 0 h 26"/>
              <a:gd name="T8" fmla="*/ 6 w 11"/>
              <a:gd name="T9" fmla="*/ 26 h 26"/>
            </a:gdLst>
            <a:ahLst/>
            <a:cxnLst>
              <a:cxn ang="0">
                <a:pos x="T0" y="T1"/>
              </a:cxn>
              <a:cxn ang="0">
                <a:pos x="T2" y="T3"/>
              </a:cxn>
              <a:cxn ang="0">
                <a:pos x="T4" y="T5"/>
              </a:cxn>
              <a:cxn ang="0">
                <a:pos x="T6" y="T7"/>
              </a:cxn>
              <a:cxn ang="0">
                <a:pos x="T8" y="T9"/>
              </a:cxn>
            </a:cxnLst>
            <a:rect l="0" t="0" r="r" b="b"/>
            <a:pathLst>
              <a:path w="11" h="26">
                <a:moveTo>
                  <a:pt x="6" y="26"/>
                </a:moveTo>
                <a:lnTo>
                  <a:pt x="0" y="24"/>
                </a:lnTo>
                <a:lnTo>
                  <a:pt x="8" y="0"/>
                </a:lnTo>
                <a:lnTo>
                  <a:pt x="11" y="0"/>
                </a:lnTo>
                <a:lnTo>
                  <a:pt x="6" y="26"/>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75" name="Freeform 146"/>
          <p:cNvSpPr>
            <a:spLocks/>
          </p:cNvSpPr>
          <p:nvPr/>
        </p:nvSpPr>
        <p:spPr bwMode="auto">
          <a:xfrm>
            <a:off x="1214383" y="2478089"/>
            <a:ext cx="15875" cy="41275"/>
          </a:xfrm>
          <a:custGeom>
            <a:avLst/>
            <a:gdLst>
              <a:gd name="T0" fmla="*/ 2 w 10"/>
              <a:gd name="T1" fmla="*/ 26 h 26"/>
              <a:gd name="T2" fmla="*/ 0 w 10"/>
              <a:gd name="T3" fmla="*/ 24 h 26"/>
              <a:gd name="T4" fmla="*/ 7 w 10"/>
              <a:gd name="T5" fmla="*/ 0 h 26"/>
              <a:gd name="T6" fmla="*/ 10 w 10"/>
              <a:gd name="T7" fmla="*/ 0 h 26"/>
              <a:gd name="T8" fmla="*/ 2 w 10"/>
              <a:gd name="T9" fmla="*/ 26 h 26"/>
            </a:gdLst>
            <a:ahLst/>
            <a:cxnLst>
              <a:cxn ang="0">
                <a:pos x="T0" y="T1"/>
              </a:cxn>
              <a:cxn ang="0">
                <a:pos x="T2" y="T3"/>
              </a:cxn>
              <a:cxn ang="0">
                <a:pos x="T4" y="T5"/>
              </a:cxn>
              <a:cxn ang="0">
                <a:pos x="T6" y="T7"/>
              </a:cxn>
              <a:cxn ang="0">
                <a:pos x="T8" y="T9"/>
              </a:cxn>
            </a:cxnLst>
            <a:rect l="0" t="0" r="r" b="b"/>
            <a:pathLst>
              <a:path w="10" h="26">
                <a:moveTo>
                  <a:pt x="2" y="26"/>
                </a:moveTo>
                <a:lnTo>
                  <a:pt x="0" y="24"/>
                </a:lnTo>
                <a:lnTo>
                  <a:pt x="7" y="0"/>
                </a:lnTo>
                <a:lnTo>
                  <a:pt x="10" y="0"/>
                </a:lnTo>
                <a:lnTo>
                  <a:pt x="2" y="26"/>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76" name="Rectangle 147"/>
          <p:cNvSpPr>
            <a:spLocks noChangeArrowheads="1"/>
          </p:cNvSpPr>
          <p:nvPr/>
        </p:nvSpPr>
        <p:spPr bwMode="auto">
          <a:xfrm>
            <a:off x="933394" y="1722438"/>
            <a:ext cx="1016000" cy="622300"/>
          </a:xfrm>
          <a:prstGeom prst="rect">
            <a:avLst/>
          </a:prstGeom>
          <a:solidFill>
            <a:srgbClr val="FFB900"/>
          </a:solidFill>
          <a:ln>
            <a:noFill/>
          </a:ln>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77" name="Freeform 148"/>
          <p:cNvSpPr>
            <a:spLocks/>
          </p:cNvSpPr>
          <p:nvPr/>
        </p:nvSpPr>
        <p:spPr bwMode="auto">
          <a:xfrm>
            <a:off x="1161994" y="2478089"/>
            <a:ext cx="19050" cy="41275"/>
          </a:xfrm>
          <a:custGeom>
            <a:avLst/>
            <a:gdLst>
              <a:gd name="T0" fmla="*/ 2 w 12"/>
              <a:gd name="T1" fmla="*/ 26 h 26"/>
              <a:gd name="T2" fmla="*/ 0 w 12"/>
              <a:gd name="T3" fmla="*/ 24 h 26"/>
              <a:gd name="T4" fmla="*/ 10 w 12"/>
              <a:gd name="T5" fmla="*/ 0 h 26"/>
              <a:gd name="T6" fmla="*/ 12 w 12"/>
              <a:gd name="T7" fmla="*/ 0 h 26"/>
              <a:gd name="T8" fmla="*/ 2 w 12"/>
              <a:gd name="T9" fmla="*/ 26 h 26"/>
            </a:gdLst>
            <a:ahLst/>
            <a:cxnLst>
              <a:cxn ang="0">
                <a:pos x="T0" y="T1"/>
              </a:cxn>
              <a:cxn ang="0">
                <a:pos x="T2" y="T3"/>
              </a:cxn>
              <a:cxn ang="0">
                <a:pos x="T4" y="T5"/>
              </a:cxn>
              <a:cxn ang="0">
                <a:pos x="T6" y="T7"/>
              </a:cxn>
              <a:cxn ang="0">
                <a:pos x="T8" y="T9"/>
              </a:cxn>
            </a:cxnLst>
            <a:rect l="0" t="0" r="r" b="b"/>
            <a:pathLst>
              <a:path w="12" h="26">
                <a:moveTo>
                  <a:pt x="2" y="26"/>
                </a:moveTo>
                <a:lnTo>
                  <a:pt x="0" y="24"/>
                </a:lnTo>
                <a:lnTo>
                  <a:pt x="10" y="0"/>
                </a:lnTo>
                <a:lnTo>
                  <a:pt x="12" y="0"/>
                </a:lnTo>
                <a:lnTo>
                  <a:pt x="2" y="26"/>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78" name="Freeform 149"/>
          <p:cNvSpPr>
            <a:spLocks/>
          </p:cNvSpPr>
          <p:nvPr/>
        </p:nvSpPr>
        <p:spPr bwMode="auto">
          <a:xfrm>
            <a:off x="1112783" y="2478089"/>
            <a:ext cx="23813" cy="41275"/>
          </a:xfrm>
          <a:custGeom>
            <a:avLst/>
            <a:gdLst>
              <a:gd name="T0" fmla="*/ 2 w 15"/>
              <a:gd name="T1" fmla="*/ 26 h 26"/>
              <a:gd name="T2" fmla="*/ 0 w 15"/>
              <a:gd name="T3" fmla="*/ 24 h 26"/>
              <a:gd name="T4" fmla="*/ 10 w 15"/>
              <a:gd name="T5" fmla="*/ 0 h 26"/>
              <a:gd name="T6" fmla="*/ 15 w 15"/>
              <a:gd name="T7" fmla="*/ 0 h 26"/>
              <a:gd name="T8" fmla="*/ 2 w 15"/>
              <a:gd name="T9" fmla="*/ 26 h 26"/>
            </a:gdLst>
            <a:ahLst/>
            <a:cxnLst>
              <a:cxn ang="0">
                <a:pos x="T0" y="T1"/>
              </a:cxn>
              <a:cxn ang="0">
                <a:pos x="T2" y="T3"/>
              </a:cxn>
              <a:cxn ang="0">
                <a:pos x="T4" y="T5"/>
              </a:cxn>
              <a:cxn ang="0">
                <a:pos x="T6" y="T7"/>
              </a:cxn>
              <a:cxn ang="0">
                <a:pos x="T8" y="T9"/>
              </a:cxn>
            </a:cxnLst>
            <a:rect l="0" t="0" r="r" b="b"/>
            <a:pathLst>
              <a:path w="15" h="26">
                <a:moveTo>
                  <a:pt x="2" y="26"/>
                </a:moveTo>
                <a:lnTo>
                  <a:pt x="0" y="24"/>
                </a:lnTo>
                <a:lnTo>
                  <a:pt x="10" y="0"/>
                </a:lnTo>
                <a:lnTo>
                  <a:pt x="15" y="0"/>
                </a:lnTo>
                <a:lnTo>
                  <a:pt x="2" y="26"/>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79" name="Freeform 150"/>
          <p:cNvSpPr>
            <a:spLocks/>
          </p:cNvSpPr>
          <p:nvPr/>
        </p:nvSpPr>
        <p:spPr bwMode="auto">
          <a:xfrm>
            <a:off x="1060394" y="2478089"/>
            <a:ext cx="26988" cy="41275"/>
          </a:xfrm>
          <a:custGeom>
            <a:avLst/>
            <a:gdLst>
              <a:gd name="T0" fmla="*/ 2 w 17"/>
              <a:gd name="T1" fmla="*/ 26 h 26"/>
              <a:gd name="T2" fmla="*/ 0 w 17"/>
              <a:gd name="T3" fmla="*/ 24 h 26"/>
              <a:gd name="T4" fmla="*/ 12 w 17"/>
              <a:gd name="T5" fmla="*/ 0 h 26"/>
              <a:gd name="T6" fmla="*/ 17 w 17"/>
              <a:gd name="T7" fmla="*/ 0 h 26"/>
              <a:gd name="T8" fmla="*/ 2 w 17"/>
              <a:gd name="T9" fmla="*/ 26 h 26"/>
            </a:gdLst>
            <a:ahLst/>
            <a:cxnLst>
              <a:cxn ang="0">
                <a:pos x="T0" y="T1"/>
              </a:cxn>
              <a:cxn ang="0">
                <a:pos x="T2" y="T3"/>
              </a:cxn>
              <a:cxn ang="0">
                <a:pos x="T4" y="T5"/>
              </a:cxn>
              <a:cxn ang="0">
                <a:pos x="T6" y="T7"/>
              </a:cxn>
              <a:cxn ang="0">
                <a:pos x="T8" y="T9"/>
              </a:cxn>
            </a:cxnLst>
            <a:rect l="0" t="0" r="r" b="b"/>
            <a:pathLst>
              <a:path w="17" h="26">
                <a:moveTo>
                  <a:pt x="2" y="26"/>
                </a:moveTo>
                <a:lnTo>
                  <a:pt x="0" y="24"/>
                </a:lnTo>
                <a:lnTo>
                  <a:pt x="12" y="0"/>
                </a:lnTo>
                <a:lnTo>
                  <a:pt x="17" y="0"/>
                </a:lnTo>
                <a:lnTo>
                  <a:pt x="2" y="26"/>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80" name="Freeform 151"/>
          <p:cNvSpPr>
            <a:spLocks/>
          </p:cNvSpPr>
          <p:nvPr/>
        </p:nvSpPr>
        <p:spPr bwMode="auto">
          <a:xfrm>
            <a:off x="1006419" y="2474913"/>
            <a:ext cx="33338" cy="44450"/>
          </a:xfrm>
          <a:custGeom>
            <a:avLst/>
            <a:gdLst>
              <a:gd name="T0" fmla="*/ 5 w 21"/>
              <a:gd name="T1" fmla="*/ 28 h 28"/>
              <a:gd name="T2" fmla="*/ 0 w 21"/>
              <a:gd name="T3" fmla="*/ 26 h 28"/>
              <a:gd name="T4" fmla="*/ 16 w 21"/>
              <a:gd name="T5" fmla="*/ 0 h 28"/>
              <a:gd name="T6" fmla="*/ 21 w 21"/>
              <a:gd name="T7" fmla="*/ 2 h 28"/>
              <a:gd name="T8" fmla="*/ 5 w 21"/>
              <a:gd name="T9" fmla="*/ 28 h 28"/>
            </a:gdLst>
            <a:ahLst/>
            <a:cxnLst>
              <a:cxn ang="0">
                <a:pos x="T0" y="T1"/>
              </a:cxn>
              <a:cxn ang="0">
                <a:pos x="T2" y="T3"/>
              </a:cxn>
              <a:cxn ang="0">
                <a:pos x="T4" y="T5"/>
              </a:cxn>
              <a:cxn ang="0">
                <a:pos x="T6" y="T7"/>
              </a:cxn>
              <a:cxn ang="0">
                <a:pos x="T8" y="T9"/>
              </a:cxn>
            </a:cxnLst>
            <a:rect l="0" t="0" r="r" b="b"/>
            <a:pathLst>
              <a:path w="21" h="28">
                <a:moveTo>
                  <a:pt x="5" y="28"/>
                </a:moveTo>
                <a:lnTo>
                  <a:pt x="0" y="26"/>
                </a:lnTo>
                <a:lnTo>
                  <a:pt x="16" y="0"/>
                </a:lnTo>
                <a:lnTo>
                  <a:pt x="21" y="2"/>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81" name="Freeform 152"/>
          <p:cNvSpPr>
            <a:spLocks/>
          </p:cNvSpPr>
          <p:nvPr/>
        </p:nvSpPr>
        <p:spPr bwMode="auto">
          <a:xfrm>
            <a:off x="958794" y="2474913"/>
            <a:ext cx="31750" cy="44450"/>
          </a:xfrm>
          <a:custGeom>
            <a:avLst/>
            <a:gdLst>
              <a:gd name="T0" fmla="*/ 2 w 20"/>
              <a:gd name="T1" fmla="*/ 28 h 28"/>
              <a:gd name="T2" fmla="*/ 0 w 20"/>
              <a:gd name="T3" fmla="*/ 26 h 28"/>
              <a:gd name="T4" fmla="*/ 17 w 20"/>
              <a:gd name="T5" fmla="*/ 0 h 28"/>
              <a:gd name="T6" fmla="*/ 20 w 20"/>
              <a:gd name="T7" fmla="*/ 2 h 28"/>
              <a:gd name="T8" fmla="*/ 2 w 20"/>
              <a:gd name="T9" fmla="*/ 28 h 28"/>
            </a:gdLst>
            <a:ahLst/>
            <a:cxnLst>
              <a:cxn ang="0">
                <a:pos x="T0" y="T1"/>
              </a:cxn>
              <a:cxn ang="0">
                <a:pos x="T2" y="T3"/>
              </a:cxn>
              <a:cxn ang="0">
                <a:pos x="T4" y="T5"/>
              </a:cxn>
              <a:cxn ang="0">
                <a:pos x="T6" y="T7"/>
              </a:cxn>
              <a:cxn ang="0">
                <a:pos x="T8" y="T9"/>
              </a:cxn>
            </a:cxnLst>
            <a:rect l="0" t="0" r="r" b="b"/>
            <a:pathLst>
              <a:path w="20" h="28">
                <a:moveTo>
                  <a:pt x="2" y="28"/>
                </a:moveTo>
                <a:lnTo>
                  <a:pt x="0" y="26"/>
                </a:lnTo>
                <a:lnTo>
                  <a:pt x="17" y="0"/>
                </a:lnTo>
                <a:lnTo>
                  <a:pt x="20" y="2"/>
                </a:lnTo>
                <a:lnTo>
                  <a:pt x="2"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82" name="Freeform 153"/>
          <p:cNvSpPr>
            <a:spLocks/>
          </p:cNvSpPr>
          <p:nvPr/>
        </p:nvSpPr>
        <p:spPr bwMode="auto">
          <a:xfrm>
            <a:off x="1685869" y="2438401"/>
            <a:ext cx="19050" cy="39688"/>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83" name="Freeform 154"/>
          <p:cNvSpPr>
            <a:spLocks/>
          </p:cNvSpPr>
          <p:nvPr/>
        </p:nvSpPr>
        <p:spPr bwMode="auto">
          <a:xfrm>
            <a:off x="1639833" y="2438401"/>
            <a:ext cx="17463" cy="39688"/>
          </a:xfrm>
          <a:custGeom>
            <a:avLst/>
            <a:gdLst>
              <a:gd name="T0" fmla="*/ 8 w 11"/>
              <a:gd name="T1" fmla="*/ 25 h 25"/>
              <a:gd name="T2" fmla="*/ 0 w 11"/>
              <a:gd name="T3" fmla="*/ 2 h 25"/>
              <a:gd name="T4" fmla="*/ 3 w 11"/>
              <a:gd name="T5" fmla="*/ 0 h 25"/>
              <a:gd name="T6" fmla="*/ 11 w 11"/>
              <a:gd name="T7" fmla="*/ 25 h 25"/>
              <a:gd name="T8" fmla="*/ 8 w 11"/>
              <a:gd name="T9" fmla="*/ 25 h 25"/>
            </a:gdLst>
            <a:ahLst/>
            <a:cxnLst>
              <a:cxn ang="0">
                <a:pos x="T0" y="T1"/>
              </a:cxn>
              <a:cxn ang="0">
                <a:pos x="T2" y="T3"/>
              </a:cxn>
              <a:cxn ang="0">
                <a:pos x="T4" y="T5"/>
              </a:cxn>
              <a:cxn ang="0">
                <a:pos x="T6" y="T7"/>
              </a:cxn>
              <a:cxn ang="0">
                <a:pos x="T8" y="T9"/>
              </a:cxn>
            </a:cxnLst>
            <a:rect l="0" t="0" r="r" b="b"/>
            <a:pathLst>
              <a:path w="11" h="25">
                <a:moveTo>
                  <a:pt x="8" y="25"/>
                </a:moveTo>
                <a:lnTo>
                  <a:pt x="0" y="2"/>
                </a:lnTo>
                <a:lnTo>
                  <a:pt x="3" y="0"/>
                </a:lnTo>
                <a:lnTo>
                  <a:pt x="11"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84" name="Freeform 155"/>
          <p:cNvSpPr>
            <a:spLocks/>
          </p:cNvSpPr>
          <p:nvPr/>
        </p:nvSpPr>
        <p:spPr bwMode="auto">
          <a:xfrm>
            <a:off x="1592208" y="2438401"/>
            <a:ext cx="15875" cy="39688"/>
          </a:xfrm>
          <a:custGeom>
            <a:avLst/>
            <a:gdLst>
              <a:gd name="T0" fmla="*/ 7 w 10"/>
              <a:gd name="T1" fmla="*/ 25 h 25"/>
              <a:gd name="T2" fmla="*/ 0 w 10"/>
              <a:gd name="T3" fmla="*/ 2 h 25"/>
              <a:gd name="T4" fmla="*/ 5 w 10"/>
              <a:gd name="T5" fmla="*/ 0 h 25"/>
              <a:gd name="T6" fmla="*/ 10 w 10"/>
              <a:gd name="T7" fmla="*/ 25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2"/>
                </a:lnTo>
                <a:lnTo>
                  <a:pt x="5" y="0"/>
                </a:lnTo>
                <a:lnTo>
                  <a:pt x="10" y="25"/>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85" name="Freeform 156"/>
          <p:cNvSpPr>
            <a:spLocks/>
          </p:cNvSpPr>
          <p:nvPr/>
        </p:nvSpPr>
        <p:spPr bwMode="auto">
          <a:xfrm>
            <a:off x="1547758" y="2438401"/>
            <a:ext cx="11113" cy="39688"/>
          </a:xfrm>
          <a:custGeom>
            <a:avLst/>
            <a:gdLst>
              <a:gd name="T0" fmla="*/ 5 w 7"/>
              <a:gd name="T1" fmla="*/ 25 h 25"/>
              <a:gd name="T2" fmla="*/ 0 w 7"/>
              <a:gd name="T3" fmla="*/ 0 h 25"/>
              <a:gd name="T4" fmla="*/ 5 w 7"/>
              <a:gd name="T5" fmla="*/ 0 h 25"/>
              <a:gd name="T6" fmla="*/ 7 w 7"/>
              <a:gd name="T7" fmla="*/ 25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0"/>
                </a:lnTo>
                <a:lnTo>
                  <a:pt x="5" y="0"/>
                </a:lnTo>
                <a:lnTo>
                  <a:pt x="7" y="25"/>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86" name="Freeform 157"/>
          <p:cNvSpPr>
            <a:spLocks/>
          </p:cNvSpPr>
          <p:nvPr/>
        </p:nvSpPr>
        <p:spPr bwMode="auto">
          <a:xfrm>
            <a:off x="1501719" y="2438401"/>
            <a:ext cx="12700" cy="39688"/>
          </a:xfrm>
          <a:custGeom>
            <a:avLst/>
            <a:gdLst>
              <a:gd name="T0" fmla="*/ 3 w 8"/>
              <a:gd name="T1" fmla="*/ 25 h 25"/>
              <a:gd name="T2" fmla="*/ 0 w 8"/>
              <a:gd name="T3" fmla="*/ 0 h 25"/>
              <a:gd name="T4" fmla="*/ 6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6"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87" name="Rectangle 158"/>
          <p:cNvSpPr>
            <a:spLocks noChangeArrowheads="1"/>
          </p:cNvSpPr>
          <p:nvPr/>
        </p:nvSpPr>
        <p:spPr bwMode="auto">
          <a:xfrm>
            <a:off x="1457269" y="2438401"/>
            <a:ext cx="7938" cy="39688"/>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88" name="Freeform 159"/>
          <p:cNvSpPr>
            <a:spLocks/>
          </p:cNvSpPr>
          <p:nvPr/>
        </p:nvSpPr>
        <p:spPr bwMode="auto">
          <a:xfrm>
            <a:off x="1409644" y="2438401"/>
            <a:ext cx="7938" cy="39688"/>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89" name="Freeform 160"/>
          <p:cNvSpPr>
            <a:spLocks/>
          </p:cNvSpPr>
          <p:nvPr/>
        </p:nvSpPr>
        <p:spPr bwMode="auto">
          <a:xfrm>
            <a:off x="1360432" y="2438401"/>
            <a:ext cx="12700" cy="39688"/>
          </a:xfrm>
          <a:custGeom>
            <a:avLst/>
            <a:gdLst>
              <a:gd name="T0" fmla="*/ 5 w 8"/>
              <a:gd name="T1" fmla="*/ 25 h 25"/>
              <a:gd name="T2" fmla="*/ 0 w 8"/>
              <a:gd name="T3" fmla="*/ 25 h 25"/>
              <a:gd name="T4" fmla="*/ 2 w 8"/>
              <a:gd name="T5" fmla="*/ 0 h 25"/>
              <a:gd name="T6" fmla="*/ 8 w 8"/>
              <a:gd name="T7" fmla="*/ 0 h 25"/>
              <a:gd name="T8" fmla="*/ 5 w 8"/>
              <a:gd name="T9" fmla="*/ 25 h 25"/>
            </a:gdLst>
            <a:ahLst/>
            <a:cxnLst>
              <a:cxn ang="0">
                <a:pos x="T0" y="T1"/>
              </a:cxn>
              <a:cxn ang="0">
                <a:pos x="T2" y="T3"/>
              </a:cxn>
              <a:cxn ang="0">
                <a:pos x="T4" y="T5"/>
              </a:cxn>
              <a:cxn ang="0">
                <a:pos x="T6" y="T7"/>
              </a:cxn>
              <a:cxn ang="0">
                <a:pos x="T8" y="T9"/>
              </a:cxn>
            </a:cxnLst>
            <a:rect l="0" t="0" r="r" b="b"/>
            <a:pathLst>
              <a:path w="8" h="25">
                <a:moveTo>
                  <a:pt x="5" y="25"/>
                </a:moveTo>
                <a:lnTo>
                  <a:pt x="0" y="25"/>
                </a:lnTo>
                <a:lnTo>
                  <a:pt x="2" y="0"/>
                </a:lnTo>
                <a:lnTo>
                  <a:pt x="8"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90" name="Freeform 161"/>
          <p:cNvSpPr>
            <a:spLocks/>
          </p:cNvSpPr>
          <p:nvPr/>
        </p:nvSpPr>
        <p:spPr bwMode="auto">
          <a:xfrm>
            <a:off x="1311220" y="2438401"/>
            <a:ext cx="15875" cy="39688"/>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91" name="Freeform 162"/>
          <p:cNvSpPr>
            <a:spLocks/>
          </p:cNvSpPr>
          <p:nvPr/>
        </p:nvSpPr>
        <p:spPr bwMode="auto">
          <a:xfrm>
            <a:off x="1262007" y="2438401"/>
            <a:ext cx="20638" cy="39688"/>
          </a:xfrm>
          <a:custGeom>
            <a:avLst/>
            <a:gdLst>
              <a:gd name="T0" fmla="*/ 6 w 13"/>
              <a:gd name="T1" fmla="*/ 25 h 25"/>
              <a:gd name="T2" fmla="*/ 0 w 13"/>
              <a:gd name="T3" fmla="*/ 25 h 25"/>
              <a:gd name="T4" fmla="*/ 8 w 13"/>
              <a:gd name="T5" fmla="*/ 0 h 25"/>
              <a:gd name="T6" fmla="*/ 13 w 13"/>
              <a:gd name="T7" fmla="*/ 2 h 25"/>
              <a:gd name="T8" fmla="*/ 6 w 13"/>
              <a:gd name="T9" fmla="*/ 25 h 25"/>
            </a:gdLst>
            <a:ahLst/>
            <a:cxnLst>
              <a:cxn ang="0">
                <a:pos x="T0" y="T1"/>
              </a:cxn>
              <a:cxn ang="0">
                <a:pos x="T2" y="T3"/>
              </a:cxn>
              <a:cxn ang="0">
                <a:pos x="T4" y="T5"/>
              </a:cxn>
              <a:cxn ang="0">
                <a:pos x="T6" y="T7"/>
              </a:cxn>
              <a:cxn ang="0">
                <a:pos x="T8" y="T9"/>
              </a:cxn>
            </a:cxnLst>
            <a:rect l="0" t="0" r="r" b="b"/>
            <a:pathLst>
              <a:path w="13" h="25">
                <a:moveTo>
                  <a:pt x="6" y="25"/>
                </a:moveTo>
                <a:lnTo>
                  <a:pt x="0" y="25"/>
                </a:lnTo>
                <a:lnTo>
                  <a:pt x="8" y="0"/>
                </a:lnTo>
                <a:lnTo>
                  <a:pt x="13" y="2"/>
                </a:lnTo>
                <a:lnTo>
                  <a:pt x="6"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92" name="Freeform 163"/>
          <p:cNvSpPr>
            <a:spLocks/>
          </p:cNvSpPr>
          <p:nvPr/>
        </p:nvSpPr>
        <p:spPr bwMode="auto">
          <a:xfrm>
            <a:off x="1214382" y="2438401"/>
            <a:ext cx="20638" cy="39688"/>
          </a:xfrm>
          <a:custGeom>
            <a:avLst/>
            <a:gdLst>
              <a:gd name="T0" fmla="*/ 5 w 13"/>
              <a:gd name="T1" fmla="*/ 25 h 25"/>
              <a:gd name="T2" fmla="*/ 0 w 13"/>
              <a:gd name="T3" fmla="*/ 25 h 25"/>
              <a:gd name="T4" fmla="*/ 10 w 13"/>
              <a:gd name="T5" fmla="*/ 0 h 25"/>
              <a:gd name="T6" fmla="*/ 13 w 13"/>
              <a:gd name="T7" fmla="*/ 2 h 25"/>
              <a:gd name="T8" fmla="*/ 5 w 13"/>
              <a:gd name="T9" fmla="*/ 25 h 25"/>
            </a:gdLst>
            <a:ahLst/>
            <a:cxnLst>
              <a:cxn ang="0">
                <a:pos x="T0" y="T1"/>
              </a:cxn>
              <a:cxn ang="0">
                <a:pos x="T2" y="T3"/>
              </a:cxn>
              <a:cxn ang="0">
                <a:pos x="T4" y="T5"/>
              </a:cxn>
              <a:cxn ang="0">
                <a:pos x="T6" y="T7"/>
              </a:cxn>
              <a:cxn ang="0">
                <a:pos x="T8" y="T9"/>
              </a:cxn>
            </a:cxnLst>
            <a:rect l="0" t="0" r="r" b="b"/>
            <a:pathLst>
              <a:path w="13" h="25">
                <a:moveTo>
                  <a:pt x="5" y="25"/>
                </a:moveTo>
                <a:lnTo>
                  <a:pt x="0" y="25"/>
                </a:lnTo>
                <a:lnTo>
                  <a:pt x="10" y="0"/>
                </a:lnTo>
                <a:lnTo>
                  <a:pt x="13"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93" name="Freeform 164"/>
          <p:cNvSpPr>
            <a:spLocks/>
          </p:cNvSpPr>
          <p:nvPr/>
        </p:nvSpPr>
        <p:spPr bwMode="auto">
          <a:xfrm>
            <a:off x="1169932" y="2438401"/>
            <a:ext cx="19050" cy="39688"/>
          </a:xfrm>
          <a:custGeom>
            <a:avLst/>
            <a:gdLst>
              <a:gd name="T0" fmla="*/ 2 w 12"/>
              <a:gd name="T1" fmla="*/ 25 h 25"/>
              <a:gd name="T2" fmla="*/ 0 w 12"/>
              <a:gd name="T3" fmla="*/ 25 h 25"/>
              <a:gd name="T4" fmla="*/ 10 w 12"/>
              <a:gd name="T5" fmla="*/ 0 h 25"/>
              <a:gd name="T6" fmla="*/ 12 w 12"/>
              <a:gd name="T7" fmla="*/ 2 h 25"/>
              <a:gd name="T8" fmla="*/ 2 w 12"/>
              <a:gd name="T9" fmla="*/ 25 h 25"/>
            </a:gdLst>
            <a:ahLst/>
            <a:cxnLst>
              <a:cxn ang="0">
                <a:pos x="T0" y="T1"/>
              </a:cxn>
              <a:cxn ang="0">
                <a:pos x="T2" y="T3"/>
              </a:cxn>
              <a:cxn ang="0">
                <a:pos x="T4" y="T5"/>
              </a:cxn>
              <a:cxn ang="0">
                <a:pos x="T6" y="T7"/>
              </a:cxn>
              <a:cxn ang="0">
                <a:pos x="T8" y="T9"/>
              </a:cxn>
            </a:cxnLst>
            <a:rect l="0" t="0" r="r" b="b"/>
            <a:pathLst>
              <a:path w="12" h="25">
                <a:moveTo>
                  <a:pt x="2" y="25"/>
                </a:moveTo>
                <a:lnTo>
                  <a:pt x="0" y="25"/>
                </a:lnTo>
                <a:lnTo>
                  <a:pt x="10" y="0"/>
                </a:lnTo>
                <a:lnTo>
                  <a:pt x="12" y="2"/>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94" name="Freeform 165"/>
          <p:cNvSpPr>
            <a:spLocks/>
          </p:cNvSpPr>
          <p:nvPr/>
        </p:nvSpPr>
        <p:spPr bwMode="auto">
          <a:xfrm>
            <a:off x="1023882" y="2438401"/>
            <a:ext cx="31750" cy="39688"/>
          </a:xfrm>
          <a:custGeom>
            <a:avLst/>
            <a:gdLst>
              <a:gd name="T0" fmla="*/ 5 w 20"/>
              <a:gd name="T1" fmla="*/ 25 h 25"/>
              <a:gd name="T2" fmla="*/ 0 w 20"/>
              <a:gd name="T3" fmla="*/ 23 h 25"/>
              <a:gd name="T4" fmla="*/ 17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3"/>
                </a:lnTo>
                <a:lnTo>
                  <a:pt x="17"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95" name="Freeform 166"/>
          <p:cNvSpPr>
            <a:spLocks/>
          </p:cNvSpPr>
          <p:nvPr/>
        </p:nvSpPr>
        <p:spPr bwMode="auto">
          <a:xfrm>
            <a:off x="1206444" y="2405064"/>
            <a:ext cx="19050" cy="36513"/>
          </a:xfrm>
          <a:custGeom>
            <a:avLst/>
            <a:gdLst>
              <a:gd name="T0" fmla="*/ 5 w 12"/>
              <a:gd name="T1" fmla="*/ 23 h 23"/>
              <a:gd name="T2" fmla="*/ 0 w 12"/>
              <a:gd name="T3" fmla="*/ 21 h 23"/>
              <a:gd name="T4" fmla="*/ 10 w 12"/>
              <a:gd name="T5" fmla="*/ 0 h 23"/>
              <a:gd name="T6" fmla="*/ 12 w 12"/>
              <a:gd name="T7" fmla="*/ 0 h 23"/>
              <a:gd name="T8" fmla="*/ 5 w 12"/>
              <a:gd name="T9" fmla="*/ 23 h 23"/>
            </a:gdLst>
            <a:ahLst/>
            <a:cxnLst>
              <a:cxn ang="0">
                <a:pos x="T0" y="T1"/>
              </a:cxn>
              <a:cxn ang="0">
                <a:pos x="T2" y="T3"/>
              </a:cxn>
              <a:cxn ang="0">
                <a:pos x="T4" y="T5"/>
              </a:cxn>
              <a:cxn ang="0">
                <a:pos x="T6" y="T7"/>
              </a:cxn>
              <a:cxn ang="0">
                <a:pos x="T8" y="T9"/>
              </a:cxn>
            </a:cxnLst>
            <a:rect l="0" t="0" r="r" b="b"/>
            <a:pathLst>
              <a:path w="12" h="23">
                <a:moveTo>
                  <a:pt x="5" y="23"/>
                </a:moveTo>
                <a:lnTo>
                  <a:pt x="0" y="21"/>
                </a:lnTo>
                <a:lnTo>
                  <a:pt x="10" y="0"/>
                </a:lnTo>
                <a:lnTo>
                  <a:pt x="12"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96" name="Freeform 167"/>
          <p:cNvSpPr>
            <a:spLocks/>
          </p:cNvSpPr>
          <p:nvPr/>
        </p:nvSpPr>
        <p:spPr bwMode="auto">
          <a:xfrm>
            <a:off x="1161995" y="2405064"/>
            <a:ext cx="23813" cy="36513"/>
          </a:xfrm>
          <a:custGeom>
            <a:avLst/>
            <a:gdLst>
              <a:gd name="T0" fmla="*/ 5 w 15"/>
              <a:gd name="T1" fmla="*/ 23 h 23"/>
              <a:gd name="T2" fmla="*/ 0 w 15"/>
              <a:gd name="T3" fmla="*/ 21 h 23"/>
              <a:gd name="T4" fmla="*/ 12 w 15"/>
              <a:gd name="T5" fmla="*/ 0 h 23"/>
              <a:gd name="T6" fmla="*/ 15 w 15"/>
              <a:gd name="T7" fmla="*/ 0 h 23"/>
              <a:gd name="T8" fmla="*/ 5 w 15"/>
              <a:gd name="T9" fmla="*/ 23 h 23"/>
            </a:gdLst>
            <a:ahLst/>
            <a:cxnLst>
              <a:cxn ang="0">
                <a:pos x="T0" y="T1"/>
              </a:cxn>
              <a:cxn ang="0">
                <a:pos x="T2" y="T3"/>
              </a:cxn>
              <a:cxn ang="0">
                <a:pos x="T4" y="T5"/>
              </a:cxn>
              <a:cxn ang="0">
                <a:pos x="T6" y="T7"/>
              </a:cxn>
              <a:cxn ang="0">
                <a:pos x="T8" y="T9"/>
              </a:cxn>
            </a:cxnLst>
            <a:rect l="0" t="0" r="r" b="b"/>
            <a:pathLst>
              <a:path w="15" h="23">
                <a:moveTo>
                  <a:pt x="5" y="23"/>
                </a:moveTo>
                <a:lnTo>
                  <a:pt x="0" y="21"/>
                </a:lnTo>
                <a:lnTo>
                  <a:pt x="12" y="0"/>
                </a:lnTo>
                <a:lnTo>
                  <a:pt x="15"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97" name="Freeform 168"/>
          <p:cNvSpPr>
            <a:spLocks/>
          </p:cNvSpPr>
          <p:nvPr/>
        </p:nvSpPr>
        <p:spPr bwMode="auto">
          <a:xfrm>
            <a:off x="1250894" y="2405064"/>
            <a:ext cx="20638" cy="36513"/>
          </a:xfrm>
          <a:custGeom>
            <a:avLst/>
            <a:gdLst>
              <a:gd name="T0" fmla="*/ 5 w 13"/>
              <a:gd name="T1" fmla="*/ 23 h 23"/>
              <a:gd name="T2" fmla="*/ 0 w 13"/>
              <a:gd name="T3" fmla="*/ 21 h 23"/>
              <a:gd name="T4" fmla="*/ 7 w 13"/>
              <a:gd name="T5" fmla="*/ 0 h 23"/>
              <a:gd name="T6" fmla="*/ 13 w 13"/>
              <a:gd name="T7" fmla="*/ 0 h 23"/>
              <a:gd name="T8" fmla="*/ 5 w 13"/>
              <a:gd name="T9" fmla="*/ 23 h 23"/>
            </a:gdLst>
            <a:ahLst/>
            <a:cxnLst>
              <a:cxn ang="0">
                <a:pos x="T0" y="T1"/>
              </a:cxn>
              <a:cxn ang="0">
                <a:pos x="T2" y="T3"/>
              </a:cxn>
              <a:cxn ang="0">
                <a:pos x="T4" y="T5"/>
              </a:cxn>
              <a:cxn ang="0">
                <a:pos x="T6" y="T7"/>
              </a:cxn>
              <a:cxn ang="0">
                <a:pos x="T8" y="T9"/>
              </a:cxn>
            </a:cxnLst>
            <a:rect l="0" t="0" r="r" b="b"/>
            <a:pathLst>
              <a:path w="13" h="23">
                <a:moveTo>
                  <a:pt x="5" y="23"/>
                </a:moveTo>
                <a:lnTo>
                  <a:pt x="0" y="21"/>
                </a:lnTo>
                <a:lnTo>
                  <a:pt x="7" y="0"/>
                </a:lnTo>
                <a:lnTo>
                  <a:pt x="13"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98" name="Freeform 169"/>
          <p:cNvSpPr>
            <a:spLocks/>
          </p:cNvSpPr>
          <p:nvPr/>
        </p:nvSpPr>
        <p:spPr bwMode="auto">
          <a:xfrm>
            <a:off x="1300108" y="2409826"/>
            <a:ext cx="11113" cy="31750"/>
          </a:xfrm>
          <a:custGeom>
            <a:avLst/>
            <a:gdLst>
              <a:gd name="T0" fmla="*/ 2 w 7"/>
              <a:gd name="T1" fmla="*/ 20 h 20"/>
              <a:gd name="T2" fmla="*/ 0 w 7"/>
              <a:gd name="T3" fmla="*/ 18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18"/>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99" name="Freeform 170"/>
          <p:cNvSpPr>
            <a:spLocks/>
          </p:cNvSpPr>
          <p:nvPr/>
        </p:nvSpPr>
        <p:spPr bwMode="auto">
          <a:xfrm>
            <a:off x="1344558" y="2405063"/>
            <a:ext cx="11113" cy="33338"/>
          </a:xfrm>
          <a:custGeom>
            <a:avLst/>
            <a:gdLst>
              <a:gd name="T0" fmla="*/ 2 w 7"/>
              <a:gd name="T1" fmla="*/ 21 h 21"/>
              <a:gd name="T2" fmla="*/ 0 w 7"/>
              <a:gd name="T3" fmla="*/ 21 h 21"/>
              <a:gd name="T4" fmla="*/ 2 w 7"/>
              <a:gd name="T5" fmla="*/ 0 h 21"/>
              <a:gd name="T6" fmla="*/ 7 w 7"/>
              <a:gd name="T7" fmla="*/ 0 h 21"/>
              <a:gd name="T8" fmla="*/ 2 w 7"/>
              <a:gd name="T9" fmla="*/ 21 h 21"/>
            </a:gdLst>
            <a:ahLst/>
            <a:cxnLst>
              <a:cxn ang="0">
                <a:pos x="T0" y="T1"/>
              </a:cxn>
              <a:cxn ang="0">
                <a:pos x="T2" y="T3"/>
              </a:cxn>
              <a:cxn ang="0">
                <a:pos x="T4" y="T5"/>
              </a:cxn>
              <a:cxn ang="0">
                <a:pos x="T6" y="T7"/>
              </a:cxn>
              <a:cxn ang="0">
                <a:pos x="T8" y="T9"/>
              </a:cxn>
            </a:cxnLst>
            <a:rect l="0" t="0" r="r" b="b"/>
            <a:pathLst>
              <a:path w="7" h="21">
                <a:moveTo>
                  <a:pt x="2" y="21"/>
                </a:moveTo>
                <a:lnTo>
                  <a:pt x="0" y="21"/>
                </a:lnTo>
                <a:lnTo>
                  <a:pt x="2" y="0"/>
                </a:lnTo>
                <a:lnTo>
                  <a:pt x="7" y="0"/>
                </a:lnTo>
                <a:lnTo>
                  <a:pt x="2" y="2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800" name="Freeform 171"/>
          <p:cNvSpPr>
            <a:spLocks/>
          </p:cNvSpPr>
          <p:nvPr/>
        </p:nvSpPr>
        <p:spPr bwMode="auto">
          <a:xfrm>
            <a:off x="1389008" y="2409827"/>
            <a:ext cx="11113" cy="28575"/>
          </a:xfrm>
          <a:custGeom>
            <a:avLst/>
            <a:gdLst>
              <a:gd name="T0" fmla="*/ 5 w 7"/>
              <a:gd name="T1" fmla="*/ 18 h 18"/>
              <a:gd name="T2" fmla="*/ 0 w 7"/>
              <a:gd name="T3" fmla="*/ 18 h 18"/>
              <a:gd name="T4" fmla="*/ 2 w 7"/>
              <a:gd name="T5" fmla="*/ 0 h 18"/>
              <a:gd name="T6" fmla="*/ 7 w 7"/>
              <a:gd name="T7" fmla="*/ 0 h 18"/>
              <a:gd name="T8" fmla="*/ 5 w 7"/>
              <a:gd name="T9" fmla="*/ 18 h 18"/>
            </a:gdLst>
            <a:ahLst/>
            <a:cxnLst>
              <a:cxn ang="0">
                <a:pos x="T0" y="T1"/>
              </a:cxn>
              <a:cxn ang="0">
                <a:pos x="T2" y="T3"/>
              </a:cxn>
              <a:cxn ang="0">
                <a:pos x="T4" y="T5"/>
              </a:cxn>
              <a:cxn ang="0">
                <a:pos x="T6" y="T7"/>
              </a:cxn>
              <a:cxn ang="0">
                <a:pos x="T8" y="T9"/>
              </a:cxn>
            </a:cxnLst>
            <a:rect l="0" t="0" r="r" b="b"/>
            <a:pathLst>
              <a:path w="7" h="18">
                <a:moveTo>
                  <a:pt x="5" y="18"/>
                </a:moveTo>
                <a:lnTo>
                  <a:pt x="0" y="18"/>
                </a:lnTo>
                <a:lnTo>
                  <a:pt x="2" y="0"/>
                </a:lnTo>
                <a:lnTo>
                  <a:pt x="7"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801" name="Freeform 172"/>
          <p:cNvSpPr>
            <a:spLocks/>
          </p:cNvSpPr>
          <p:nvPr/>
        </p:nvSpPr>
        <p:spPr bwMode="auto">
          <a:xfrm>
            <a:off x="1433457" y="2409827"/>
            <a:ext cx="7938" cy="28575"/>
          </a:xfrm>
          <a:custGeom>
            <a:avLst/>
            <a:gdLst>
              <a:gd name="T0" fmla="*/ 5 w 5"/>
              <a:gd name="T1" fmla="*/ 18 h 18"/>
              <a:gd name="T2" fmla="*/ 0 w 5"/>
              <a:gd name="T3" fmla="*/ 18 h 18"/>
              <a:gd name="T4" fmla="*/ 3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3"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802" name="Freeform 173"/>
          <p:cNvSpPr>
            <a:spLocks/>
          </p:cNvSpPr>
          <p:nvPr/>
        </p:nvSpPr>
        <p:spPr bwMode="auto">
          <a:xfrm>
            <a:off x="1477907" y="2409827"/>
            <a:ext cx="7938" cy="2857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803" name="Freeform 174"/>
          <p:cNvSpPr>
            <a:spLocks/>
          </p:cNvSpPr>
          <p:nvPr/>
        </p:nvSpPr>
        <p:spPr bwMode="auto">
          <a:xfrm>
            <a:off x="1522357" y="2405063"/>
            <a:ext cx="7938" cy="33338"/>
          </a:xfrm>
          <a:custGeom>
            <a:avLst/>
            <a:gdLst>
              <a:gd name="T0" fmla="*/ 3 w 5"/>
              <a:gd name="T1" fmla="*/ 21 h 21"/>
              <a:gd name="T2" fmla="*/ 0 w 5"/>
              <a:gd name="T3" fmla="*/ 0 h 21"/>
              <a:gd name="T4" fmla="*/ 3 w 5"/>
              <a:gd name="T5" fmla="*/ 0 h 21"/>
              <a:gd name="T6" fmla="*/ 5 w 5"/>
              <a:gd name="T7" fmla="*/ 21 h 21"/>
              <a:gd name="T8" fmla="*/ 3 w 5"/>
              <a:gd name="T9" fmla="*/ 21 h 21"/>
            </a:gdLst>
            <a:ahLst/>
            <a:cxnLst>
              <a:cxn ang="0">
                <a:pos x="T0" y="T1"/>
              </a:cxn>
              <a:cxn ang="0">
                <a:pos x="T2" y="T3"/>
              </a:cxn>
              <a:cxn ang="0">
                <a:pos x="T4" y="T5"/>
              </a:cxn>
              <a:cxn ang="0">
                <a:pos x="T6" y="T7"/>
              </a:cxn>
              <a:cxn ang="0">
                <a:pos x="T8" y="T9"/>
              </a:cxn>
            </a:cxnLst>
            <a:rect l="0" t="0" r="r" b="b"/>
            <a:pathLst>
              <a:path w="5" h="21">
                <a:moveTo>
                  <a:pt x="3" y="21"/>
                </a:moveTo>
                <a:lnTo>
                  <a:pt x="0" y="0"/>
                </a:lnTo>
                <a:lnTo>
                  <a:pt x="3" y="0"/>
                </a:lnTo>
                <a:lnTo>
                  <a:pt x="5" y="21"/>
                </a:lnTo>
                <a:lnTo>
                  <a:pt x="3" y="2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804" name="Freeform 175"/>
          <p:cNvSpPr>
            <a:spLocks/>
          </p:cNvSpPr>
          <p:nvPr/>
        </p:nvSpPr>
        <p:spPr bwMode="auto">
          <a:xfrm>
            <a:off x="1563632" y="2405064"/>
            <a:ext cx="12700" cy="36513"/>
          </a:xfrm>
          <a:custGeom>
            <a:avLst/>
            <a:gdLst>
              <a:gd name="T0" fmla="*/ 5 w 8"/>
              <a:gd name="T1" fmla="*/ 23 h 23"/>
              <a:gd name="T2" fmla="*/ 0 w 8"/>
              <a:gd name="T3" fmla="*/ 0 h 23"/>
              <a:gd name="T4" fmla="*/ 5 w 8"/>
              <a:gd name="T5" fmla="*/ 0 h 23"/>
              <a:gd name="T6" fmla="*/ 8 w 8"/>
              <a:gd name="T7" fmla="*/ 21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0"/>
                </a:lnTo>
                <a:lnTo>
                  <a:pt x="5" y="0"/>
                </a:lnTo>
                <a:lnTo>
                  <a:pt x="8" y="21"/>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805" name="Freeform 176"/>
          <p:cNvSpPr>
            <a:spLocks/>
          </p:cNvSpPr>
          <p:nvPr/>
        </p:nvSpPr>
        <p:spPr bwMode="auto">
          <a:xfrm>
            <a:off x="1608082" y="2405064"/>
            <a:ext cx="12700" cy="36513"/>
          </a:xfrm>
          <a:custGeom>
            <a:avLst/>
            <a:gdLst>
              <a:gd name="T0" fmla="*/ 5 w 8"/>
              <a:gd name="T1" fmla="*/ 23 h 23"/>
              <a:gd name="T2" fmla="*/ 0 w 8"/>
              <a:gd name="T3" fmla="*/ 3 h 23"/>
              <a:gd name="T4" fmla="*/ 3 w 8"/>
              <a:gd name="T5" fmla="*/ 0 h 23"/>
              <a:gd name="T6" fmla="*/ 8 w 8"/>
              <a:gd name="T7" fmla="*/ 21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3"/>
                </a:lnTo>
                <a:lnTo>
                  <a:pt x="3" y="0"/>
                </a:lnTo>
                <a:lnTo>
                  <a:pt x="8" y="21"/>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806" name="Freeform 177"/>
          <p:cNvSpPr>
            <a:spLocks/>
          </p:cNvSpPr>
          <p:nvPr/>
        </p:nvSpPr>
        <p:spPr bwMode="auto">
          <a:xfrm>
            <a:off x="1649357" y="2405064"/>
            <a:ext cx="19050" cy="36513"/>
          </a:xfrm>
          <a:custGeom>
            <a:avLst/>
            <a:gdLst>
              <a:gd name="T0" fmla="*/ 7 w 12"/>
              <a:gd name="T1" fmla="*/ 23 h 23"/>
              <a:gd name="T2" fmla="*/ 0 w 12"/>
              <a:gd name="T3" fmla="*/ 0 h 23"/>
              <a:gd name="T4" fmla="*/ 2 w 12"/>
              <a:gd name="T5" fmla="*/ 0 h 23"/>
              <a:gd name="T6" fmla="*/ 12 w 12"/>
              <a:gd name="T7" fmla="*/ 21 h 23"/>
              <a:gd name="T8" fmla="*/ 7 w 12"/>
              <a:gd name="T9" fmla="*/ 23 h 23"/>
            </a:gdLst>
            <a:ahLst/>
            <a:cxnLst>
              <a:cxn ang="0">
                <a:pos x="T0" y="T1"/>
              </a:cxn>
              <a:cxn ang="0">
                <a:pos x="T2" y="T3"/>
              </a:cxn>
              <a:cxn ang="0">
                <a:pos x="T4" y="T5"/>
              </a:cxn>
              <a:cxn ang="0">
                <a:pos x="T6" y="T7"/>
              </a:cxn>
              <a:cxn ang="0">
                <a:pos x="T8" y="T9"/>
              </a:cxn>
            </a:cxnLst>
            <a:rect l="0" t="0" r="r" b="b"/>
            <a:pathLst>
              <a:path w="12" h="23">
                <a:moveTo>
                  <a:pt x="7" y="23"/>
                </a:moveTo>
                <a:lnTo>
                  <a:pt x="0" y="0"/>
                </a:lnTo>
                <a:lnTo>
                  <a:pt x="2" y="0"/>
                </a:lnTo>
                <a:lnTo>
                  <a:pt x="12" y="21"/>
                </a:lnTo>
                <a:lnTo>
                  <a:pt x="7"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807" name="Freeform 178"/>
          <p:cNvSpPr>
            <a:spLocks/>
          </p:cNvSpPr>
          <p:nvPr/>
        </p:nvSpPr>
        <p:spPr bwMode="auto">
          <a:xfrm>
            <a:off x="1027058" y="2405064"/>
            <a:ext cx="28575" cy="36513"/>
          </a:xfrm>
          <a:custGeom>
            <a:avLst/>
            <a:gdLst>
              <a:gd name="T0" fmla="*/ 3 w 18"/>
              <a:gd name="T1" fmla="*/ 23 h 23"/>
              <a:gd name="T2" fmla="*/ 0 w 18"/>
              <a:gd name="T3" fmla="*/ 21 h 23"/>
              <a:gd name="T4" fmla="*/ 15 w 18"/>
              <a:gd name="T5" fmla="*/ 0 h 23"/>
              <a:gd name="T6" fmla="*/ 18 w 18"/>
              <a:gd name="T7" fmla="*/ 3 h 23"/>
              <a:gd name="T8" fmla="*/ 3 w 18"/>
              <a:gd name="T9" fmla="*/ 23 h 23"/>
            </a:gdLst>
            <a:ahLst/>
            <a:cxnLst>
              <a:cxn ang="0">
                <a:pos x="T0" y="T1"/>
              </a:cxn>
              <a:cxn ang="0">
                <a:pos x="T2" y="T3"/>
              </a:cxn>
              <a:cxn ang="0">
                <a:pos x="T4" y="T5"/>
              </a:cxn>
              <a:cxn ang="0">
                <a:pos x="T6" y="T7"/>
              </a:cxn>
              <a:cxn ang="0">
                <a:pos x="T8" y="T9"/>
              </a:cxn>
            </a:cxnLst>
            <a:rect l="0" t="0" r="r" b="b"/>
            <a:pathLst>
              <a:path w="18" h="23">
                <a:moveTo>
                  <a:pt x="3" y="23"/>
                </a:moveTo>
                <a:lnTo>
                  <a:pt x="0" y="21"/>
                </a:lnTo>
                <a:lnTo>
                  <a:pt x="15" y="0"/>
                </a:lnTo>
                <a:lnTo>
                  <a:pt x="18" y="3"/>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pic>
        <p:nvPicPr>
          <p:cNvPr id="808" name="Picture 38"/>
          <p:cNvPicPr>
            <a:picLocks noChangeAspect="1"/>
          </p:cNvPicPr>
          <p:nvPr/>
        </p:nvPicPr>
        <p:blipFill rotWithShape="1">
          <a:blip r:embed="rId3">
            <a:duotone>
              <a:srgbClr val="797A7D">
                <a:shade val="45000"/>
                <a:satMod val="135000"/>
              </a:srgbClr>
              <a:prstClr val="white"/>
            </a:duotone>
            <a:lum bright="40000" contrast="-40000"/>
          </a:blip>
          <a:srcRect r="52174"/>
          <a:stretch/>
        </p:blipFill>
        <p:spPr>
          <a:xfrm>
            <a:off x="4291006" y="1246721"/>
            <a:ext cx="2133551" cy="1752951"/>
          </a:xfrm>
          <a:prstGeom prst="rect">
            <a:avLst/>
          </a:prstGeom>
        </p:spPr>
      </p:pic>
      <p:pic>
        <p:nvPicPr>
          <p:cNvPr id="809" name="Picture 638"/>
          <p:cNvPicPr>
            <a:picLocks noChangeAspect="1"/>
          </p:cNvPicPr>
          <p:nvPr/>
        </p:nvPicPr>
        <p:blipFill rotWithShape="1">
          <a:blip r:embed="rId3">
            <a:duotone>
              <a:srgbClr val="797A7D">
                <a:shade val="45000"/>
                <a:satMod val="135000"/>
              </a:srgbClr>
              <a:prstClr val="white"/>
            </a:duotone>
            <a:lum bright="40000" contrast="-40000"/>
          </a:blip>
          <a:srcRect l="52621"/>
          <a:stretch/>
        </p:blipFill>
        <p:spPr>
          <a:xfrm>
            <a:off x="6617269" y="1047751"/>
            <a:ext cx="2353541" cy="1951921"/>
          </a:xfrm>
          <a:prstGeom prst="rect">
            <a:avLst/>
          </a:prstGeom>
        </p:spPr>
      </p:pic>
      <p:sp>
        <p:nvSpPr>
          <p:cNvPr id="810" name="Rectangle 5"/>
          <p:cNvSpPr/>
          <p:nvPr/>
        </p:nvSpPr>
        <p:spPr bwMode="auto">
          <a:xfrm>
            <a:off x="-19256" y="2892735"/>
            <a:ext cx="3020354" cy="3244395"/>
          </a:xfrm>
          <a:prstGeom prst="rect">
            <a:avLst/>
          </a:pr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1" name="Rectangle 6"/>
          <p:cNvSpPr/>
          <p:nvPr/>
        </p:nvSpPr>
        <p:spPr bwMode="auto">
          <a:xfrm>
            <a:off x="3054196" y="2892735"/>
            <a:ext cx="3020354" cy="3244395"/>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2" name="Rectangle 7"/>
          <p:cNvSpPr/>
          <p:nvPr/>
        </p:nvSpPr>
        <p:spPr bwMode="auto">
          <a:xfrm>
            <a:off x="6123279" y="2892735"/>
            <a:ext cx="3020354" cy="3244395"/>
          </a:xfrm>
          <a:prstGeom prst="rect">
            <a:avLst/>
          </a:prstGeom>
          <a:solidFill>
            <a:srgbClr val="0070C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3" name="Rectangle 8"/>
          <p:cNvSpPr/>
          <p:nvPr/>
        </p:nvSpPr>
        <p:spPr bwMode="auto">
          <a:xfrm>
            <a:off x="9192362" y="2892735"/>
            <a:ext cx="3020354" cy="3244395"/>
          </a:xfrm>
          <a:prstGeom prst="rect">
            <a:avLst/>
          </a:prstGeom>
          <a:solidFill>
            <a:srgbClr val="0070C0">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4" name="Rectangle 9"/>
          <p:cNvSpPr/>
          <p:nvPr/>
        </p:nvSpPr>
        <p:spPr>
          <a:xfrm>
            <a:off x="476687" y="2838393"/>
            <a:ext cx="2573140" cy="923330"/>
          </a:xfrm>
          <a:prstGeom prst="rect">
            <a:avLst/>
          </a:prstGeom>
        </p:spPr>
        <p:txBody>
          <a:bodyPr wrap="none">
            <a:spAutoFit/>
          </a:bodyPr>
          <a:lstStyle/>
          <a:p>
            <a:pPr defTabSz="914363"/>
            <a:r>
              <a:rPr lang="en-US" sz="5400" dirty="0">
                <a:solidFill>
                  <a:srgbClr val="FFFFFF"/>
                </a:solidFill>
                <a:latin typeface="Segoe UI Light"/>
                <a:ea typeface="Segoe UI" pitchFamily="34" charset="0"/>
                <a:cs typeface="Segoe UI Semibold" panose="020B0702040204020203" pitchFamily="34" charset="0"/>
              </a:rPr>
              <a:t>Q2 2015</a:t>
            </a:r>
            <a:endParaRPr lang="en-US" sz="5400" dirty="0">
              <a:solidFill>
                <a:srgbClr val="FFFFFF"/>
              </a:solidFill>
              <a:latin typeface="Segoe UI Light"/>
              <a:cs typeface="Segoe UI Semibold" panose="020B0702040204020203" pitchFamily="34" charset="0"/>
            </a:endParaRPr>
          </a:p>
        </p:txBody>
      </p:sp>
      <p:sp>
        <p:nvSpPr>
          <p:cNvPr id="815" name="Rectangle 10"/>
          <p:cNvSpPr/>
          <p:nvPr/>
        </p:nvSpPr>
        <p:spPr>
          <a:xfrm>
            <a:off x="3490448" y="2836463"/>
            <a:ext cx="2572952" cy="923330"/>
          </a:xfrm>
          <a:prstGeom prst="rect">
            <a:avLst/>
          </a:prstGeom>
        </p:spPr>
        <p:txBody>
          <a:bodyPr wrap="square">
            <a:spAutoFit/>
          </a:bodyPr>
          <a:lstStyle/>
          <a:p>
            <a:pPr defTabSz="914363"/>
            <a:r>
              <a:rPr lang="en-US" sz="5400" dirty="0">
                <a:solidFill>
                  <a:srgbClr val="FFFFFF"/>
                </a:solidFill>
                <a:latin typeface="Segoe UI Light"/>
                <a:ea typeface="Segoe UI" pitchFamily="34" charset="0"/>
                <a:cs typeface="Segoe UI Semibold" panose="020B0702040204020203" pitchFamily="34" charset="0"/>
              </a:rPr>
              <a:t>Q3 2015</a:t>
            </a:r>
            <a:endParaRPr lang="en-US" sz="5400" dirty="0">
              <a:solidFill>
                <a:srgbClr val="FFFFFF"/>
              </a:solidFill>
              <a:latin typeface="Segoe UI Light"/>
              <a:cs typeface="Segoe UI Semibold" panose="020B0702040204020203" pitchFamily="34" charset="0"/>
            </a:endParaRPr>
          </a:p>
        </p:txBody>
      </p:sp>
      <p:sp>
        <p:nvSpPr>
          <p:cNvPr id="816" name="Rectangle 11"/>
          <p:cNvSpPr/>
          <p:nvPr/>
        </p:nvSpPr>
        <p:spPr>
          <a:xfrm>
            <a:off x="6584397" y="2836463"/>
            <a:ext cx="2583600" cy="923330"/>
          </a:xfrm>
          <a:prstGeom prst="rect">
            <a:avLst/>
          </a:prstGeom>
        </p:spPr>
        <p:txBody>
          <a:bodyPr wrap="square">
            <a:spAutoFit/>
          </a:bodyPr>
          <a:lstStyle/>
          <a:p>
            <a:pPr defTabSz="914363"/>
            <a:r>
              <a:rPr lang="en-US" sz="5400" dirty="0">
                <a:solidFill>
                  <a:srgbClr val="FFFFFF"/>
                </a:solidFill>
                <a:latin typeface="Segoe UI Light"/>
                <a:ea typeface="Segoe UI" pitchFamily="34" charset="0"/>
                <a:cs typeface="Segoe UI Semibold" panose="020B0702040204020203" pitchFamily="34" charset="0"/>
              </a:rPr>
              <a:t>Q4 2015</a:t>
            </a:r>
            <a:endParaRPr lang="en-US" sz="5400" dirty="0">
              <a:solidFill>
                <a:srgbClr val="FFFFFF"/>
              </a:solidFill>
              <a:latin typeface="Segoe UI Light"/>
              <a:cs typeface="Segoe UI Semibold" panose="020B0702040204020203" pitchFamily="34" charset="0"/>
            </a:endParaRPr>
          </a:p>
        </p:txBody>
      </p:sp>
      <p:sp>
        <p:nvSpPr>
          <p:cNvPr id="817" name="Rectangle 12"/>
          <p:cNvSpPr/>
          <p:nvPr/>
        </p:nvSpPr>
        <p:spPr>
          <a:xfrm>
            <a:off x="9216727" y="2790297"/>
            <a:ext cx="3030983" cy="1015663"/>
          </a:xfrm>
          <a:prstGeom prst="rect">
            <a:avLst/>
          </a:prstGeom>
        </p:spPr>
        <p:txBody>
          <a:bodyPr wrap="square">
            <a:spAutoFit/>
          </a:bodyPr>
          <a:lstStyle/>
          <a:p>
            <a:pPr algn="ctr" defTabSz="914363"/>
            <a:r>
              <a:rPr lang="en-US" sz="4000" dirty="0">
                <a:solidFill>
                  <a:srgbClr val="FFFFFF"/>
                </a:solidFill>
                <a:latin typeface="Segoe UI Light"/>
                <a:ea typeface="Segoe UI" pitchFamily="34" charset="0"/>
                <a:cs typeface="Segoe UI Semibold" panose="020B0702040204020203" pitchFamily="34" charset="0"/>
              </a:rPr>
              <a:t>Planned</a:t>
            </a:r>
            <a:endParaRPr lang="en-US" sz="6000" dirty="0">
              <a:solidFill>
                <a:srgbClr val="FFFFFF"/>
              </a:solidFill>
              <a:latin typeface="Segoe UI Light"/>
              <a:ea typeface="Segoe UI" pitchFamily="34" charset="0"/>
              <a:cs typeface="Segoe UI Semibold" panose="020B0702040204020203" pitchFamily="34" charset="0"/>
            </a:endParaRPr>
          </a:p>
          <a:p>
            <a:pPr algn="ctr" defTabSz="914363"/>
            <a:r>
              <a:rPr lang="en-US" sz="2000" dirty="0">
                <a:solidFill>
                  <a:srgbClr val="FFFFFF"/>
                </a:solidFill>
                <a:latin typeface="Segoe UI Light"/>
                <a:ea typeface="Segoe UI" pitchFamily="34" charset="0"/>
                <a:cs typeface="Segoe UI Semibold" panose="020B0702040204020203" pitchFamily="34" charset="0"/>
              </a:rPr>
              <a:t>(no timelines)</a:t>
            </a:r>
            <a:endParaRPr lang="en-US" sz="2000" dirty="0">
              <a:solidFill>
                <a:srgbClr val="FFFFFF"/>
              </a:solidFill>
              <a:latin typeface="Segoe UI Light"/>
              <a:cs typeface="Segoe UI Semibold" panose="020B0702040204020203" pitchFamily="34" charset="0"/>
            </a:endParaRPr>
          </a:p>
        </p:txBody>
      </p:sp>
      <p:sp>
        <p:nvSpPr>
          <p:cNvPr id="818" name="Rectangle 26"/>
          <p:cNvSpPr/>
          <p:nvPr/>
        </p:nvSpPr>
        <p:spPr>
          <a:xfrm>
            <a:off x="3216142" y="4080157"/>
            <a:ext cx="2800249" cy="2056973"/>
          </a:xfrm>
          <a:prstGeom prst="rect">
            <a:avLst/>
          </a:prstGeom>
          <a:noFill/>
        </p:spPr>
        <p:txBody>
          <a:bodyPr wrap="square" lIns="45720" tIns="0" rIns="45720" bIns="45720" anchor="t" anchorCtr="1">
            <a:spAutoFit/>
          </a:bodyPr>
          <a:lstStyle/>
          <a:p>
            <a:pPr defTabSz="914099" fontAlgn="base">
              <a:spcBef>
                <a:spcPts val="600"/>
              </a:spcBef>
              <a:spcAft>
                <a:spcPts val="800"/>
              </a:spcAft>
            </a:pPr>
            <a:r>
              <a:rPr lang="en-US" sz="1200" dirty="0">
                <a:solidFill>
                  <a:srgbClr val="FFFFFF"/>
                </a:solidFill>
                <a:latin typeface="Segoe UI"/>
              </a:rPr>
              <a:t>Next-gen sync client (PC &amp; Mac) (Preview)</a:t>
            </a:r>
          </a:p>
          <a:p>
            <a:pPr defTabSz="914099" fontAlgn="base">
              <a:spcBef>
                <a:spcPts val="600"/>
              </a:spcBef>
              <a:spcAft>
                <a:spcPts val="800"/>
              </a:spcAft>
            </a:pPr>
            <a:r>
              <a:rPr lang="en-US" sz="1200" dirty="0">
                <a:solidFill>
                  <a:srgbClr val="FFFFFF"/>
                </a:solidFill>
                <a:latin typeface="Segoe UI"/>
              </a:rPr>
              <a:t>Unified web UX</a:t>
            </a:r>
          </a:p>
          <a:p>
            <a:pPr defTabSz="914099" fontAlgn="base">
              <a:spcBef>
                <a:spcPts val="600"/>
              </a:spcBef>
              <a:spcAft>
                <a:spcPts val="800"/>
              </a:spcAft>
            </a:pPr>
            <a:r>
              <a:rPr lang="en-US" sz="1200" dirty="0">
                <a:solidFill>
                  <a:srgbClr val="FFFFFF"/>
                </a:solidFill>
                <a:latin typeface="Segoe UI"/>
              </a:rPr>
              <a:t>Mobile Offline files (read-only) for iOS, Android</a:t>
            </a:r>
          </a:p>
          <a:p>
            <a:pPr defTabSz="914099" fontAlgn="base">
              <a:spcBef>
                <a:spcPts val="600"/>
              </a:spcBef>
              <a:spcAft>
                <a:spcPts val="800"/>
              </a:spcAft>
            </a:pPr>
            <a:r>
              <a:rPr lang="en-US" sz="1200" dirty="0">
                <a:solidFill>
                  <a:srgbClr val="FFFFFF"/>
                </a:solidFill>
                <a:latin typeface="Segoe UI"/>
                <a:ea typeface="Segoe UI" pitchFamily="34" charset="0"/>
                <a:cs typeface="Segoe UI" pitchFamily="34" charset="0"/>
              </a:rPr>
              <a:t>Stop/revoke sharing control</a:t>
            </a:r>
          </a:p>
          <a:p>
            <a:pPr defTabSz="914099" fontAlgn="base">
              <a:spcBef>
                <a:spcPts val="600"/>
              </a:spcBef>
              <a:spcAft>
                <a:spcPts val="800"/>
              </a:spcAft>
            </a:pPr>
            <a:r>
              <a:rPr lang="en-US" sz="1200" dirty="0">
                <a:solidFill>
                  <a:srgbClr val="FFFFFF"/>
                </a:solidFill>
                <a:latin typeface="Segoe UI"/>
                <a:ea typeface="Segoe UI" pitchFamily="34" charset="0"/>
                <a:cs typeface="Segoe UI" pitchFamily="34" charset="0"/>
              </a:rPr>
              <a:t>Company-shareable links</a:t>
            </a:r>
          </a:p>
        </p:txBody>
      </p:sp>
      <p:sp>
        <p:nvSpPr>
          <p:cNvPr id="819" name="Rectangle 34"/>
          <p:cNvSpPr/>
          <p:nvPr/>
        </p:nvSpPr>
        <p:spPr>
          <a:xfrm>
            <a:off x="215165" y="4080157"/>
            <a:ext cx="2780871" cy="1800493"/>
          </a:xfrm>
          <a:prstGeom prst="rect">
            <a:avLst/>
          </a:prstGeom>
          <a:noFill/>
        </p:spPr>
        <p:txBody>
          <a:bodyPr wrap="square" lIns="45720" tIns="0" rIns="45720" bIns="45720" anchor="t" anchorCtr="1">
            <a:spAutoFit/>
          </a:bodyPr>
          <a:lstStyle/>
          <a:p>
            <a:pPr defTabSz="914363" fontAlgn="t">
              <a:spcBef>
                <a:spcPts val="600"/>
              </a:spcBef>
              <a:spcAft>
                <a:spcPts val="600"/>
              </a:spcAft>
            </a:pPr>
            <a:r>
              <a:rPr lang="en-US" sz="1200" dirty="0">
                <a:solidFill>
                  <a:srgbClr val="FFFFFF"/>
                </a:solidFill>
                <a:latin typeface="Segoe UI"/>
              </a:rPr>
              <a:t>New mobile PDF experience for iOS, Android</a:t>
            </a:r>
          </a:p>
          <a:p>
            <a:pPr defTabSz="914363" fontAlgn="t">
              <a:spcBef>
                <a:spcPts val="600"/>
              </a:spcBef>
              <a:spcAft>
                <a:spcPts val="600"/>
              </a:spcAft>
            </a:pPr>
            <a:r>
              <a:rPr lang="en-US" sz="1200" dirty="0">
                <a:solidFill>
                  <a:srgbClr val="FFFFFF"/>
                </a:solidFill>
                <a:latin typeface="Segoe UI"/>
              </a:rPr>
              <a:t>Send a link from Outlook Mobile on iOS, Android</a:t>
            </a:r>
          </a:p>
          <a:p>
            <a:pPr defTabSz="914363" fontAlgn="t">
              <a:spcBef>
                <a:spcPts val="600"/>
              </a:spcBef>
              <a:spcAft>
                <a:spcPts val="600"/>
              </a:spcAft>
            </a:pPr>
            <a:r>
              <a:rPr lang="en-US" sz="1200" dirty="0">
                <a:solidFill>
                  <a:srgbClr val="FFFFFF"/>
                </a:solidFill>
                <a:latin typeface="Segoe UI"/>
              </a:rPr>
              <a:t>Save to OneDrive for Business from OWA</a:t>
            </a:r>
          </a:p>
          <a:p>
            <a:pPr defTabSz="914363" fontAlgn="t">
              <a:spcBef>
                <a:spcPts val="600"/>
              </a:spcBef>
              <a:spcAft>
                <a:spcPts val="600"/>
              </a:spcAft>
            </a:pPr>
            <a:r>
              <a:rPr lang="en-US" sz="1200" dirty="0">
                <a:solidFill>
                  <a:srgbClr val="FFFFFF"/>
                </a:solidFill>
                <a:latin typeface="Segoe UI"/>
              </a:rPr>
              <a:t>Expiration of anonymous shares</a:t>
            </a:r>
          </a:p>
        </p:txBody>
      </p:sp>
      <p:sp>
        <p:nvSpPr>
          <p:cNvPr id="820" name="Rectangle 37"/>
          <p:cNvSpPr/>
          <p:nvPr/>
        </p:nvSpPr>
        <p:spPr>
          <a:xfrm>
            <a:off x="6328631" y="4080157"/>
            <a:ext cx="2742142" cy="754053"/>
          </a:xfrm>
          <a:prstGeom prst="rect">
            <a:avLst/>
          </a:prstGeom>
          <a:noFill/>
        </p:spPr>
        <p:txBody>
          <a:bodyPr wrap="square" lIns="45720" tIns="0" rIns="45720" bIns="45720" anchor="t" anchorCtr="1">
            <a:spAutoFit/>
          </a:bodyPr>
          <a:lstStyle/>
          <a:p>
            <a:pPr defTabSz="914363" fontAlgn="t">
              <a:spcBef>
                <a:spcPts val="600"/>
              </a:spcBef>
              <a:spcAft>
                <a:spcPts val="600"/>
              </a:spcAft>
            </a:pPr>
            <a:r>
              <a:rPr lang="en-US" sz="1200" dirty="0">
                <a:solidFill>
                  <a:srgbClr val="FFFFFF"/>
                </a:solidFill>
                <a:latin typeface="Segoe UI"/>
              </a:rPr>
              <a:t>Next-gen sync client (PC &amp; Mac) (GA)</a:t>
            </a:r>
          </a:p>
          <a:p>
            <a:pPr defTabSz="914363" fontAlgn="t">
              <a:spcBef>
                <a:spcPts val="600"/>
              </a:spcBef>
              <a:spcAft>
                <a:spcPts val="600"/>
              </a:spcAft>
            </a:pPr>
            <a:r>
              <a:rPr lang="en-US" sz="1200" dirty="0">
                <a:solidFill>
                  <a:srgbClr val="FFFFFF"/>
                </a:solidFill>
                <a:latin typeface="Segoe UI"/>
              </a:rPr>
              <a:t>Windows 10 Universal app (including read-only offline files)</a:t>
            </a:r>
          </a:p>
        </p:txBody>
      </p:sp>
      <p:sp>
        <p:nvSpPr>
          <p:cNvPr id="821" name="Rectangle 39"/>
          <p:cNvSpPr/>
          <p:nvPr/>
        </p:nvSpPr>
        <p:spPr>
          <a:xfrm>
            <a:off x="9421486" y="4080156"/>
            <a:ext cx="2675120" cy="2133918"/>
          </a:xfrm>
          <a:prstGeom prst="rect">
            <a:avLst/>
          </a:prstGeom>
          <a:noFill/>
        </p:spPr>
        <p:txBody>
          <a:bodyPr wrap="square" lIns="45720" tIns="0" rIns="45720" bIns="45720" anchor="t" anchorCtr="1">
            <a:spAutoFit/>
          </a:bodyPr>
          <a:lstStyle/>
          <a:p>
            <a:pPr defTabSz="914363" fontAlgn="t">
              <a:spcBef>
                <a:spcPts val="600"/>
              </a:spcBef>
              <a:spcAft>
                <a:spcPts val="600"/>
              </a:spcAft>
            </a:pPr>
            <a:r>
              <a:rPr lang="en-US" sz="1200" dirty="0">
                <a:solidFill>
                  <a:srgbClr val="FFFFFF"/>
                </a:solidFill>
                <a:latin typeface="Segoe UI"/>
              </a:rPr>
              <a:t>Offline mobile editing</a:t>
            </a:r>
          </a:p>
          <a:p>
            <a:pPr defTabSz="914363" fontAlgn="t">
              <a:spcBef>
                <a:spcPts val="600"/>
              </a:spcBef>
              <a:spcAft>
                <a:spcPts val="600"/>
              </a:spcAft>
            </a:pPr>
            <a:r>
              <a:rPr lang="en-US" sz="1200" dirty="0">
                <a:solidFill>
                  <a:srgbClr val="FFFFFF"/>
                </a:solidFill>
                <a:latin typeface="Segoe UI"/>
              </a:rPr>
              <a:t>Offline mobile folders</a:t>
            </a:r>
          </a:p>
          <a:p>
            <a:pPr defTabSz="914363" fontAlgn="t">
              <a:spcBef>
                <a:spcPts val="600"/>
              </a:spcBef>
              <a:spcAft>
                <a:spcPts val="600"/>
              </a:spcAft>
            </a:pPr>
            <a:r>
              <a:rPr lang="en-US" sz="1200" dirty="0">
                <a:solidFill>
                  <a:srgbClr val="FFFFFF"/>
                </a:solidFill>
                <a:latin typeface="Segoe UI"/>
              </a:rPr>
              <a:t>Mobile PDF annotation support for iOS, Android</a:t>
            </a:r>
          </a:p>
          <a:p>
            <a:pPr defTabSz="914363" fontAlgn="t">
              <a:spcBef>
                <a:spcPts val="600"/>
              </a:spcBef>
              <a:spcAft>
                <a:spcPts val="600"/>
              </a:spcAft>
            </a:pPr>
            <a:r>
              <a:rPr lang="en-US" sz="1200" dirty="0">
                <a:solidFill>
                  <a:srgbClr val="FFFFFF"/>
                </a:solidFill>
                <a:latin typeface="Segoe UI"/>
              </a:rPr>
              <a:t>Modern attachments for Outlook</a:t>
            </a:r>
          </a:p>
          <a:p>
            <a:pPr defTabSz="914363" fontAlgn="t">
              <a:spcBef>
                <a:spcPts val="600"/>
              </a:spcBef>
              <a:spcAft>
                <a:spcPts val="600"/>
              </a:spcAft>
            </a:pPr>
            <a:r>
              <a:rPr lang="en-US" sz="1200" dirty="0">
                <a:solidFill>
                  <a:srgbClr val="FFFFFF"/>
                </a:solidFill>
                <a:latin typeface="Segoe UI"/>
              </a:rPr>
              <a:t>Expiration of all external shares</a:t>
            </a:r>
          </a:p>
          <a:p>
            <a:pPr defTabSz="914363" fontAlgn="t">
              <a:spcBef>
                <a:spcPts val="600"/>
              </a:spcBef>
              <a:spcAft>
                <a:spcPts val="600"/>
              </a:spcAft>
            </a:pPr>
            <a:endParaRPr lang="en-US" sz="1200" dirty="0">
              <a:solidFill>
                <a:srgbClr val="FFFFFF"/>
              </a:solidFill>
              <a:latin typeface="Segoe UI"/>
            </a:endParaRPr>
          </a:p>
        </p:txBody>
      </p:sp>
      <p:grpSp>
        <p:nvGrpSpPr>
          <p:cNvPr id="822" name="Group 114"/>
          <p:cNvGrpSpPr>
            <a:grpSpLocks noChangeAspect="1"/>
          </p:cNvGrpSpPr>
          <p:nvPr/>
        </p:nvGrpSpPr>
        <p:grpSpPr bwMode="auto">
          <a:xfrm>
            <a:off x="5430135" y="1593875"/>
            <a:ext cx="1291400" cy="800776"/>
            <a:chOff x="357" y="929"/>
            <a:chExt cx="1195" cy="741"/>
          </a:xfrm>
        </p:grpSpPr>
        <p:sp>
          <p:nvSpPr>
            <p:cNvPr id="823" name="Freeform 117"/>
            <p:cNvSpPr>
              <a:spLocks/>
            </p:cNvSpPr>
            <p:nvPr/>
          </p:nvSpPr>
          <p:spPr bwMode="auto">
            <a:xfrm>
              <a:off x="357" y="929"/>
              <a:ext cx="1193" cy="741"/>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24" name="Freeform 118"/>
            <p:cNvSpPr>
              <a:spLocks/>
            </p:cNvSpPr>
            <p:nvPr/>
          </p:nvSpPr>
          <p:spPr bwMode="auto">
            <a:xfrm>
              <a:off x="450" y="1017"/>
              <a:ext cx="1007" cy="557"/>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00A1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25" name="Rectangle 119"/>
            <p:cNvSpPr>
              <a:spLocks noChangeArrowheads="1"/>
            </p:cNvSpPr>
            <p:nvPr/>
          </p:nvSpPr>
          <p:spPr bwMode="auto">
            <a:xfrm>
              <a:off x="529" y="1145"/>
              <a:ext cx="235" cy="1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26" name="Rectangle 120"/>
            <p:cNvSpPr>
              <a:spLocks noChangeArrowheads="1"/>
            </p:cNvSpPr>
            <p:nvPr/>
          </p:nvSpPr>
          <p:spPr bwMode="auto">
            <a:xfrm>
              <a:off x="529" y="1145"/>
              <a:ext cx="23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27" name="Rectangle 121"/>
            <p:cNvSpPr>
              <a:spLocks noChangeArrowheads="1"/>
            </p:cNvSpPr>
            <p:nvPr/>
          </p:nvSpPr>
          <p:spPr bwMode="auto">
            <a:xfrm>
              <a:off x="773" y="1145"/>
              <a:ext cx="235" cy="115"/>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28" name="Rectangle 122"/>
            <p:cNvSpPr>
              <a:spLocks noChangeArrowheads="1"/>
            </p:cNvSpPr>
            <p:nvPr/>
          </p:nvSpPr>
          <p:spPr bwMode="auto">
            <a:xfrm>
              <a:off x="773" y="1145"/>
              <a:ext cx="23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29" name="Rectangle 123"/>
            <p:cNvSpPr>
              <a:spLocks noChangeArrowheads="1"/>
            </p:cNvSpPr>
            <p:nvPr/>
          </p:nvSpPr>
          <p:spPr bwMode="auto">
            <a:xfrm>
              <a:off x="1015" y="1145"/>
              <a:ext cx="114" cy="11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30" name="Rectangle 124"/>
            <p:cNvSpPr>
              <a:spLocks noChangeArrowheads="1"/>
            </p:cNvSpPr>
            <p:nvPr/>
          </p:nvSpPr>
          <p:spPr bwMode="auto">
            <a:xfrm>
              <a:off x="1015" y="1145"/>
              <a:ext cx="11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31" name="Rectangle 125"/>
            <p:cNvSpPr>
              <a:spLocks noChangeArrowheads="1"/>
            </p:cNvSpPr>
            <p:nvPr/>
          </p:nvSpPr>
          <p:spPr bwMode="auto">
            <a:xfrm>
              <a:off x="1136" y="1145"/>
              <a:ext cx="111" cy="11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32" name="Rectangle 126"/>
            <p:cNvSpPr>
              <a:spLocks noChangeArrowheads="1"/>
            </p:cNvSpPr>
            <p:nvPr/>
          </p:nvSpPr>
          <p:spPr bwMode="auto">
            <a:xfrm>
              <a:off x="1136" y="1145"/>
              <a:ext cx="111"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33" name="Rectangle 127"/>
            <p:cNvSpPr>
              <a:spLocks noChangeArrowheads="1"/>
            </p:cNvSpPr>
            <p:nvPr/>
          </p:nvSpPr>
          <p:spPr bwMode="auto">
            <a:xfrm>
              <a:off x="1015" y="1267"/>
              <a:ext cx="114" cy="114"/>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34" name="Rectangle 128"/>
            <p:cNvSpPr>
              <a:spLocks noChangeArrowheads="1"/>
            </p:cNvSpPr>
            <p:nvPr/>
          </p:nvSpPr>
          <p:spPr bwMode="auto">
            <a:xfrm>
              <a:off x="1015" y="1267"/>
              <a:ext cx="114"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35" name="Rectangle 129"/>
            <p:cNvSpPr>
              <a:spLocks noChangeArrowheads="1"/>
            </p:cNvSpPr>
            <p:nvPr/>
          </p:nvSpPr>
          <p:spPr bwMode="auto">
            <a:xfrm>
              <a:off x="529" y="1267"/>
              <a:ext cx="114" cy="11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36" name="Rectangle 130"/>
            <p:cNvSpPr>
              <a:spLocks noChangeArrowheads="1"/>
            </p:cNvSpPr>
            <p:nvPr/>
          </p:nvSpPr>
          <p:spPr bwMode="auto">
            <a:xfrm>
              <a:off x="529" y="1267"/>
              <a:ext cx="114"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37" name="Rectangle 131"/>
            <p:cNvSpPr>
              <a:spLocks noChangeArrowheads="1"/>
            </p:cNvSpPr>
            <p:nvPr/>
          </p:nvSpPr>
          <p:spPr bwMode="auto">
            <a:xfrm>
              <a:off x="529" y="1388"/>
              <a:ext cx="114" cy="114"/>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38" name="Rectangle 132"/>
            <p:cNvSpPr>
              <a:spLocks noChangeArrowheads="1"/>
            </p:cNvSpPr>
            <p:nvPr/>
          </p:nvSpPr>
          <p:spPr bwMode="auto">
            <a:xfrm>
              <a:off x="529" y="1388"/>
              <a:ext cx="114"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39" name="Rectangle 133"/>
            <p:cNvSpPr>
              <a:spLocks noChangeArrowheads="1"/>
            </p:cNvSpPr>
            <p:nvPr/>
          </p:nvSpPr>
          <p:spPr bwMode="auto">
            <a:xfrm>
              <a:off x="652" y="1388"/>
              <a:ext cx="114" cy="114"/>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40" name="Rectangle 134"/>
            <p:cNvSpPr>
              <a:spLocks noChangeArrowheads="1"/>
            </p:cNvSpPr>
            <p:nvPr/>
          </p:nvSpPr>
          <p:spPr bwMode="auto">
            <a:xfrm>
              <a:off x="652" y="1388"/>
              <a:ext cx="114"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41" name="Rectangle 135"/>
            <p:cNvSpPr>
              <a:spLocks noChangeArrowheads="1"/>
            </p:cNvSpPr>
            <p:nvPr/>
          </p:nvSpPr>
          <p:spPr bwMode="auto">
            <a:xfrm>
              <a:off x="773" y="1267"/>
              <a:ext cx="235" cy="114"/>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42" name="Rectangle 136"/>
            <p:cNvSpPr>
              <a:spLocks noChangeArrowheads="1"/>
            </p:cNvSpPr>
            <p:nvPr/>
          </p:nvSpPr>
          <p:spPr bwMode="auto">
            <a:xfrm>
              <a:off x="773" y="1267"/>
              <a:ext cx="235"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43" name="Rectangle 137"/>
            <p:cNvSpPr>
              <a:spLocks noChangeArrowheads="1"/>
            </p:cNvSpPr>
            <p:nvPr/>
          </p:nvSpPr>
          <p:spPr bwMode="auto">
            <a:xfrm>
              <a:off x="773" y="1388"/>
              <a:ext cx="235" cy="1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44" name="Rectangle 138"/>
            <p:cNvSpPr>
              <a:spLocks noChangeArrowheads="1"/>
            </p:cNvSpPr>
            <p:nvPr/>
          </p:nvSpPr>
          <p:spPr bwMode="auto">
            <a:xfrm>
              <a:off x="773" y="1388"/>
              <a:ext cx="235"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45" name="Rectangle 139"/>
            <p:cNvSpPr>
              <a:spLocks noChangeArrowheads="1"/>
            </p:cNvSpPr>
            <p:nvPr/>
          </p:nvSpPr>
          <p:spPr bwMode="auto">
            <a:xfrm>
              <a:off x="1012" y="1465"/>
              <a:ext cx="235"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46" name="Rectangle 140"/>
            <p:cNvSpPr>
              <a:spLocks noChangeArrowheads="1"/>
            </p:cNvSpPr>
            <p:nvPr/>
          </p:nvSpPr>
          <p:spPr bwMode="auto">
            <a:xfrm>
              <a:off x="1012" y="1465"/>
              <a:ext cx="235" cy="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47" name="Rectangle 141"/>
            <p:cNvSpPr>
              <a:spLocks noChangeArrowheads="1"/>
            </p:cNvSpPr>
            <p:nvPr/>
          </p:nvSpPr>
          <p:spPr bwMode="auto">
            <a:xfrm>
              <a:off x="1012" y="1388"/>
              <a:ext cx="235" cy="77"/>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48" name="Rectangle 142"/>
            <p:cNvSpPr>
              <a:spLocks noChangeArrowheads="1"/>
            </p:cNvSpPr>
            <p:nvPr/>
          </p:nvSpPr>
          <p:spPr bwMode="auto">
            <a:xfrm>
              <a:off x="1012" y="1388"/>
              <a:ext cx="235"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49" name="Rectangle 143"/>
            <p:cNvSpPr>
              <a:spLocks noChangeArrowheads="1"/>
            </p:cNvSpPr>
            <p:nvPr/>
          </p:nvSpPr>
          <p:spPr bwMode="auto">
            <a:xfrm>
              <a:off x="1136" y="1267"/>
              <a:ext cx="111" cy="1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50" name="Rectangle 144"/>
            <p:cNvSpPr>
              <a:spLocks noChangeArrowheads="1"/>
            </p:cNvSpPr>
            <p:nvPr/>
          </p:nvSpPr>
          <p:spPr bwMode="auto">
            <a:xfrm>
              <a:off x="1136" y="1267"/>
              <a:ext cx="111"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51" name="Rectangle 145"/>
            <p:cNvSpPr>
              <a:spLocks noChangeArrowheads="1"/>
            </p:cNvSpPr>
            <p:nvPr/>
          </p:nvSpPr>
          <p:spPr bwMode="auto">
            <a:xfrm>
              <a:off x="1299" y="1267"/>
              <a:ext cx="111" cy="114"/>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52" name="Rectangle 146"/>
            <p:cNvSpPr>
              <a:spLocks noChangeArrowheads="1"/>
            </p:cNvSpPr>
            <p:nvPr/>
          </p:nvSpPr>
          <p:spPr bwMode="auto">
            <a:xfrm>
              <a:off x="1299" y="1267"/>
              <a:ext cx="111"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53" name="Rectangle 147"/>
            <p:cNvSpPr>
              <a:spLocks noChangeArrowheads="1"/>
            </p:cNvSpPr>
            <p:nvPr/>
          </p:nvSpPr>
          <p:spPr bwMode="auto">
            <a:xfrm>
              <a:off x="1299" y="1388"/>
              <a:ext cx="111" cy="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54" name="Rectangle 148"/>
            <p:cNvSpPr>
              <a:spLocks noChangeArrowheads="1"/>
            </p:cNvSpPr>
            <p:nvPr/>
          </p:nvSpPr>
          <p:spPr bwMode="auto">
            <a:xfrm>
              <a:off x="1299" y="1388"/>
              <a:ext cx="111"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55" name="Rectangle 149"/>
            <p:cNvSpPr>
              <a:spLocks noChangeArrowheads="1"/>
            </p:cNvSpPr>
            <p:nvPr/>
          </p:nvSpPr>
          <p:spPr bwMode="auto">
            <a:xfrm>
              <a:off x="1417" y="1267"/>
              <a:ext cx="40" cy="1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56" name="Rectangle 150"/>
            <p:cNvSpPr>
              <a:spLocks noChangeArrowheads="1"/>
            </p:cNvSpPr>
            <p:nvPr/>
          </p:nvSpPr>
          <p:spPr bwMode="auto">
            <a:xfrm>
              <a:off x="1417" y="1388"/>
              <a:ext cx="40" cy="114"/>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57" name="Rectangle 151"/>
            <p:cNvSpPr>
              <a:spLocks noChangeArrowheads="1"/>
            </p:cNvSpPr>
            <p:nvPr/>
          </p:nvSpPr>
          <p:spPr bwMode="auto">
            <a:xfrm>
              <a:off x="1417" y="1388"/>
              <a:ext cx="40"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58" name="Rectangle 152"/>
            <p:cNvSpPr>
              <a:spLocks noChangeArrowheads="1"/>
            </p:cNvSpPr>
            <p:nvPr/>
          </p:nvSpPr>
          <p:spPr bwMode="auto">
            <a:xfrm>
              <a:off x="1299" y="1145"/>
              <a:ext cx="158" cy="11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59" name="Freeform 153"/>
            <p:cNvSpPr>
              <a:spLocks/>
            </p:cNvSpPr>
            <p:nvPr/>
          </p:nvSpPr>
          <p:spPr bwMode="auto">
            <a:xfrm>
              <a:off x="650" y="1267"/>
              <a:ext cx="114" cy="114"/>
            </a:xfrm>
            <a:custGeom>
              <a:avLst/>
              <a:gdLst>
                <a:gd name="T0" fmla="*/ 58 w 114"/>
                <a:gd name="T1" fmla="*/ 0 h 114"/>
                <a:gd name="T2" fmla="*/ 0 w 114"/>
                <a:gd name="T3" fmla="*/ 0 h 114"/>
                <a:gd name="T4" fmla="*/ 0 w 114"/>
                <a:gd name="T5" fmla="*/ 58 h 114"/>
                <a:gd name="T6" fmla="*/ 0 w 114"/>
                <a:gd name="T7" fmla="*/ 114 h 114"/>
                <a:gd name="T8" fmla="*/ 58 w 114"/>
                <a:gd name="T9" fmla="*/ 114 h 114"/>
                <a:gd name="T10" fmla="*/ 114 w 114"/>
                <a:gd name="T11" fmla="*/ 114 h 114"/>
                <a:gd name="T12" fmla="*/ 114 w 114"/>
                <a:gd name="T13" fmla="*/ 58 h 114"/>
                <a:gd name="T14" fmla="*/ 114 w 114"/>
                <a:gd name="T15" fmla="*/ 0 h 114"/>
                <a:gd name="T16" fmla="*/ 58 w 114"/>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14">
                  <a:moveTo>
                    <a:pt x="58" y="0"/>
                  </a:moveTo>
                  <a:lnTo>
                    <a:pt x="0" y="0"/>
                  </a:lnTo>
                  <a:lnTo>
                    <a:pt x="0" y="58"/>
                  </a:lnTo>
                  <a:lnTo>
                    <a:pt x="0" y="114"/>
                  </a:lnTo>
                  <a:lnTo>
                    <a:pt x="58" y="114"/>
                  </a:lnTo>
                  <a:lnTo>
                    <a:pt x="114" y="114"/>
                  </a:lnTo>
                  <a:lnTo>
                    <a:pt x="114" y="58"/>
                  </a:lnTo>
                  <a:lnTo>
                    <a:pt x="114" y="0"/>
                  </a:lnTo>
                  <a:lnTo>
                    <a:pt x="5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60" name="Freeform 154"/>
            <p:cNvSpPr>
              <a:spLocks/>
            </p:cNvSpPr>
            <p:nvPr/>
          </p:nvSpPr>
          <p:spPr bwMode="auto">
            <a:xfrm>
              <a:off x="650" y="1267"/>
              <a:ext cx="114" cy="114"/>
            </a:xfrm>
            <a:custGeom>
              <a:avLst/>
              <a:gdLst>
                <a:gd name="T0" fmla="*/ 58 w 114"/>
                <a:gd name="T1" fmla="*/ 0 h 114"/>
                <a:gd name="T2" fmla="*/ 0 w 114"/>
                <a:gd name="T3" fmla="*/ 0 h 114"/>
                <a:gd name="T4" fmla="*/ 0 w 114"/>
                <a:gd name="T5" fmla="*/ 58 h 114"/>
                <a:gd name="T6" fmla="*/ 0 w 114"/>
                <a:gd name="T7" fmla="*/ 114 h 114"/>
                <a:gd name="T8" fmla="*/ 58 w 114"/>
                <a:gd name="T9" fmla="*/ 114 h 114"/>
                <a:gd name="T10" fmla="*/ 114 w 114"/>
                <a:gd name="T11" fmla="*/ 114 h 114"/>
                <a:gd name="T12" fmla="*/ 114 w 114"/>
                <a:gd name="T13" fmla="*/ 58 h 114"/>
                <a:gd name="T14" fmla="*/ 114 w 114"/>
                <a:gd name="T15" fmla="*/ 0 h 114"/>
                <a:gd name="T16" fmla="*/ 58 w 114"/>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14">
                  <a:moveTo>
                    <a:pt x="58" y="0"/>
                  </a:moveTo>
                  <a:lnTo>
                    <a:pt x="0" y="0"/>
                  </a:lnTo>
                  <a:lnTo>
                    <a:pt x="0" y="58"/>
                  </a:lnTo>
                  <a:lnTo>
                    <a:pt x="0" y="114"/>
                  </a:lnTo>
                  <a:lnTo>
                    <a:pt x="58" y="114"/>
                  </a:lnTo>
                  <a:lnTo>
                    <a:pt x="114" y="114"/>
                  </a:lnTo>
                  <a:lnTo>
                    <a:pt x="114" y="58"/>
                  </a:lnTo>
                  <a:lnTo>
                    <a:pt x="114" y="0"/>
                  </a:lnTo>
                  <a:lnTo>
                    <a:pt x="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61" name="Rectangle 155"/>
            <p:cNvSpPr>
              <a:spLocks noChangeArrowheads="1"/>
            </p:cNvSpPr>
            <p:nvPr/>
          </p:nvSpPr>
          <p:spPr bwMode="auto">
            <a:xfrm>
              <a:off x="1408" y="1055"/>
              <a:ext cx="30" cy="3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62" name="Rectangle 156"/>
            <p:cNvSpPr>
              <a:spLocks noChangeArrowheads="1"/>
            </p:cNvSpPr>
            <p:nvPr/>
          </p:nvSpPr>
          <p:spPr bwMode="auto">
            <a:xfrm>
              <a:off x="529" y="1051"/>
              <a:ext cx="40"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500" b="0" i="0" u="none" strike="noStrike" kern="0" cap="none" spc="0" normalizeH="0" baseline="0" noProof="0">
                  <a:ln>
                    <a:noFill/>
                  </a:ln>
                  <a:solidFill>
                    <a:srgbClr val="FFFFFF"/>
                  </a:solidFill>
                  <a:effectLst/>
                  <a:uLnTx/>
                  <a:uFillTx/>
                  <a:latin typeface="Segoe Light" charset="0"/>
                </a:rPr>
                <a:t>S</a:t>
              </a: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63" name="Rectangle 157"/>
            <p:cNvSpPr>
              <a:spLocks noChangeArrowheads="1"/>
            </p:cNvSpPr>
            <p:nvPr/>
          </p:nvSpPr>
          <p:spPr bwMode="auto">
            <a:xfrm>
              <a:off x="550" y="1051"/>
              <a:ext cx="16"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500" b="0" i="0" u="none" strike="noStrike" kern="0" cap="none" spc="0" normalizeH="0" baseline="0" noProof="0">
                  <a:ln>
                    <a:noFill/>
                  </a:ln>
                  <a:solidFill>
                    <a:srgbClr val="FFFFFF"/>
                  </a:solidFill>
                  <a:effectLst/>
                  <a:uLnTx/>
                  <a:uFillTx/>
                  <a:latin typeface="Segoe Light" charset="0"/>
                </a:rPr>
                <a:t>t</a:t>
              </a: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64" name="Rectangle 158"/>
            <p:cNvSpPr>
              <a:spLocks noChangeArrowheads="1"/>
            </p:cNvSpPr>
            <p:nvPr/>
          </p:nvSpPr>
          <p:spPr bwMode="auto">
            <a:xfrm>
              <a:off x="563" y="1051"/>
              <a:ext cx="33"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500" b="0" i="0" u="none" strike="noStrike" kern="0" cap="none" spc="0" normalizeH="0" baseline="0" noProof="0">
                  <a:ln>
                    <a:noFill/>
                  </a:ln>
                  <a:solidFill>
                    <a:srgbClr val="FFFFFF"/>
                  </a:solidFill>
                  <a:effectLst/>
                  <a:uLnTx/>
                  <a:uFillTx/>
                  <a:latin typeface="Segoe Light" charset="0"/>
                </a:rPr>
                <a:t>a</a:t>
              </a: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65" name="Rectangle 159"/>
            <p:cNvSpPr>
              <a:spLocks noChangeArrowheads="1"/>
            </p:cNvSpPr>
            <p:nvPr/>
          </p:nvSpPr>
          <p:spPr bwMode="auto">
            <a:xfrm>
              <a:off x="584" y="1051"/>
              <a:ext cx="19"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500" b="0" i="0" u="none" strike="noStrike" kern="0" cap="none" spc="0" normalizeH="0" baseline="0" noProof="0">
                  <a:ln>
                    <a:noFill/>
                  </a:ln>
                  <a:solidFill>
                    <a:srgbClr val="FFFFFF"/>
                  </a:solidFill>
                  <a:effectLst/>
                  <a:uLnTx/>
                  <a:uFillTx/>
                  <a:latin typeface="Segoe Light" charset="0"/>
                </a:rPr>
                <a:t>r</a:t>
              </a: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66" name="Rectangle 160"/>
            <p:cNvSpPr>
              <a:spLocks noChangeArrowheads="1"/>
            </p:cNvSpPr>
            <p:nvPr/>
          </p:nvSpPr>
          <p:spPr bwMode="auto">
            <a:xfrm>
              <a:off x="600" y="1051"/>
              <a:ext cx="16"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500" b="0" i="0" u="none" strike="noStrike" kern="0" cap="none" spc="0" normalizeH="0" baseline="0" noProof="0">
                  <a:ln>
                    <a:noFill/>
                  </a:ln>
                  <a:solidFill>
                    <a:srgbClr val="FFFFFF"/>
                  </a:solidFill>
                  <a:effectLst/>
                  <a:uLnTx/>
                  <a:uFillTx/>
                  <a:latin typeface="Segoe Light" charset="0"/>
                </a:rPr>
                <a:t>t</a:t>
              </a: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67" name="Freeform 161"/>
            <p:cNvSpPr>
              <a:spLocks/>
            </p:cNvSpPr>
            <p:nvPr/>
          </p:nvSpPr>
          <p:spPr bwMode="auto">
            <a:xfrm>
              <a:off x="359" y="929"/>
              <a:ext cx="1193" cy="741"/>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68" name="Freeform 162"/>
            <p:cNvSpPr>
              <a:spLocks noEditPoints="1"/>
            </p:cNvSpPr>
            <p:nvPr/>
          </p:nvSpPr>
          <p:spPr bwMode="auto">
            <a:xfrm>
              <a:off x="450" y="1017"/>
              <a:ext cx="1007" cy="557"/>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00A1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69" name="Rectangle 163"/>
            <p:cNvSpPr>
              <a:spLocks noChangeArrowheads="1"/>
            </p:cNvSpPr>
            <p:nvPr/>
          </p:nvSpPr>
          <p:spPr bwMode="auto">
            <a:xfrm>
              <a:off x="529" y="1145"/>
              <a:ext cx="235" cy="1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70" name="Rectangle 164"/>
            <p:cNvSpPr>
              <a:spLocks noChangeArrowheads="1"/>
            </p:cNvSpPr>
            <p:nvPr/>
          </p:nvSpPr>
          <p:spPr bwMode="auto">
            <a:xfrm>
              <a:off x="529" y="1145"/>
              <a:ext cx="23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71" name="Rectangle 165"/>
            <p:cNvSpPr>
              <a:spLocks noChangeArrowheads="1"/>
            </p:cNvSpPr>
            <p:nvPr/>
          </p:nvSpPr>
          <p:spPr bwMode="auto">
            <a:xfrm>
              <a:off x="773" y="1145"/>
              <a:ext cx="235" cy="115"/>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72" name="Rectangle 166"/>
            <p:cNvSpPr>
              <a:spLocks noChangeArrowheads="1"/>
            </p:cNvSpPr>
            <p:nvPr/>
          </p:nvSpPr>
          <p:spPr bwMode="auto">
            <a:xfrm>
              <a:off x="773" y="1145"/>
              <a:ext cx="23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73" name="Freeform 167"/>
            <p:cNvSpPr>
              <a:spLocks/>
            </p:cNvSpPr>
            <p:nvPr/>
          </p:nvSpPr>
          <p:spPr bwMode="auto">
            <a:xfrm>
              <a:off x="1015" y="1145"/>
              <a:ext cx="114" cy="115"/>
            </a:xfrm>
            <a:custGeom>
              <a:avLst/>
              <a:gdLst>
                <a:gd name="T0" fmla="*/ 46 w 114"/>
                <a:gd name="T1" fmla="*/ 0 h 115"/>
                <a:gd name="T2" fmla="*/ 0 w 114"/>
                <a:gd name="T3" fmla="*/ 0 h 115"/>
                <a:gd name="T4" fmla="*/ 0 w 114"/>
                <a:gd name="T5" fmla="*/ 115 h 115"/>
                <a:gd name="T6" fmla="*/ 114 w 114"/>
                <a:gd name="T7" fmla="*/ 115 h 115"/>
                <a:gd name="T8" fmla="*/ 114 w 114"/>
                <a:gd name="T9" fmla="*/ 68 h 115"/>
                <a:gd name="T10" fmla="*/ 46 w 114"/>
                <a:gd name="T11" fmla="*/ 0 h 115"/>
              </a:gdLst>
              <a:ahLst/>
              <a:cxnLst>
                <a:cxn ang="0">
                  <a:pos x="T0" y="T1"/>
                </a:cxn>
                <a:cxn ang="0">
                  <a:pos x="T2" y="T3"/>
                </a:cxn>
                <a:cxn ang="0">
                  <a:pos x="T4" y="T5"/>
                </a:cxn>
                <a:cxn ang="0">
                  <a:pos x="T6" y="T7"/>
                </a:cxn>
                <a:cxn ang="0">
                  <a:pos x="T8" y="T9"/>
                </a:cxn>
                <a:cxn ang="0">
                  <a:pos x="T10" y="T11"/>
                </a:cxn>
              </a:cxnLst>
              <a:rect l="0" t="0" r="r" b="b"/>
              <a:pathLst>
                <a:path w="114" h="115">
                  <a:moveTo>
                    <a:pt x="46" y="0"/>
                  </a:moveTo>
                  <a:lnTo>
                    <a:pt x="0" y="0"/>
                  </a:lnTo>
                  <a:lnTo>
                    <a:pt x="0" y="115"/>
                  </a:lnTo>
                  <a:lnTo>
                    <a:pt x="114" y="115"/>
                  </a:lnTo>
                  <a:lnTo>
                    <a:pt x="114" y="68"/>
                  </a:lnTo>
                  <a:lnTo>
                    <a:pt x="46"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74" name="Freeform 168"/>
            <p:cNvSpPr>
              <a:spLocks/>
            </p:cNvSpPr>
            <p:nvPr/>
          </p:nvSpPr>
          <p:spPr bwMode="auto">
            <a:xfrm>
              <a:off x="1015" y="1145"/>
              <a:ext cx="114" cy="115"/>
            </a:xfrm>
            <a:custGeom>
              <a:avLst/>
              <a:gdLst>
                <a:gd name="T0" fmla="*/ 46 w 114"/>
                <a:gd name="T1" fmla="*/ 0 h 115"/>
                <a:gd name="T2" fmla="*/ 0 w 114"/>
                <a:gd name="T3" fmla="*/ 0 h 115"/>
                <a:gd name="T4" fmla="*/ 0 w 114"/>
                <a:gd name="T5" fmla="*/ 115 h 115"/>
                <a:gd name="T6" fmla="*/ 114 w 114"/>
                <a:gd name="T7" fmla="*/ 115 h 115"/>
                <a:gd name="T8" fmla="*/ 114 w 114"/>
                <a:gd name="T9" fmla="*/ 68 h 115"/>
                <a:gd name="T10" fmla="*/ 46 w 114"/>
                <a:gd name="T11" fmla="*/ 0 h 115"/>
              </a:gdLst>
              <a:ahLst/>
              <a:cxnLst>
                <a:cxn ang="0">
                  <a:pos x="T0" y="T1"/>
                </a:cxn>
                <a:cxn ang="0">
                  <a:pos x="T2" y="T3"/>
                </a:cxn>
                <a:cxn ang="0">
                  <a:pos x="T4" y="T5"/>
                </a:cxn>
                <a:cxn ang="0">
                  <a:pos x="T6" y="T7"/>
                </a:cxn>
                <a:cxn ang="0">
                  <a:pos x="T8" y="T9"/>
                </a:cxn>
                <a:cxn ang="0">
                  <a:pos x="T10" y="T11"/>
                </a:cxn>
              </a:cxnLst>
              <a:rect l="0" t="0" r="r" b="b"/>
              <a:pathLst>
                <a:path w="114" h="115">
                  <a:moveTo>
                    <a:pt x="46" y="0"/>
                  </a:moveTo>
                  <a:lnTo>
                    <a:pt x="0" y="0"/>
                  </a:lnTo>
                  <a:lnTo>
                    <a:pt x="0" y="115"/>
                  </a:lnTo>
                  <a:lnTo>
                    <a:pt x="114" y="115"/>
                  </a:lnTo>
                  <a:lnTo>
                    <a:pt x="114" y="68"/>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75" name="Freeform 169"/>
            <p:cNvSpPr>
              <a:spLocks/>
            </p:cNvSpPr>
            <p:nvPr/>
          </p:nvSpPr>
          <p:spPr bwMode="auto">
            <a:xfrm>
              <a:off x="1136" y="1220"/>
              <a:ext cx="37" cy="40"/>
            </a:xfrm>
            <a:custGeom>
              <a:avLst/>
              <a:gdLst>
                <a:gd name="T0" fmla="*/ 0 w 37"/>
                <a:gd name="T1" fmla="*/ 0 h 40"/>
                <a:gd name="T2" fmla="*/ 0 w 37"/>
                <a:gd name="T3" fmla="*/ 40 h 40"/>
                <a:gd name="T4" fmla="*/ 37 w 37"/>
                <a:gd name="T5" fmla="*/ 40 h 40"/>
                <a:gd name="T6" fmla="*/ 0 w 37"/>
                <a:gd name="T7" fmla="*/ 0 h 40"/>
              </a:gdLst>
              <a:ahLst/>
              <a:cxnLst>
                <a:cxn ang="0">
                  <a:pos x="T0" y="T1"/>
                </a:cxn>
                <a:cxn ang="0">
                  <a:pos x="T2" y="T3"/>
                </a:cxn>
                <a:cxn ang="0">
                  <a:pos x="T4" y="T5"/>
                </a:cxn>
                <a:cxn ang="0">
                  <a:pos x="T6" y="T7"/>
                </a:cxn>
              </a:cxnLst>
              <a:rect l="0" t="0" r="r" b="b"/>
              <a:pathLst>
                <a:path w="37" h="40">
                  <a:moveTo>
                    <a:pt x="0" y="0"/>
                  </a:moveTo>
                  <a:lnTo>
                    <a:pt x="0" y="40"/>
                  </a:lnTo>
                  <a:lnTo>
                    <a:pt x="37" y="40"/>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76" name="Freeform 170"/>
            <p:cNvSpPr>
              <a:spLocks/>
            </p:cNvSpPr>
            <p:nvPr/>
          </p:nvSpPr>
          <p:spPr bwMode="auto">
            <a:xfrm>
              <a:off x="1136" y="1220"/>
              <a:ext cx="37" cy="40"/>
            </a:xfrm>
            <a:custGeom>
              <a:avLst/>
              <a:gdLst>
                <a:gd name="T0" fmla="*/ 0 w 37"/>
                <a:gd name="T1" fmla="*/ 0 h 40"/>
                <a:gd name="T2" fmla="*/ 0 w 37"/>
                <a:gd name="T3" fmla="*/ 40 h 40"/>
                <a:gd name="T4" fmla="*/ 37 w 37"/>
                <a:gd name="T5" fmla="*/ 40 h 40"/>
                <a:gd name="T6" fmla="*/ 0 w 37"/>
                <a:gd name="T7" fmla="*/ 0 h 40"/>
              </a:gdLst>
              <a:ahLst/>
              <a:cxnLst>
                <a:cxn ang="0">
                  <a:pos x="T0" y="T1"/>
                </a:cxn>
                <a:cxn ang="0">
                  <a:pos x="T2" y="T3"/>
                </a:cxn>
                <a:cxn ang="0">
                  <a:pos x="T4" y="T5"/>
                </a:cxn>
                <a:cxn ang="0">
                  <a:pos x="T6" y="T7"/>
                </a:cxn>
              </a:cxnLst>
              <a:rect l="0" t="0" r="r" b="b"/>
              <a:pathLst>
                <a:path w="37" h="40">
                  <a:moveTo>
                    <a:pt x="0" y="0"/>
                  </a:moveTo>
                  <a:lnTo>
                    <a:pt x="0" y="40"/>
                  </a:lnTo>
                  <a:lnTo>
                    <a:pt x="37"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77" name="Rectangle 171"/>
            <p:cNvSpPr>
              <a:spLocks noChangeArrowheads="1"/>
            </p:cNvSpPr>
            <p:nvPr/>
          </p:nvSpPr>
          <p:spPr bwMode="auto">
            <a:xfrm>
              <a:off x="1015" y="1267"/>
              <a:ext cx="114" cy="114"/>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78" name="Rectangle 172"/>
            <p:cNvSpPr>
              <a:spLocks noChangeArrowheads="1"/>
            </p:cNvSpPr>
            <p:nvPr/>
          </p:nvSpPr>
          <p:spPr bwMode="auto">
            <a:xfrm>
              <a:off x="1015" y="1267"/>
              <a:ext cx="114"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79" name="Rectangle 173"/>
            <p:cNvSpPr>
              <a:spLocks noChangeArrowheads="1"/>
            </p:cNvSpPr>
            <p:nvPr/>
          </p:nvSpPr>
          <p:spPr bwMode="auto">
            <a:xfrm>
              <a:off x="529" y="1267"/>
              <a:ext cx="114" cy="114"/>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80" name="Rectangle 174"/>
            <p:cNvSpPr>
              <a:spLocks noChangeArrowheads="1"/>
            </p:cNvSpPr>
            <p:nvPr/>
          </p:nvSpPr>
          <p:spPr bwMode="auto">
            <a:xfrm>
              <a:off x="529" y="1267"/>
              <a:ext cx="114"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81" name="Rectangle 175"/>
            <p:cNvSpPr>
              <a:spLocks noChangeArrowheads="1"/>
            </p:cNvSpPr>
            <p:nvPr/>
          </p:nvSpPr>
          <p:spPr bwMode="auto">
            <a:xfrm>
              <a:off x="529" y="1388"/>
              <a:ext cx="114" cy="114"/>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82" name="Rectangle 176"/>
            <p:cNvSpPr>
              <a:spLocks noChangeArrowheads="1"/>
            </p:cNvSpPr>
            <p:nvPr/>
          </p:nvSpPr>
          <p:spPr bwMode="auto">
            <a:xfrm>
              <a:off x="529" y="1388"/>
              <a:ext cx="114"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83" name="Rectangle 177"/>
            <p:cNvSpPr>
              <a:spLocks noChangeArrowheads="1"/>
            </p:cNvSpPr>
            <p:nvPr/>
          </p:nvSpPr>
          <p:spPr bwMode="auto">
            <a:xfrm>
              <a:off x="652" y="1388"/>
              <a:ext cx="114" cy="114"/>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84" name="Rectangle 178"/>
            <p:cNvSpPr>
              <a:spLocks noChangeArrowheads="1"/>
            </p:cNvSpPr>
            <p:nvPr/>
          </p:nvSpPr>
          <p:spPr bwMode="auto">
            <a:xfrm>
              <a:off x="652" y="1388"/>
              <a:ext cx="114"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85" name="Rectangle 179"/>
            <p:cNvSpPr>
              <a:spLocks noChangeArrowheads="1"/>
            </p:cNvSpPr>
            <p:nvPr/>
          </p:nvSpPr>
          <p:spPr bwMode="auto">
            <a:xfrm>
              <a:off x="773" y="1267"/>
              <a:ext cx="235" cy="114"/>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86" name="Rectangle 180"/>
            <p:cNvSpPr>
              <a:spLocks noChangeArrowheads="1"/>
            </p:cNvSpPr>
            <p:nvPr/>
          </p:nvSpPr>
          <p:spPr bwMode="auto">
            <a:xfrm>
              <a:off x="773" y="1267"/>
              <a:ext cx="235"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87" name="Rectangle 181"/>
            <p:cNvSpPr>
              <a:spLocks noChangeArrowheads="1"/>
            </p:cNvSpPr>
            <p:nvPr/>
          </p:nvSpPr>
          <p:spPr bwMode="auto">
            <a:xfrm>
              <a:off x="773" y="1388"/>
              <a:ext cx="235" cy="114"/>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88" name="Rectangle 182"/>
            <p:cNvSpPr>
              <a:spLocks noChangeArrowheads="1"/>
            </p:cNvSpPr>
            <p:nvPr/>
          </p:nvSpPr>
          <p:spPr bwMode="auto">
            <a:xfrm>
              <a:off x="773" y="1388"/>
              <a:ext cx="235"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89" name="Rectangle 183"/>
            <p:cNvSpPr>
              <a:spLocks noChangeArrowheads="1"/>
            </p:cNvSpPr>
            <p:nvPr/>
          </p:nvSpPr>
          <p:spPr bwMode="auto">
            <a:xfrm>
              <a:off x="1012" y="1465"/>
              <a:ext cx="235"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90" name="Rectangle 184"/>
            <p:cNvSpPr>
              <a:spLocks noChangeArrowheads="1"/>
            </p:cNvSpPr>
            <p:nvPr/>
          </p:nvSpPr>
          <p:spPr bwMode="auto">
            <a:xfrm>
              <a:off x="1012" y="1465"/>
              <a:ext cx="235" cy="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91" name="Rectangle 185"/>
            <p:cNvSpPr>
              <a:spLocks noChangeArrowheads="1"/>
            </p:cNvSpPr>
            <p:nvPr/>
          </p:nvSpPr>
          <p:spPr bwMode="auto">
            <a:xfrm>
              <a:off x="1012" y="1388"/>
              <a:ext cx="235" cy="77"/>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92" name="Rectangle 186"/>
            <p:cNvSpPr>
              <a:spLocks noChangeArrowheads="1"/>
            </p:cNvSpPr>
            <p:nvPr/>
          </p:nvSpPr>
          <p:spPr bwMode="auto">
            <a:xfrm>
              <a:off x="1012" y="1388"/>
              <a:ext cx="235"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93" name="Freeform 187"/>
            <p:cNvSpPr>
              <a:spLocks/>
            </p:cNvSpPr>
            <p:nvPr/>
          </p:nvSpPr>
          <p:spPr bwMode="auto">
            <a:xfrm>
              <a:off x="1136" y="1267"/>
              <a:ext cx="111" cy="114"/>
            </a:xfrm>
            <a:custGeom>
              <a:avLst/>
              <a:gdLst>
                <a:gd name="T0" fmla="*/ 46 w 111"/>
                <a:gd name="T1" fmla="*/ 0 h 114"/>
                <a:gd name="T2" fmla="*/ 0 w 111"/>
                <a:gd name="T3" fmla="*/ 0 h 114"/>
                <a:gd name="T4" fmla="*/ 0 w 111"/>
                <a:gd name="T5" fmla="*/ 114 h 114"/>
                <a:gd name="T6" fmla="*/ 111 w 111"/>
                <a:gd name="T7" fmla="*/ 114 h 114"/>
                <a:gd name="T8" fmla="*/ 111 w 111"/>
                <a:gd name="T9" fmla="*/ 67 h 114"/>
                <a:gd name="T10" fmla="*/ 46 w 111"/>
                <a:gd name="T11" fmla="*/ 0 h 114"/>
              </a:gdLst>
              <a:ahLst/>
              <a:cxnLst>
                <a:cxn ang="0">
                  <a:pos x="T0" y="T1"/>
                </a:cxn>
                <a:cxn ang="0">
                  <a:pos x="T2" y="T3"/>
                </a:cxn>
                <a:cxn ang="0">
                  <a:pos x="T4" y="T5"/>
                </a:cxn>
                <a:cxn ang="0">
                  <a:pos x="T6" y="T7"/>
                </a:cxn>
                <a:cxn ang="0">
                  <a:pos x="T8" y="T9"/>
                </a:cxn>
                <a:cxn ang="0">
                  <a:pos x="T10" y="T11"/>
                </a:cxn>
              </a:cxnLst>
              <a:rect l="0" t="0" r="r" b="b"/>
              <a:pathLst>
                <a:path w="111" h="114">
                  <a:moveTo>
                    <a:pt x="46" y="0"/>
                  </a:moveTo>
                  <a:lnTo>
                    <a:pt x="0" y="0"/>
                  </a:lnTo>
                  <a:lnTo>
                    <a:pt x="0" y="114"/>
                  </a:lnTo>
                  <a:lnTo>
                    <a:pt x="111" y="114"/>
                  </a:lnTo>
                  <a:lnTo>
                    <a:pt x="111" y="67"/>
                  </a:lnTo>
                  <a:lnTo>
                    <a:pt x="46"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94" name="Freeform 188"/>
            <p:cNvSpPr>
              <a:spLocks/>
            </p:cNvSpPr>
            <p:nvPr/>
          </p:nvSpPr>
          <p:spPr bwMode="auto">
            <a:xfrm>
              <a:off x="1136" y="1267"/>
              <a:ext cx="111" cy="114"/>
            </a:xfrm>
            <a:custGeom>
              <a:avLst/>
              <a:gdLst>
                <a:gd name="T0" fmla="*/ 46 w 111"/>
                <a:gd name="T1" fmla="*/ 0 h 114"/>
                <a:gd name="T2" fmla="*/ 0 w 111"/>
                <a:gd name="T3" fmla="*/ 0 h 114"/>
                <a:gd name="T4" fmla="*/ 0 w 111"/>
                <a:gd name="T5" fmla="*/ 114 h 114"/>
                <a:gd name="T6" fmla="*/ 111 w 111"/>
                <a:gd name="T7" fmla="*/ 114 h 114"/>
                <a:gd name="T8" fmla="*/ 111 w 111"/>
                <a:gd name="T9" fmla="*/ 67 h 114"/>
                <a:gd name="T10" fmla="*/ 46 w 111"/>
                <a:gd name="T11" fmla="*/ 0 h 114"/>
              </a:gdLst>
              <a:ahLst/>
              <a:cxnLst>
                <a:cxn ang="0">
                  <a:pos x="T0" y="T1"/>
                </a:cxn>
                <a:cxn ang="0">
                  <a:pos x="T2" y="T3"/>
                </a:cxn>
                <a:cxn ang="0">
                  <a:pos x="T4" y="T5"/>
                </a:cxn>
                <a:cxn ang="0">
                  <a:pos x="T6" y="T7"/>
                </a:cxn>
                <a:cxn ang="0">
                  <a:pos x="T8" y="T9"/>
                </a:cxn>
                <a:cxn ang="0">
                  <a:pos x="T10" y="T11"/>
                </a:cxn>
              </a:cxnLst>
              <a:rect l="0" t="0" r="r" b="b"/>
              <a:pathLst>
                <a:path w="111" h="114">
                  <a:moveTo>
                    <a:pt x="46" y="0"/>
                  </a:moveTo>
                  <a:lnTo>
                    <a:pt x="0" y="0"/>
                  </a:lnTo>
                  <a:lnTo>
                    <a:pt x="0" y="114"/>
                  </a:lnTo>
                  <a:lnTo>
                    <a:pt x="111" y="114"/>
                  </a:lnTo>
                  <a:lnTo>
                    <a:pt x="111" y="67"/>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95" name="Freeform 189"/>
            <p:cNvSpPr>
              <a:spLocks/>
            </p:cNvSpPr>
            <p:nvPr/>
          </p:nvSpPr>
          <p:spPr bwMode="auto">
            <a:xfrm>
              <a:off x="1299" y="1388"/>
              <a:ext cx="111" cy="114"/>
            </a:xfrm>
            <a:custGeom>
              <a:avLst/>
              <a:gdLst>
                <a:gd name="T0" fmla="*/ 2 w 111"/>
                <a:gd name="T1" fmla="*/ 0 h 114"/>
                <a:gd name="T2" fmla="*/ 0 w 111"/>
                <a:gd name="T3" fmla="*/ 0 h 114"/>
                <a:gd name="T4" fmla="*/ 0 w 111"/>
                <a:gd name="T5" fmla="*/ 114 h 114"/>
                <a:gd name="T6" fmla="*/ 111 w 111"/>
                <a:gd name="T7" fmla="*/ 114 h 114"/>
                <a:gd name="T8" fmla="*/ 111 w 111"/>
                <a:gd name="T9" fmla="*/ 109 h 114"/>
                <a:gd name="T10" fmla="*/ 2 w 111"/>
                <a:gd name="T11" fmla="*/ 0 h 114"/>
              </a:gdLst>
              <a:ahLst/>
              <a:cxnLst>
                <a:cxn ang="0">
                  <a:pos x="T0" y="T1"/>
                </a:cxn>
                <a:cxn ang="0">
                  <a:pos x="T2" y="T3"/>
                </a:cxn>
                <a:cxn ang="0">
                  <a:pos x="T4" y="T5"/>
                </a:cxn>
                <a:cxn ang="0">
                  <a:pos x="T6" y="T7"/>
                </a:cxn>
                <a:cxn ang="0">
                  <a:pos x="T8" y="T9"/>
                </a:cxn>
                <a:cxn ang="0">
                  <a:pos x="T10" y="T11"/>
                </a:cxn>
              </a:cxnLst>
              <a:rect l="0" t="0" r="r" b="b"/>
              <a:pathLst>
                <a:path w="111" h="114">
                  <a:moveTo>
                    <a:pt x="2" y="0"/>
                  </a:moveTo>
                  <a:lnTo>
                    <a:pt x="0" y="0"/>
                  </a:lnTo>
                  <a:lnTo>
                    <a:pt x="0" y="114"/>
                  </a:lnTo>
                  <a:lnTo>
                    <a:pt x="111" y="114"/>
                  </a:lnTo>
                  <a:lnTo>
                    <a:pt x="111" y="109"/>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96" name="Freeform 190"/>
            <p:cNvSpPr>
              <a:spLocks/>
            </p:cNvSpPr>
            <p:nvPr/>
          </p:nvSpPr>
          <p:spPr bwMode="auto">
            <a:xfrm>
              <a:off x="1299" y="1388"/>
              <a:ext cx="111" cy="114"/>
            </a:xfrm>
            <a:custGeom>
              <a:avLst/>
              <a:gdLst>
                <a:gd name="T0" fmla="*/ 2 w 111"/>
                <a:gd name="T1" fmla="*/ 0 h 114"/>
                <a:gd name="T2" fmla="*/ 0 w 111"/>
                <a:gd name="T3" fmla="*/ 0 h 114"/>
                <a:gd name="T4" fmla="*/ 0 w 111"/>
                <a:gd name="T5" fmla="*/ 114 h 114"/>
                <a:gd name="T6" fmla="*/ 111 w 111"/>
                <a:gd name="T7" fmla="*/ 114 h 114"/>
                <a:gd name="T8" fmla="*/ 111 w 111"/>
                <a:gd name="T9" fmla="*/ 109 h 114"/>
                <a:gd name="T10" fmla="*/ 2 w 111"/>
                <a:gd name="T11" fmla="*/ 0 h 114"/>
              </a:gdLst>
              <a:ahLst/>
              <a:cxnLst>
                <a:cxn ang="0">
                  <a:pos x="T0" y="T1"/>
                </a:cxn>
                <a:cxn ang="0">
                  <a:pos x="T2" y="T3"/>
                </a:cxn>
                <a:cxn ang="0">
                  <a:pos x="T4" y="T5"/>
                </a:cxn>
                <a:cxn ang="0">
                  <a:pos x="T6" y="T7"/>
                </a:cxn>
                <a:cxn ang="0">
                  <a:pos x="T8" y="T9"/>
                </a:cxn>
                <a:cxn ang="0">
                  <a:pos x="T10" y="T11"/>
                </a:cxn>
              </a:cxnLst>
              <a:rect l="0" t="0" r="r" b="b"/>
              <a:pathLst>
                <a:path w="111" h="114">
                  <a:moveTo>
                    <a:pt x="2" y="0"/>
                  </a:moveTo>
                  <a:lnTo>
                    <a:pt x="0" y="0"/>
                  </a:lnTo>
                  <a:lnTo>
                    <a:pt x="0" y="114"/>
                  </a:lnTo>
                  <a:lnTo>
                    <a:pt x="111" y="114"/>
                  </a:lnTo>
                  <a:lnTo>
                    <a:pt x="111" y="109"/>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97" name="Freeform 191"/>
            <p:cNvSpPr>
              <a:spLocks/>
            </p:cNvSpPr>
            <p:nvPr/>
          </p:nvSpPr>
          <p:spPr bwMode="auto">
            <a:xfrm>
              <a:off x="650" y="1267"/>
              <a:ext cx="114" cy="114"/>
            </a:xfrm>
            <a:custGeom>
              <a:avLst/>
              <a:gdLst>
                <a:gd name="T0" fmla="*/ 114 w 114"/>
                <a:gd name="T1" fmla="*/ 0 h 114"/>
                <a:gd name="T2" fmla="*/ 58 w 114"/>
                <a:gd name="T3" fmla="*/ 0 h 114"/>
                <a:gd name="T4" fmla="*/ 0 w 114"/>
                <a:gd name="T5" fmla="*/ 0 h 114"/>
                <a:gd name="T6" fmla="*/ 0 w 114"/>
                <a:gd name="T7" fmla="*/ 58 h 114"/>
                <a:gd name="T8" fmla="*/ 0 w 114"/>
                <a:gd name="T9" fmla="*/ 114 h 114"/>
                <a:gd name="T10" fmla="*/ 58 w 114"/>
                <a:gd name="T11" fmla="*/ 114 h 114"/>
                <a:gd name="T12" fmla="*/ 114 w 114"/>
                <a:gd name="T13" fmla="*/ 114 h 114"/>
                <a:gd name="T14" fmla="*/ 114 w 114"/>
                <a:gd name="T15" fmla="*/ 58 h 114"/>
                <a:gd name="T16" fmla="*/ 114 w 114"/>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14">
                  <a:moveTo>
                    <a:pt x="114" y="0"/>
                  </a:moveTo>
                  <a:lnTo>
                    <a:pt x="58" y="0"/>
                  </a:lnTo>
                  <a:lnTo>
                    <a:pt x="0" y="0"/>
                  </a:lnTo>
                  <a:lnTo>
                    <a:pt x="0" y="58"/>
                  </a:lnTo>
                  <a:lnTo>
                    <a:pt x="0" y="114"/>
                  </a:lnTo>
                  <a:lnTo>
                    <a:pt x="58" y="114"/>
                  </a:lnTo>
                  <a:lnTo>
                    <a:pt x="114" y="114"/>
                  </a:lnTo>
                  <a:lnTo>
                    <a:pt x="114" y="58"/>
                  </a:lnTo>
                  <a:lnTo>
                    <a:pt x="114"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98" name="Freeform 192"/>
            <p:cNvSpPr>
              <a:spLocks/>
            </p:cNvSpPr>
            <p:nvPr/>
          </p:nvSpPr>
          <p:spPr bwMode="auto">
            <a:xfrm>
              <a:off x="650" y="1267"/>
              <a:ext cx="114" cy="114"/>
            </a:xfrm>
            <a:custGeom>
              <a:avLst/>
              <a:gdLst>
                <a:gd name="T0" fmla="*/ 114 w 114"/>
                <a:gd name="T1" fmla="*/ 0 h 114"/>
                <a:gd name="T2" fmla="*/ 58 w 114"/>
                <a:gd name="T3" fmla="*/ 0 h 114"/>
                <a:gd name="T4" fmla="*/ 0 w 114"/>
                <a:gd name="T5" fmla="*/ 0 h 114"/>
                <a:gd name="T6" fmla="*/ 0 w 114"/>
                <a:gd name="T7" fmla="*/ 58 h 114"/>
                <a:gd name="T8" fmla="*/ 0 w 114"/>
                <a:gd name="T9" fmla="*/ 114 h 114"/>
                <a:gd name="T10" fmla="*/ 58 w 114"/>
                <a:gd name="T11" fmla="*/ 114 h 114"/>
                <a:gd name="T12" fmla="*/ 114 w 114"/>
                <a:gd name="T13" fmla="*/ 114 h 114"/>
                <a:gd name="T14" fmla="*/ 114 w 114"/>
                <a:gd name="T15" fmla="*/ 58 h 114"/>
                <a:gd name="T16" fmla="*/ 114 w 114"/>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14">
                  <a:moveTo>
                    <a:pt x="114" y="0"/>
                  </a:moveTo>
                  <a:lnTo>
                    <a:pt x="58" y="0"/>
                  </a:lnTo>
                  <a:lnTo>
                    <a:pt x="0" y="0"/>
                  </a:lnTo>
                  <a:lnTo>
                    <a:pt x="0" y="58"/>
                  </a:lnTo>
                  <a:lnTo>
                    <a:pt x="0" y="114"/>
                  </a:lnTo>
                  <a:lnTo>
                    <a:pt x="58" y="114"/>
                  </a:lnTo>
                  <a:lnTo>
                    <a:pt x="114" y="114"/>
                  </a:lnTo>
                  <a:lnTo>
                    <a:pt x="114" y="58"/>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899" name="Rectangle 193"/>
            <p:cNvSpPr>
              <a:spLocks noChangeArrowheads="1"/>
            </p:cNvSpPr>
            <p:nvPr/>
          </p:nvSpPr>
          <p:spPr bwMode="auto">
            <a:xfrm>
              <a:off x="508" y="1044"/>
              <a:ext cx="134" cy="61"/>
            </a:xfrm>
            <a:prstGeom prst="rect">
              <a:avLst/>
            </a:prstGeom>
            <a:solidFill>
              <a:srgbClr val="00A1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900" name="Rectangle 195"/>
            <p:cNvSpPr>
              <a:spLocks noChangeArrowheads="1"/>
            </p:cNvSpPr>
            <p:nvPr/>
          </p:nvSpPr>
          <p:spPr bwMode="auto">
            <a:xfrm>
              <a:off x="550" y="1051"/>
              <a:ext cx="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901" name="Rectangle 196"/>
            <p:cNvSpPr>
              <a:spLocks noChangeArrowheads="1"/>
            </p:cNvSpPr>
            <p:nvPr/>
          </p:nvSpPr>
          <p:spPr bwMode="auto">
            <a:xfrm>
              <a:off x="563" y="1051"/>
              <a:ext cx="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902" name="Rectangle 197"/>
            <p:cNvSpPr>
              <a:spLocks noChangeArrowheads="1"/>
            </p:cNvSpPr>
            <p:nvPr/>
          </p:nvSpPr>
          <p:spPr bwMode="auto">
            <a:xfrm>
              <a:off x="584" y="1051"/>
              <a:ext cx="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903" name="Freeform 203"/>
            <p:cNvSpPr>
              <a:spLocks/>
            </p:cNvSpPr>
            <p:nvPr/>
          </p:nvSpPr>
          <p:spPr bwMode="auto">
            <a:xfrm>
              <a:off x="929" y="1597"/>
              <a:ext cx="49" cy="49"/>
            </a:xfrm>
            <a:custGeom>
              <a:avLst/>
              <a:gdLst>
                <a:gd name="T0" fmla="*/ 0 w 49"/>
                <a:gd name="T1" fmla="*/ 49 h 49"/>
                <a:gd name="T2" fmla="*/ 49 w 49"/>
                <a:gd name="T3" fmla="*/ 42 h 49"/>
                <a:gd name="T4" fmla="*/ 49 w 49"/>
                <a:gd name="T5" fmla="*/ 10 h 49"/>
                <a:gd name="T6" fmla="*/ 0 w 49"/>
                <a:gd name="T7" fmla="*/ 0 h 49"/>
                <a:gd name="T8" fmla="*/ 0 w 49"/>
                <a:gd name="T9" fmla="*/ 49 h 49"/>
              </a:gdLst>
              <a:ahLst/>
              <a:cxnLst>
                <a:cxn ang="0">
                  <a:pos x="T0" y="T1"/>
                </a:cxn>
                <a:cxn ang="0">
                  <a:pos x="T2" y="T3"/>
                </a:cxn>
                <a:cxn ang="0">
                  <a:pos x="T4" y="T5"/>
                </a:cxn>
                <a:cxn ang="0">
                  <a:pos x="T6" y="T7"/>
                </a:cxn>
                <a:cxn ang="0">
                  <a:pos x="T8" y="T9"/>
                </a:cxn>
              </a:cxnLst>
              <a:rect l="0" t="0" r="r" b="b"/>
              <a:pathLst>
                <a:path w="49" h="49">
                  <a:moveTo>
                    <a:pt x="0" y="49"/>
                  </a:moveTo>
                  <a:lnTo>
                    <a:pt x="49" y="42"/>
                  </a:lnTo>
                  <a:lnTo>
                    <a:pt x="49" y="10"/>
                  </a:lnTo>
                  <a:lnTo>
                    <a:pt x="0" y="0"/>
                  </a:lnTo>
                  <a:lnTo>
                    <a:pt x="0" y="4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grpSp>
      <p:grpSp>
        <p:nvGrpSpPr>
          <p:cNvPr id="904" name="Group 377"/>
          <p:cNvGrpSpPr/>
          <p:nvPr/>
        </p:nvGrpSpPr>
        <p:grpSpPr>
          <a:xfrm>
            <a:off x="2790490" y="1310592"/>
            <a:ext cx="2245773" cy="1329448"/>
            <a:chOff x="2614333" y="1310592"/>
            <a:chExt cx="2245773" cy="1329448"/>
          </a:xfrm>
        </p:grpSpPr>
        <p:sp>
          <p:nvSpPr>
            <p:cNvPr id="905" name="Freeform 181"/>
            <p:cNvSpPr>
              <a:spLocks/>
            </p:cNvSpPr>
            <p:nvPr/>
          </p:nvSpPr>
          <p:spPr bwMode="auto">
            <a:xfrm>
              <a:off x="3572592" y="2352718"/>
              <a:ext cx="706657" cy="83867"/>
            </a:xfrm>
            <a:custGeom>
              <a:avLst/>
              <a:gdLst>
                <a:gd name="T0" fmla="*/ 416 w 455"/>
                <a:gd name="T1" fmla="*/ 0 h 54"/>
                <a:gd name="T2" fmla="*/ 31 w 455"/>
                <a:gd name="T3" fmla="*/ 0 h 54"/>
                <a:gd name="T4" fmla="*/ 0 w 455"/>
                <a:gd name="T5" fmla="*/ 54 h 54"/>
                <a:gd name="T6" fmla="*/ 455 w 455"/>
                <a:gd name="T7" fmla="*/ 54 h 54"/>
                <a:gd name="T8" fmla="*/ 416 w 455"/>
                <a:gd name="T9" fmla="*/ 0 h 54"/>
              </a:gdLst>
              <a:ahLst/>
              <a:cxnLst>
                <a:cxn ang="0">
                  <a:pos x="T0" y="T1"/>
                </a:cxn>
                <a:cxn ang="0">
                  <a:pos x="T2" y="T3"/>
                </a:cxn>
                <a:cxn ang="0">
                  <a:pos x="T4" y="T5"/>
                </a:cxn>
                <a:cxn ang="0">
                  <a:pos x="T6" y="T7"/>
                </a:cxn>
                <a:cxn ang="0">
                  <a:pos x="T8" y="T9"/>
                </a:cxn>
              </a:cxnLst>
              <a:rect l="0" t="0" r="r" b="b"/>
              <a:pathLst>
                <a:path w="455" h="54">
                  <a:moveTo>
                    <a:pt x="416" y="0"/>
                  </a:moveTo>
                  <a:lnTo>
                    <a:pt x="31" y="0"/>
                  </a:lnTo>
                  <a:lnTo>
                    <a:pt x="0" y="54"/>
                  </a:lnTo>
                  <a:lnTo>
                    <a:pt x="455" y="54"/>
                  </a:lnTo>
                  <a:lnTo>
                    <a:pt x="416"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06" name="Rectangle 182"/>
            <p:cNvSpPr>
              <a:spLocks noChangeArrowheads="1"/>
            </p:cNvSpPr>
            <p:nvPr/>
          </p:nvSpPr>
          <p:spPr bwMode="auto">
            <a:xfrm>
              <a:off x="3572592" y="2436585"/>
              <a:ext cx="706657" cy="2174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07" name="Freeform 183"/>
            <p:cNvSpPr>
              <a:spLocks/>
            </p:cNvSpPr>
            <p:nvPr/>
          </p:nvSpPr>
          <p:spPr bwMode="auto">
            <a:xfrm>
              <a:off x="3212274" y="1310592"/>
              <a:ext cx="1431952" cy="860414"/>
            </a:xfrm>
            <a:custGeom>
              <a:avLst/>
              <a:gdLst>
                <a:gd name="T0" fmla="*/ 326 w 326"/>
                <a:gd name="T1" fmla="*/ 184 h 195"/>
                <a:gd name="T2" fmla="*/ 316 w 326"/>
                <a:gd name="T3" fmla="*/ 195 h 195"/>
                <a:gd name="T4" fmla="*/ 11 w 326"/>
                <a:gd name="T5" fmla="*/ 195 h 195"/>
                <a:gd name="T6" fmla="*/ 0 w 326"/>
                <a:gd name="T7" fmla="*/ 184 h 195"/>
                <a:gd name="T8" fmla="*/ 0 w 326"/>
                <a:gd name="T9" fmla="*/ 11 h 195"/>
                <a:gd name="T10" fmla="*/ 11 w 326"/>
                <a:gd name="T11" fmla="*/ 0 h 195"/>
                <a:gd name="T12" fmla="*/ 316 w 326"/>
                <a:gd name="T13" fmla="*/ 0 h 195"/>
                <a:gd name="T14" fmla="*/ 326 w 326"/>
                <a:gd name="T15" fmla="*/ 11 h 195"/>
                <a:gd name="T16" fmla="*/ 326 w 326"/>
                <a:gd name="T17" fmla="*/ 18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6" h="195">
                  <a:moveTo>
                    <a:pt x="326" y="184"/>
                  </a:moveTo>
                  <a:cubicBezTo>
                    <a:pt x="326" y="190"/>
                    <a:pt x="321" y="195"/>
                    <a:pt x="316" y="195"/>
                  </a:cubicBezTo>
                  <a:cubicBezTo>
                    <a:pt x="11" y="195"/>
                    <a:pt x="11" y="195"/>
                    <a:pt x="11" y="195"/>
                  </a:cubicBezTo>
                  <a:cubicBezTo>
                    <a:pt x="5" y="195"/>
                    <a:pt x="0" y="190"/>
                    <a:pt x="0" y="184"/>
                  </a:cubicBezTo>
                  <a:cubicBezTo>
                    <a:pt x="0" y="11"/>
                    <a:pt x="0" y="11"/>
                    <a:pt x="0" y="11"/>
                  </a:cubicBezTo>
                  <a:cubicBezTo>
                    <a:pt x="0" y="5"/>
                    <a:pt x="5" y="0"/>
                    <a:pt x="11" y="0"/>
                  </a:cubicBezTo>
                  <a:cubicBezTo>
                    <a:pt x="316" y="0"/>
                    <a:pt x="316" y="0"/>
                    <a:pt x="316" y="0"/>
                  </a:cubicBezTo>
                  <a:cubicBezTo>
                    <a:pt x="321" y="0"/>
                    <a:pt x="326" y="5"/>
                    <a:pt x="326" y="11"/>
                  </a:cubicBezTo>
                  <a:lnTo>
                    <a:pt x="326" y="18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08" name="Freeform 184"/>
            <p:cNvSpPr>
              <a:spLocks/>
            </p:cNvSpPr>
            <p:nvPr/>
          </p:nvSpPr>
          <p:spPr bwMode="auto">
            <a:xfrm>
              <a:off x="3831958" y="2166346"/>
              <a:ext cx="184818" cy="225199"/>
            </a:xfrm>
            <a:custGeom>
              <a:avLst/>
              <a:gdLst>
                <a:gd name="T0" fmla="*/ 29 w 42"/>
                <a:gd name="T1" fmla="*/ 0 h 51"/>
                <a:gd name="T2" fmla="*/ 31 w 42"/>
                <a:gd name="T3" fmla="*/ 5 h 51"/>
                <a:gd name="T4" fmla="*/ 21 w 42"/>
                <a:gd name="T5" fmla="*/ 15 h 51"/>
                <a:gd name="T6" fmla="*/ 11 w 42"/>
                <a:gd name="T7" fmla="*/ 5 h 51"/>
                <a:gd name="T8" fmla="*/ 12 w 42"/>
                <a:gd name="T9" fmla="*/ 0 h 51"/>
                <a:gd name="T10" fmla="*/ 0 w 42"/>
                <a:gd name="T11" fmla="*/ 0 h 51"/>
                <a:gd name="T12" fmla="*/ 0 w 42"/>
                <a:gd name="T13" fmla="*/ 51 h 51"/>
                <a:gd name="T14" fmla="*/ 42 w 42"/>
                <a:gd name="T15" fmla="*/ 51 h 51"/>
                <a:gd name="T16" fmla="*/ 42 w 42"/>
                <a:gd name="T17" fmla="*/ 0 h 51"/>
                <a:gd name="T18" fmla="*/ 29 w 42"/>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51">
                  <a:moveTo>
                    <a:pt x="29" y="0"/>
                  </a:moveTo>
                  <a:cubicBezTo>
                    <a:pt x="30" y="2"/>
                    <a:pt x="31" y="3"/>
                    <a:pt x="31" y="5"/>
                  </a:cubicBezTo>
                  <a:cubicBezTo>
                    <a:pt x="31" y="11"/>
                    <a:pt x="26" y="15"/>
                    <a:pt x="21" y="15"/>
                  </a:cubicBezTo>
                  <a:cubicBezTo>
                    <a:pt x="15" y="15"/>
                    <a:pt x="11" y="11"/>
                    <a:pt x="11" y="5"/>
                  </a:cubicBezTo>
                  <a:cubicBezTo>
                    <a:pt x="11" y="3"/>
                    <a:pt x="11" y="2"/>
                    <a:pt x="12" y="0"/>
                  </a:cubicBezTo>
                  <a:cubicBezTo>
                    <a:pt x="0" y="0"/>
                    <a:pt x="0" y="0"/>
                    <a:pt x="0" y="0"/>
                  </a:cubicBezTo>
                  <a:cubicBezTo>
                    <a:pt x="0" y="51"/>
                    <a:pt x="0" y="51"/>
                    <a:pt x="0" y="51"/>
                  </a:cubicBezTo>
                  <a:cubicBezTo>
                    <a:pt x="42" y="51"/>
                    <a:pt x="42" y="51"/>
                    <a:pt x="42" y="51"/>
                  </a:cubicBezTo>
                  <a:cubicBezTo>
                    <a:pt x="42" y="0"/>
                    <a:pt x="42" y="0"/>
                    <a:pt x="42" y="0"/>
                  </a:cubicBezTo>
                  <a:lnTo>
                    <a:pt x="29"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09" name="Freeform 185"/>
            <p:cNvSpPr>
              <a:spLocks/>
            </p:cNvSpPr>
            <p:nvPr/>
          </p:nvSpPr>
          <p:spPr bwMode="auto">
            <a:xfrm>
              <a:off x="3251101" y="1349419"/>
              <a:ext cx="1349638" cy="747038"/>
            </a:xfrm>
            <a:custGeom>
              <a:avLst/>
              <a:gdLst>
                <a:gd name="T0" fmla="*/ 307 w 307"/>
                <a:gd name="T1" fmla="*/ 165 h 169"/>
                <a:gd name="T2" fmla="*/ 303 w 307"/>
                <a:gd name="T3" fmla="*/ 169 h 169"/>
                <a:gd name="T4" fmla="*/ 5 w 307"/>
                <a:gd name="T5" fmla="*/ 169 h 169"/>
                <a:gd name="T6" fmla="*/ 0 w 307"/>
                <a:gd name="T7" fmla="*/ 165 h 169"/>
                <a:gd name="T8" fmla="*/ 0 w 307"/>
                <a:gd name="T9" fmla="*/ 4 h 169"/>
                <a:gd name="T10" fmla="*/ 5 w 307"/>
                <a:gd name="T11" fmla="*/ 0 h 169"/>
                <a:gd name="T12" fmla="*/ 303 w 307"/>
                <a:gd name="T13" fmla="*/ 0 h 169"/>
                <a:gd name="T14" fmla="*/ 307 w 307"/>
                <a:gd name="T15" fmla="*/ 4 h 169"/>
                <a:gd name="T16" fmla="*/ 307 w 307"/>
                <a:gd name="T17" fmla="*/ 16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7" h="169">
                  <a:moveTo>
                    <a:pt x="307" y="165"/>
                  </a:moveTo>
                  <a:cubicBezTo>
                    <a:pt x="307" y="167"/>
                    <a:pt x="305" y="169"/>
                    <a:pt x="303" y="169"/>
                  </a:cubicBezTo>
                  <a:cubicBezTo>
                    <a:pt x="5" y="169"/>
                    <a:pt x="5" y="169"/>
                    <a:pt x="5" y="169"/>
                  </a:cubicBezTo>
                  <a:cubicBezTo>
                    <a:pt x="2" y="169"/>
                    <a:pt x="0" y="167"/>
                    <a:pt x="0" y="165"/>
                  </a:cubicBezTo>
                  <a:cubicBezTo>
                    <a:pt x="0" y="4"/>
                    <a:pt x="0" y="4"/>
                    <a:pt x="0" y="4"/>
                  </a:cubicBezTo>
                  <a:cubicBezTo>
                    <a:pt x="0" y="2"/>
                    <a:pt x="2" y="0"/>
                    <a:pt x="5" y="0"/>
                  </a:cubicBezTo>
                  <a:cubicBezTo>
                    <a:pt x="303" y="0"/>
                    <a:pt x="303" y="0"/>
                    <a:pt x="303" y="0"/>
                  </a:cubicBezTo>
                  <a:cubicBezTo>
                    <a:pt x="305" y="0"/>
                    <a:pt x="307" y="2"/>
                    <a:pt x="307" y="4"/>
                  </a:cubicBezTo>
                  <a:lnTo>
                    <a:pt x="307" y="165"/>
                  </a:lnTo>
                  <a:close/>
                </a:path>
              </a:pathLst>
            </a:custGeom>
            <a:solidFill>
              <a:srgbClr val="0070C0"/>
            </a:solidFill>
            <a:ln>
              <a:noFill/>
            </a:ln>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10" name="Freeform 211"/>
            <p:cNvSpPr>
              <a:spLocks/>
            </p:cNvSpPr>
            <p:nvPr/>
          </p:nvSpPr>
          <p:spPr bwMode="auto">
            <a:xfrm>
              <a:off x="2614333" y="1394459"/>
              <a:ext cx="501649" cy="1231603"/>
            </a:xfrm>
            <a:custGeom>
              <a:avLst/>
              <a:gdLst>
                <a:gd name="T0" fmla="*/ 114 w 114"/>
                <a:gd name="T1" fmla="*/ 266 h 279"/>
                <a:gd name="T2" fmla="*/ 101 w 114"/>
                <a:gd name="T3" fmla="*/ 279 h 279"/>
                <a:gd name="T4" fmla="*/ 13 w 114"/>
                <a:gd name="T5" fmla="*/ 279 h 279"/>
                <a:gd name="T6" fmla="*/ 0 w 114"/>
                <a:gd name="T7" fmla="*/ 266 h 279"/>
                <a:gd name="T8" fmla="*/ 0 w 114"/>
                <a:gd name="T9" fmla="*/ 13 h 279"/>
                <a:gd name="T10" fmla="*/ 13 w 114"/>
                <a:gd name="T11" fmla="*/ 0 h 279"/>
                <a:gd name="T12" fmla="*/ 101 w 114"/>
                <a:gd name="T13" fmla="*/ 0 h 279"/>
                <a:gd name="T14" fmla="*/ 114 w 114"/>
                <a:gd name="T15" fmla="*/ 13 h 279"/>
                <a:gd name="T16" fmla="*/ 114 w 114"/>
                <a:gd name="T17" fmla="*/ 266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279">
                  <a:moveTo>
                    <a:pt x="114" y="266"/>
                  </a:moveTo>
                  <a:cubicBezTo>
                    <a:pt x="114" y="273"/>
                    <a:pt x="108" y="279"/>
                    <a:pt x="101" y="279"/>
                  </a:cubicBezTo>
                  <a:cubicBezTo>
                    <a:pt x="13" y="279"/>
                    <a:pt x="13" y="279"/>
                    <a:pt x="13" y="279"/>
                  </a:cubicBezTo>
                  <a:cubicBezTo>
                    <a:pt x="6" y="279"/>
                    <a:pt x="0" y="273"/>
                    <a:pt x="0" y="266"/>
                  </a:cubicBezTo>
                  <a:cubicBezTo>
                    <a:pt x="0" y="13"/>
                    <a:pt x="0" y="13"/>
                    <a:pt x="0" y="13"/>
                  </a:cubicBezTo>
                  <a:cubicBezTo>
                    <a:pt x="0" y="6"/>
                    <a:pt x="6" y="0"/>
                    <a:pt x="13" y="0"/>
                  </a:cubicBezTo>
                  <a:cubicBezTo>
                    <a:pt x="101" y="0"/>
                    <a:pt x="101" y="0"/>
                    <a:pt x="101" y="0"/>
                  </a:cubicBezTo>
                  <a:cubicBezTo>
                    <a:pt x="108" y="0"/>
                    <a:pt x="114" y="6"/>
                    <a:pt x="114" y="13"/>
                  </a:cubicBezTo>
                  <a:lnTo>
                    <a:pt x="114" y="26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11" name="Oval 212"/>
            <p:cNvSpPr>
              <a:spLocks noChangeArrowheads="1"/>
            </p:cNvSpPr>
            <p:nvPr/>
          </p:nvSpPr>
          <p:spPr bwMode="auto">
            <a:xfrm>
              <a:off x="2667138" y="2003272"/>
              <a:ext cx="110270" cy="10716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12" name="Rectangle 213"/>
            <p:cNvSpPr>
              <a:spLocks noChangeArrowheads="1"/>
            </p:cNvSpPr>
            <p:nvPr/>
          </p:nvSpPr>
          <p:spPr bwMode="auto">
            <a:xfrm>
              <a:off x="2614333" y="1681781"/>
              <a:ext cx="501649" cy="1708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13" name="Rectangle 214"/>
            <p:cNvSpPr>
              <a:spLocks noChangeArrowheads="1"/>
            </p:cNvSpPr>
            <p:nvPr/>
          </p:nvSpPr>
          <p:spPr bwMode="auto">
            <a:xfrm>
              <a:off x="2825554" y="1681781"/>
              <a:ext cx="74548" cy="17084"/>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14" name="Oval 215"/>
            <p:cNvSpPr>
              <a:spLocks noChangeArrowheads="1"/>
            </p:cNvSpPr>
            <p:nvPr/>
          </p:nvSpPr>
          <p:spPr bwMode="auto">
            <a:xfrm>
              <a:off x="3015031" y="1461242"/>
              <a:ext cx="29509" cy="34168"/>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15" name="Freeform 216"/>
            <p:cNvSpPr>
              <a:spLocks/>
            </p:cNvSpPr>
            <p:nvPr/>
          </p:nvSpPr>
          <p:spPr bwMode="auto">
            <a:xfrm>
              <a:off x="4605399" y="2462987"/>
              <a:ext cx="254707" cy="119588"/>
            </a:xfrm>
            <a:custGeom>
              <a:avLst/>
              <a:gdLst>
                <a:gd name="T0" fmla="*/ 55 w 58"/>
                <a:gd name="T1" fmla="*/ 8 h 27"/>
                <a:gd name="T2" fmla="*/ 54 w 58"/>
                <a:gd name="T3" fmla="*/ 7 h 27"/>
                <a:gd name="T4" fmla="*/ 29 w 58"/>
                <a:gd name="T5" fmla="*/ 0 h 27"/>
                <a:gd name="T6" fmla="*/ 4 w 58"/>
                <a:gd name="T7" fmla="*/ 7 h 27"/>
                <a:gd name="T8" fmla="*/ 3 w 58"/>
                <a:gd name="T9" fmla="*/ 8 h 27"/>
                <a:gd name="T10" fmla="*/ 0 w 58"/>
                <a:gd name="T11" fmla="*/ 13 h 27"/>
                <a:gd name="T12" fmla="*/ 0 w 58"/>
                <a:gd name="T13" fmla="*/ 22 h 27"/>
                <a:gd name="T14" fmla="*/ 6 w 58"/>
                <a:gd name="T15" fmla="*/ 27 h 27"/>
                <a:gd name="T16" fmla="*/ 53 w 58"/>
                <a:gd name="T17" fmla="*/ 27 h 27"/>
                <a:gd name="T18" fmla="*/ 58 w 58"/>
                <a:gd name="T19" fmla="*/ 22 h 27"/>
                <a:gd name="T20" fmla="*/ 58 w 58"/>
                <a:gd name="T21" fmla="*/ 13 h 27"/>
                <a:gd name="T22" fmla="*/ 55 w 58"/>
                <a:gd name="T23"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7">
                  <a:moveTo>
                    <a:pt x="55" y="8"/>
                  </a:moveTo>
                  <a:cubicBezTo>
                    <a:pt x="55" y="8"/>
                    <a:pt x="55" y="8"/>
                    <a:pt x="54" y="7"/>
                  </a:cubicBezTo>
                  <a:cubicBezTo>
                    <a:pt x="47" y="3"/>
                    <a:pt x="38" y="0"/>
                    <a:pt x="29" y="0"/>
                  </a:cubicBezTo>
                  <a:cubicBezTo>
                    <a:pt x="20" y="0"/>
                    <a:pt x="11" y="3"/>
                    <a:pt x="4" y="7"/>
                  </a:cubicBezTo>
                  <a:cubicBezTo>
                    <a:pt x="4" y="8"/>
                    <a:pt x="3" y="8"/>
                    <a:pt x="3" y="8"/>
                  </a:cubicBezTo>
                  <a:cubicBezTo>
                    <a:pt x="1" y="9"/>
                    <a:pt x="0" y="11"/>
                    <a:pt x="0" y="13"/>
                  </a:cubicBezTo>
                  <a:cubicBezTo>
                    <a:pt x="0" y="22"/>
                    <a:pt x="0" y="22"/>
                    <a:pt x="0" y="22"/>
                  </a:cubicBezTo>
                  <a:cubicBezTo>
                    <a:pt x="0" y="25"/>
                    <a:pt x="3" y="27"/>
                    <a:pt x="6" y="27"/>
                  </a:cubicBezTo>
                  <a:cubicBezTo>
                    <a:pt x="53" y="27"/>
                    <a:pt x="53" y="27"/>
                    <a:pt x="53" y="27"/>
                  </a:cubicBezTo>
                  <a:cubicBezTo>
                    <a:pt x="56" y="27"/>
                    <a:pt x="58" y="25"/>
                    <a:pt x="58" y="22"/>
                  </a:cubicBezTo>
                  <a:cubicBezTo>
                    <a:pt x="58" y="13"/>
                    <a:pt x="58" y="13"/>
                    <a:pt x="58" y="13"/>
                  </a:cubicBezTo>
                  <a:cubicBezTo>
                    <a:pt x="58" y="11"/>
                    <a:pt x="57" y="9"/>
                    <a:pt x="55" y="8"/>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16" name="Freeform 217"/>
            <p:cNvSpPr>
              <a:spLocks/>
            </p:cNvSpPr>
            <p:nvPr/>
          </p:nvSpPr>
          <p:spPr bwMode="auto">
            <a:xfrm>
              <a:off x="4723434" y="2453669"/>
              <a:ext cx="21743" cy="71442"/>
            </a:xfrm>
            <a:custGeom>
              <a:avLst/>
              <a:gdLst>
                <a:gd name="T0" fmla="*/ 5 w 5"/>
                <a:gd name="T1" fmla="*/ 13 h 16"/>
                <a:gd name="T2" fmla="*/ 2 w 5"/>
                <a:gd name="T3" fmla="*/ 16 h 16"/>
                <a:gd name="T4" fmla="*/ 2 w 5"/>
                <a:gd name="T5" fmla="*/ 16 h 16"/>
                <a:gd name="T6" fmla="*/ 0 w 5"/>
                <a:gd name="T7" fmla="*/ 13 h 16"/>
                <a:gd name="T8" fmla="*/ 0 w 5"/>
                <a:gd name="T9" fmla="*/ 2 h 16"/>
                <a:gd name="T10" fmla="*/ 2 w 5"/>
                <a:gd name="T11" fmla="*/ 0 h 16"/>
                <a:gd name="T12" fmla="*/ 2 w 5"/>
                <a:gd name="T13" fmla="*/ 0 h 16"/>
                <a:gd name="T14" fmla="*/ 5 w 5"/>
                <a:gd name="T15" fmla="*/ 2 h 16"/>
                <a:gd name="T16" fmla="*/ 5 w 5"/>
                <a:gd name="T17"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6">
                  <a:moveTo>
                    <a:pt x="5" y="13"/>
                  </a:moveTo>
                  <a:cubicBezTo>
                    <a:pt x="5" y="15"/>
                    <a:pt x="4" y="16"/>
                    <a:pt x="2" y="16"/>
                  </a:cubicBezTo>
                  <a:cubicBezTo>
                    <a:pt x="2" y="16"/>
                    <a:pt x="2" y="16"/>
                    <a:pt x="2" y="16"/>
                  </a:cubicBezTo>
                  <a:cubicBezTo>
                    <a:pt x="1" y="16"/>
                    <a:pt x="0" y="15"/>
                    <a:pt x="0" y="13"/>
                  </a:cubicBezTo>
                  <a:cubicBezTo>
                    <a:pt x="0" y="2"/>
                    <a:pt x="0" y="2"/>
                    <a:pt x="0" y="2"/>
                  </a:cubicBezTo>
                  <a:cubicBezTo>
                    <a:pt x="0" y="1"/>
                    <a:pt x="1" y="0"/>
                    <a:pt x="2" y="0"/>
                  </a:cubicBezTo>
                  <a:cubicBezTo>
                    <a:pt x="2" y="0"/>
                    <a:pt x="2" y="0"/>
                    <a:pt x="2" y="0"/>
                  </a:cubicBezTo>
                  <a:cubicBezTo>
                    <a:pt x="4" y="0"/>
                    <a:pt x="5" y="1"/>
                    <a:pt x="5" y="2"/>
                  </a:cubicBezTo>
                  <a:lnTo>
                    <a:pt x="5" y="1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17" name="Freeform 218"/>
            <p:cNvSpPr>
              <a:spLocks/>
            </p:cNvSpPr>
            <p:nvPr/>
          </p:nvSpPr>
          <p:spPr bwMode="auto">
            <a:xfrm>
              <a:off x="3291482" y="2503368"/>
              <a:ext cx="1270430" cy="110270"/>
            </a:xfrm>
            <a:custGeom>
              <a:avLst/>
              <a:gdLst>
                <a:gd name="T0" fmla="*/ 818 w 818"/>
                <a:gd name="T1" fmla="*/ 71 h 71"/>
                <a:gd name="T2" fmla="*/ 0 w 818"/>
                <a:gd name="T3" fmla="*/ 71 h 71"/>
                <a:gd name="T4" fmla="*/ 65 w 818"/>
                <a:gd name="T5" fmla="*/ 0 h 71"/>
                <a:gd name="T6" fmla="*/ 750 w 818"/>
                <a:gd name="T7" fmla="*/ 0 h 71"/>
                <a:gd name="T8" fmla="*/ 818 w 818"/>
                <a:gd name="T9" fmla="*/ 71 h 71"/>
              </a:gdLst>
              <a:ahLst/>
              <a:cxnLst>
                <a:cxn ang="0">
                  <a:pos x="T0" y="T1"/>
                </a:cxn>
                <a:cxn ang="0">
                  <a:pos x="T2" y="T3"/>
                </a:cxn>
                <a:cxn ang="0">
                  <a:pos x="T4" y="T5"/>
                </a:cxn>
                <a:cxn ang="0">
                  <a:pos x="T6" y="T7"/>
                </a:cxn>
                <a:cxn ang="0">
                  <a:pos x="T8" y="T9"/>
                </a:cxn>
              </a:cxnLst>
              <a:rect l="0" t="0" r="r" b="b"/>
              <a:pathLst>
                <a:path w="818" h="71">
                  <a:moveTo>
                    <a:pt x="818" y="71"/>
                  </a:moveTo>
                  <a:lnTo>
                    <a:pt x="0" y="71"/>
                  </a:lnTo>
                  <a:lnTo>
                    <a:pt x="65" y="0"/>
                  </a:lnTo>
                  <a:lnTo>
                    <a:pt x="750" y="0"/>
                  </a:lnTo>
                  <a:lnTo>
                    <a:pt x="818" y="7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18" name="Rectangle 219"/>
            <p:cNvSpPr>
              <a:spLocks noChangeArrowheads="1"/>
            </p:cNvSpPr>
            <p:nvPr/>
          </p:nvSpPr>
          <p:spPr bwMode="auto">
            <a:xfrm>
              <a:off x="3291482" y="2613637"/>
              <a:ext cx="1270430" cy="2640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19" name="Freeform 220"/>
            <p:cNvSpPr>
              <a:spLocks/>
            </p:cNvSpPr>
            <p:nvPr/>
          </p:nvSpPr>
          <p:spPr bwMode="auto">
            <a:xfrm>
              <a:off x="3370689" y="2525111"/>
              <a:ext cx="847989" cy="65230"/>
            </a:xfrm>
            <a:custGeom>
              <a:avLst/>
              <a:gdLst>
                <a:gd name="T0" fmla="*/ 523 w 546"/>
                <a:gd name="T1" fmla="*/ 0 h 42"/>
                <a:gd name="T2" fmla="*/ 37 w 546"/>
                <a:gd name="T3" fmla="*/ 0 h 42"/>
                <a:gd name="T4" fmla="*/ 0 w 546"/>
                <a:gd name="T5" fmla="*/ 42 h 42"/>
                <a:gd name="T6" fmla="*/ 546 w 546"/>
                <a:gd name="T7" fmla="*/ 42 h 42"/>
                <a:gd name="T8" fmla="*/ 523 w 546"/>
                <a:gd name="T9" fmla="*/ 0 h 42"/>
              </a:gdLst>
              <a:ahLst/>
              <a:cxnLst>
                <a:cxn ang="0">
                  <a:pos x="T0" y="T1"/>
                </a:cxn>
                <a:cxn ang="0">
                  <a:pos x="T2" y="T3"/>
                </a:cxn>
                <a:cxn ang="0">
                  <a:pos x="T4" y="T5"/>
                </a:cxn>
                <a:cxn ang="0">
                  <a:pos x="T6" y="T7"/>
                </a:cxn>
                <a:cxn ang="0">
                  <a:pos x="T8" y="T9"/>
                </a:cxn>
              </a:cxnLst>
              <a:rect l="0" t="0" r="r" b="b"/>
              <a:pathLst>
                <a:path w="546" h="42">
                  <a:moveTo>
                    <a:pt x="523" y="0"/>
                  </a:moveTo>
                  <a:lnTo>
                    <a:pt x="37" y="0"/>
                  </a:lnTo>
                  <a:lnTo>
                    <a:pt x="0" y="42"/>
                  </a:lnTo>
                  <a:lnTo>
                    <a:pt x="546" y="42"/>
                  </a:lnTo>
                  <a:lnTo>
                    <a:pt x="52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20" name="Freeform 221"/>
            <p:cNvSpPr>
              <a:spLocks/>
            </p:cNvSpPr>
            <p:nvPr/>
          </p:nvSpPr>
          <p:spPr bwMode="auto">
            <a:xfrm>
              <a:off x="4214019" y="2525111"/>
              <a:ext cx="264026" cy="65230"/>
            </a:xfrm>
            <a:custGeom>
              <a:avLst/>
              <a:gdLst>
                <a:gd name="T0" fmla="*/ 0 w 170"/>
                <a:gd name="T1" fmla="*/ 0 h 42"/>
                <a:gd name="T2" fmla="*/ 133 w 170"/>
                <a:gd name="T3" fmla="*/ 0 h 42"/>
                <a:gd name="T4" fmla="*/ 170 w 170"/>
                <a:gd name="T5" fmla="*/ 42 h 42"/>
                <a:gd name="T6" fmla="*/ 28 w 170"/>
                <a:gd name="T7" fmla="*/ 42 h 42"/>
                <a:gd name="T8" fmla="*/ 0 w 170"/>
                <a:gd name="T9" fmla="*/ 0 h 42"/>
              </a:gdLst>
              <a:ahLst/>
              <a:cxnLst>
                <a:cxn ang="0">
                  <a:pos x="T0" y="T1"/>
                </a:cxn>
                <a:cxn ang="0">
                  <a:pos x="T2" y="T3"/>
                </a:cxn>
                <a:cxn ang="0">
                  <a:pos x="T4" y="T5"/>
                </a:cxn>
                <a:cxn ang="0">
                  <a:pos x="T6" y="T7"/>
                </a:cxn>
                <a:cxn ang="0">
                  <a:pos x="T8" y="T9"/>
                </a:cxn>
              </a:cxnLst>
              <a:rect l="0" t="0" r="r" b="b"/>
              <a:pathLst>
                <a:path w="170" h="42">
                  <a:moveTo>
                    <a:pt x="0" y="0"/>
                  </a:moveTo>
                  <a:lnTo>
                    <a:pt x="133" y="0"/>
                  </a:lnTo>
                  <a:lnTo>
                    <a:pt x="170" y="42"/>
                  </a:lnTo>
                  <a:lnTo>
                    <a:pt x="28" y="42"/>
                  </a:ln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21" name="Rectangle 222"/>
            <p:cNvSpPr>
              <a:spLocks noChangeArrowheads="1"/>
            </p:cNvSpPr>
            <p:nvPr/>
          </p:nvSpPr>
          <p:spPr bwMode="auto">
            <a:xfrm>
              <a:off x="3375349" y="2563938"/>
              <a:ext cx="1102696" cy="9319"/>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22" name="Rectangle 223"/>
            <p:cNvSpPr>
              <a:spLocks noChangeArrowheads="1"/>
            </p:cNvSpPr>
            <p:nvPr/>
          </p:nvSpPr>
          <p:spPr bwMode="auto">
            <a:xfrm>
              <a:off x="3375349" y="2542195"/>
              <a:ext cx="1102696" cy="4659"/>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23" name="Freeform 9"/>
            <p:cNvSpPr>
              <a:spLocks/>
            </p:cNvSpPr>
            <p:nvPr/>
          </p:nvSpPr>
          <p:spPr bwMode="auto">
            <a:xfrm>
              <a:off x="3488859" y="1562894"/>
              <a:ext cx="233362" cy="123825"/>
            </a:xfrm>
            <a:custGeom>
              <a:avLst/>
              <a:gdLst>
                <a:gd name="T0" fmla="*/ 78 w 91"/>
                <a:gd name="T1" fmla="*/ 24 h 48"/>
                <a:gd name="T2" fmla="*/ 78 w 91"/>
                <a:gd name="T3" fmla="*/ 24 h 48"/>
                <a:gd name="T4" fmla="*/ 54 w 91"/>
                <a:gd name="T5" fmla="*/ 0 h 48"/>
                <a:gd name="T6" fmla="*/ 30 w 91"/>
                <a:gd name="T7" fmla="*/ 21 h 48"/>
                <a:gd name="T8" fmla="*/ 17 w 91"/>
                <a:gd name="T9" fmla="*/ 15 h 48"/>
                <a:gd name="T10" fmla="*/ 0 w 91"/>
                <a:gd name="T11" fmla="*/ 31 h 48"/>
                <a:gd name="T12" fmla="*/ 17 w 91"/>
                <a:gd name="T13" fmla="*/ 48 h 48"/>
                <a:gd name="T14" fmla="*/ 78 w 91"/>
                <a:gd name="T15" fmla="*/ 48 h 48"/>
                <a:gd name="T16" fmla="*/ 91 w 91"/>
                <a:gd name="T17" fmla="*/ 36 h 48"/>
                <a:gd name="T18" fmla="*/ 78 w 91"/>
                <a:gd name="T1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48">
                  <a:moveTo>
                    <a:pt x="78" y="24"/>
                  </a:moveTo>
                  <a:cubicBezTo>
                    <a:pt x="78" y="24"/>
                    <a:pt x="78" y="24"/>
                    <a:pt x="78" y="24"/>
                  </a:cubicBezTo>
                  <a:cubicBezTo>
                    <a:pt x="78" y="11"/>
                    <a:pt x="67" y="0"/>
                    <a:pt x="54" y="0"/>
                  </a:cubicBezTo>
                  <a:cubicBezTo>
                    <a:pt x="42" y="0"/>
                    <a:pt x="32" y="9"/>
                    <a:pt x="30" y="21"/>
                  </a:cubicBezTo>
                  <a:cubicBezTo>
                    <a:pt x="27" y="17"/>
                    <a:pt x="22" y="15"/>
                    <a:pt x="17" y="15"/>
                  </a:cubicBezTo>
                  <a:cubicBezTo>
                    <a:pt x="8" y="15"/>
                    <a:pt x="0" y="22"/>
                    <a:pt x="0" y="31"/>
                  </a:cubicBezTo>
                  <a:cubicBezTo>
                    <a:pt x="0" y="41"/>
                    <a:pt x="8" y="48"/>
                    <a:pt x="17" y="48"/>
                  </a:cubicBezTo>
                  <a:cubicBezTo>
                    <a:pt x="78" y="48"/>
                    <a:pt x="78" y="48"/>
                    <a:pt x="78" y="48"/>
                  </a:cubicBezTo>
                  <a:cubicBezTo>
                    <a:pt x="85" y="48"/>
                    <a:pt x="91" y="43"/>
                    <a:pt x="91" y="36"/>
                  </a:cubicBezTo>
                  <a:cubicBezTo>
                    <a:pt x="91" y="29"/>
                    <a:pt x="85" y="24"/>
                    <a:pt x="7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24" name="Freeform 10"/>
            <p:cNvSpPr>
              <a:spLocks/>
            </p:cNvSpPr>
            <p:nvPr/>
          </p:nvSpPr>
          <p:spPr bwMode="auto">
            <a:xfrm>
              <a:off x="3742859" y="1564481"/>
              <a:ext cx="555625" cy="315913"/>
            </a:xfrm>
            <a:custGeom>
              <a:avLst/>
              <a:gdLst>
                <a:gd name="T0" fmla="*/ 181 w 216"/>
                <a:gd name="T1" fmla="*/ 51 h 122"/>
                <a:gd name="T2" fmla="*/ 177 w 216"/>
                <a:gd name="T3" fmla="*/ 52 h 122"/>
                <a:gd name="T4" fmla="*/ 181 w 216"/>
                <a:gd name="T5" fmla="*/ 36 h 122"/>
                <a:gd name="T6" fmla="*/ 145 w 216"/>
                <a:gd name="T7" fmla="*/ 0 h 122"/>
                <a:gd name="T8" fmla="*/ 110 w 216"/>
                <a:gd name="T9" fmla="*/ 32 h 122"/>
                <a:gd name="T10" fmla="*/ 84 w 216"/>
                <a:gd name="T11" fmla="*/ 20 h 122"/>
                <a:gd name="T12" fmla="*/ 48 w 216"/>
                <a:gd name="T13" fmla="*/ 54 h 122"/>
                <a:gd name="T14" fmla="*/ 36 w 216"/>
                <a:gd name="T15" fmla="*/ 51 h 122"/>
                <a:gd name="T16" fmla="*/ 0 w 216"/>
                <a:gd name="T17" fmla="*/ 87 h 122"/>
                <a:gd name="T18" fmla="*/ 36 w 216"/>
                <a:gd name="T19" fmla="*/ 122 h 122"/>
                <a:gd name="T20" fmla="*/ 181 w 216"/>
                <a:gd name="T21" fmla="*/ 122 h 122"/>
                <a:gd name="T22" fmla="*/ 216 w 216"/>
                <a:gd name="T23" fmla="*/ 87 h 122"/>
                <a:gd name="T24" fmla="*/ 181 w 216"/>
                <a:gd name="T25" fmla="*/ 5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6" h="122">
                  <a:moveTo>
                    <a:pt x="181" y="51"/>
                  </a:moveTo>
                  <a:cubicBezTo>
                    <a:pt x="179" y="51"/>
                    <a:pt x="178" y="51"/>
                    <a:pt x="177" y="52"/>
                  </a:cubicBezTo>
                  <a:cubicBezTo>
                    <a:pt x="179" y="47"/>
                    <a:pt x="181" y="42"/>
                    <a:pt x="181" y="36"/>
                  </a:cubicBezTo>
                  <a:cubicBezTo>
                    <a:pt x="181" y="16"/>
                    <a:pt x="165" y="0"/>
                    <a:pt x="145" y="0"/>
                  </a:cubicBezTo>
                  <a:cubicBezTo>
                    <a:pt x="127" y="0"/>
                    <a:pt x="112" y="14"/>
                    <a:pt x="110" y="32"/>
                  </a:cubicBezTo>
                  <a:cubicBezTo>
                    <a:pt x="103" y="24"/>
                    <a:pt x="94" y="20"/>
                    <a:pt x="84" y="20"/>
                  </a:cubicBezTo>
                  <a:cubicBezTo>
                    <a:pt x="65" y="20"/>
                    <a:pt x="49" y="35"/>
                    <a:pt x="48" y="54"/>
                  </a:cubicBezTo>
                  <a:cubicBezTo>
                    <a:pt x="44" y="52"/>
                    <a:pt x="40" y="51"/>
                    <a:pt x="36" y="51"/>
                  </a:cubicBezTo>
                  <a:cubicBezTo>
                    <a:pt x="16" y="51"/>
                    <a:pt x="0" y="67"/>
                    <a:pt x="0" y="87"/>
                  </a:cubicBezTo>
                  <a:cubicBezTo>
                    <a:pt x="0" y="106"/>
                    <a:pt x="16" y="122"/>
                    <a:pt x="36" y="122"/>
                  </a:cubicBezTo>
                  <a:cubicBezTo>
                    <a:pt x="181" y="122"/>
                    <a:pt x="181" y="122"/>
                    <a:pt x="181" y="122"/>
                  </a:cubicBezTo>
                  <a:cubicBezTo>
                    <a:pt x="200" y="122"/>
                    <a:pt x="216" y="106"/>
                    <a:pt x="216" y="87"/>
                  </a:cubicBezTo>
                  <a:cubicBezTo>
                    <a:pt x="216" y="67"/>
                    <a:pt x="200" y="51"/>
                    <a:pt x="181" y="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grpSp>
      <p:grpSp>
        <p:nvGrpSpPr>
          <p:cNvPr id="925" name="Group 206"/>
          <p:cNvGrpSpPr/>
          <p:nvPr/>
        </p:nvGrpSpPr>
        <p:grpSpPr>
          <a:xfrm>
            <a:off x="7415164" y="1376363"/>
            <a:ext cx="473076" cy="849312"/>
            <a:chOff x="7239008" y="1376363"/>
            <a:chExt cx="473076" cy="849312"/>
          </a:xfrm>
        </p:grpSpPr>
        <p:grpSp>
          <p:nvGrpSpPr>
            <p:cNvPr id="926" name="Group 380"/>
            <p:cNvGrpSpPr/>
            <p:nvPr/>
          </p:nvGrpSpPr>
          <p:grpSpPr>
            <a:xfrm>
              <a:off x="7239008" y="1376363"/>
              <a:ext cx="473076" cy="849312"/>
              <a:chOff x="7239008" y="1376363"/>
              <a:chExt cx="473076" cy="849312"/>
            </a:xfrm>
          </p:grpSpPr>
          <p:grpSp>
            <p:nvGrpSpPr>
              <p:cNvPr id="938" name="Group 4"/>
              <p:cNvGrpSpPr>
                <a:grpSpLocks noChangeAspect="1"/>
              </p:cNvGrpSpPr>
              <p:nvPr/>
            </p:nvGrpSpPr>
            <p:grpSpPr bwMode="auto">
              <a:xfrm>
                <a:off x="7239008" y="1376363"/>
                <a:ext cx="473076" cy="849312"/>
                <a:chOff x="4560" y="867"/>
                <a:chExt cx="298" cy="535"/>
              </a:xfrm>
            </p:grpSpPr>
            <p:sp>
              <p:nvSpPr>
                <p:cNvPr id="940" name="AutoShape 3"/>
                <p:cNvSpPr>
                  <a:spLocks noChangeAspect="1" noChangeArrowheads="1" noTextEdit="1"/>
                </p:cNvSpPr>
                <p:nvPr/>
              </p:nvSpPr>
              <p:spPr bwMode="auto">
                <a:xfrm>
                  <a:off x="4560" y="867"/>
                  <a:ext cx="295" cy="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941" name="Freeform 5"/>
                <p:cNvSpPr>
                  <a:spLocks/>
                </p:cNvSpPr>
                <p:nvPr/>
              </p:nvSpPr>
              <p:spPr bwMode="auto">
                <a:xfrm>
                  <a:off x="4563" y="870"/>
                  <a:ext cx="295" cy="529"/>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942" name="Rectangle 6"/>
                <p:cNvSpPr>
                  <a:spLocks noChangeArrowheads="1"/>
                </p:cNvSpPr>
                <p:nvPr/>
              </p:nvSpPr>
              <p:spPr bwMode="auto">
                <a:xfrm>
                  <a:off x="4576" y="945"/>
                  <a:ext cx="265" cy="379"/>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sp>
              <p:nvSpPr>
                <p:cNvPr id="943" name="Freeform 7"/>
                <p:cNvSpPr>
                  <a:spLocks/>
                </p:cNvSpPr>
                <p:nvPr/>
              </p:nvSpPr>
              <p:spPr bwMode="auto">
                <a:xfrm>
                  <a:off x="4628" y="899"/>
                  <a:ext cx="161" cy="9"/>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Segoe UI"/>
                  </a:endParaRPr>
                </a:p>
              </p:txBody>
            </p:sp>
          </p:grpSp>
          <p:sp>
            <p:nvSpPr>
              <p:cNvPr id="939" name="Oval 379"/>
              <p:cNvSpPr/>
              <p:nvPr/>
            </p:nvSpPr>
            <p:spPr bwMode="auto">
              <a:xfrm>
                <a:off x="7436465" y="2130688"/>
                <a:ext cx="71316" cy="71316"/>
              </a:xfrm>
              <a:prstGeom prst="ellipse">
                <a:avLst/>
              </a:prstGeom>
              <a:solidFill>
                <a:srgbClr val="797A7D"/>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27" name="Rounded Rectangle 381"/>
            <p:cNvSpPr/>
            <p:nvPr/>
          </p:nvSpPr>
          <p:spPr bwMode="auto">
            <a:xfrm>
              <a:off x="7303199" y="1533525"/>
              <a:ext cx="101462" cy="101462"/>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8" name="Rounded Rectangle 382"/>
            <p:cNvSpPr/>
            <p:nvPr/>
          </p:nvSpPr>
          <p:spPr bwMode="auto">
            <a:xfrm>
              <a:off x="7422869" y="1533525"/>
              <a:ext cx="101462" cy="101462"/>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9" name="Rounded Rectangle 383"/>
            <p:cNvSpPr/>
            <p:nvPr/>
          </p:nvSpPr>
          <p:spPr bwMode="auto">
            <a:xfrm>
              <a:off x="7542540" y="1533525"/>
              <a:ext cx="101462" cy="101462"/>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0" name="Rounded Rectangle 384"/>
            <p:cNvSpPr/>
            <p:nvPr/>
          </p:nvSpPr>
          <p:spPr bwMode="auto">
            <a:xfrm>
              <a:off x="7303199" y="1648071"/>
              <a:ext cx="101462" cy="101462"/>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1" name="Rounded Rectangle 385"/>
            <p:cNvSpPr/>
            <p:nvPr/>
          </p:nvSpPr>
          <p:spPr bwMode="auto">
            <a:xfrm>
              <a:off x="7422869" y="1648071"/>
              <a:ext cx="101462" cy="101462"/>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2" name="Rounded Rectangle 386"/>
            <p:cNvSpPr/>
            <p:nvPr/>
          </p:nvSpPr>
          <p:spPr bwMode="auto">
            <a:xfrm>
              <a:off x="7542540" y="1648071"/>
              <a:ext cx="101462" cy="101462"/>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3" name="Rounded Rectangle 387"/>
            <p:cNvSpPr/>
            <p:nvPr/>
          </p:nvSpPr>
          <p:spPr bwMode="auto">
            <a:xfrm>
              <a:off x="7303199" y="1767134"/>
              <a:ext cx="101462" cy="101462"/>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4" name="Rounded Rectangle 388"/>
            <p:cNvSpPr/>
            <p:nvPr/>
          </p:nvSpPr>
          <p:spPr bwMode="auto">
            <a:xfrm>
              <a:off x="7422869" y="1767134"/>
              <a:ext cx="101462" cy="101462"/>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5" name="Rounded Rectangle 390"/>
            <p:cNvSpPr/>
            <p:nvPr/>
          </p:nvSpPr>
          <p:spPr bwMode="auto">
            <a:xfrm>
              <a:off x="7303199" y="1974879"/>
              <a:ext cx="101462" cy="101462"/>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6" name="Rounded Rectangle 391"/>
            <p:cNvSpPr/>
            <p:nvPr/>
          </p:nvSpPr>
          <p:spPr bwMode="auto">
            <a:xfrm>
              <a:off x="7422869" y="1974879"/>
              <a:ext cx="101462" cy="101462"/>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7" name="Rounded Rectangle 392"/>
            <p:cNvSpPr/>
            <p:nvPr/>
          </p:nvSpPr>
          <p:spPr bwMode="auto">
            <a:xfrm>
              <a:off x="7542540" y="1974879"/>
              <a:ext cx="101462" cy="101462"/>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44" name="Group 13"/>
          <p:cNvGrpSpPr>
            <a:grpSpLocks noChangeAspect="1"/>
          </p:cNvGrpSpPr>
          <p:nvPr/>
        </p:nvGrpSpPr>
        <p:grpSpPr bwMode="auto">
          <a:xfrm>
            <a:off x="1138182" y="1803402"/>
            <a:ext cx="811213" cy="541338"/>
            <a:chOff x="606" y="1136"/>
            <a:chExt cx="511" cy="341"/>
          </a:xfrm>
        </p:grpSpPr>
        <p:sp>
          <p:nvSpPr>
            <p:cNvPr id="945" name="Rectangle 14"/>
            <p:cNvSpPr>
              <a:spLocks noChangeArrowheads="1"/>
            </p:cNvSpPr>
            <p:nvPr/>
          </p:nvSpPr>
          <p:spPr bwMode="auto">
            <a:xfrm>
              <a:off x="1013" y="1269"/>
              <a:ext cx="104" cy="20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46" name="Rectangle 15"/>
            <p:cNvSpPr>
              <a:spLocks noChangeArrowheads="1"/>
            </p:cNvSpPr>
            <p:nvPr/>
          </p:nvSpPr>
          <p:spPr bwMode="auto">
            <a:xfrm>
              <a:off x="1094" y="1284"/>
              <a:ext cx="9" cy="1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47" name="Rectangle 16"/>
            <p:cNvSpPr>
              <a:spLocks noChangeArrowheads="1"/>
            </p:cNvSpPr>
            <p:nvPr/>
          </p:nvSpPr>
          <p:spPr bwMode="auto">
            <a:xfrm>
              <a:off x="1072" y="1284"/>
              <a:ext cx="8" cy="1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48" name="Rectangle 17"/>
            <p:cNvSpPr>
              <a:spLocks noChangeArrowheads="1"/>
            </p:cNvSpPr>
            <p:nvPr/>
          </p:nvSpPr>
          <p:spPr bwMode="auto">
            <a:xfrm>
              <a:off x="1049" y="1284"/>
              <a:ext cx="9" cy="1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49" name="Rectangle 18"/>
            <p:cNvSpPr>
              <a:spLocks noChangeArrowheads="1"/>
            </p:cNvSpPr>
            <p:nvPr/>
          </p:nvSpPr>
          <p:spPr bwMode="auto">
            <a:xfrm>
              <a:off x="1026" y="1284"/>
              <a:ext cx="9" cy="1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50" name="Rectangle 19"/>
            <p:cNvSpPr>
              <a:spLocks noChangeArrowheads="1"/>
            </p:cNvSpPr>
            <p:nvPr/>
          </p:nvSpPr>
          <p:spPr bwMode="auto">
            <a:xfrm>
              <a:off x="1094" y="1306"/>
              <a:ext cx="9"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51" name="Rectangle 20"/>
            <p:cNvSpPr>
              <a:spLocks noChangeArrowheads="1"/>
            </p:cNvSpPr>
            <p:nvPr/>
          </p:nvSpPr>
          <p:spPr bwMode="auto">
            <a:xfrm>
              <a:off x="1072" y="1306"/>
              <a:ext cx="8"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52" name="Rectangle 21"/>
            <p:cNvSpPr>
              <a:spLocks noChangeArrowheads="1"/>
            </p:cNvSpPr>
            <p:nvPr/>
          </p:nvSpPr>
          <p:spPr bwMode="auto">
            <a:xfrm>
              <a:off x="1049" y="1306"/>
              <a:ext cx="9"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53" name="Rectangle 22"/>
            <p:cNvSpPr>
              <a:spLocks noChangeArrowheads="1"/>
            </p:cNvSpPr>
            <p:nvPr/>
          </p:nvSpPr>
          <p:spPr bwMode="auto">
            <a:xfrm>
              <a:off x="1026" y="1306"/>
              <a:ext cx="9"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54" name="Rectangle 23"/>
            <p:cNvSpPr>
              <a:spLocks noChangeArrowheads="1"/>
            </p:cNvSpPr>
            <p:nvPr/>
          </p:nvSpPr>
          <p:spPr bwMode="auto">
            <a:xfrm>
              <a:off x="1094" y="1329"/>
              <a:ext cx="9"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55" name="Rectangle 24"/>
            <p:cNvSpPr>
              <a:spLocks noChangeArrowheads="1"/>
            </p:cNvSpPr>
            <p:nvPr/>
          </p:nvSpPr>
          <p:spPr bwMode="auto">
            <a:xfrm>
              <a:off x="1072" y="1329"/>
              <a:ext cx="8"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56" name="Rectangle 25"/>
            <p:cNvSpPr>
              <a:spLocks noChangeArrowheads="1"/>
            </p:cNvSpPr>
            <p:nvPr/>
          </p:nvSpPr>
          <p:spPr bwMode="auto">
            <a:xfrm>
              <a:off x="1049" y="1329"/>
              <a:ext cx="9"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57" name="Rectangle 26"/>
            <p:cNvSpPr>
              <a:spLocks noChangeArrowheads="1"/>
            </p:cNvSpPr>
            <p:nvPr/>
          </p:nvSpPr>
          <p:spPr bwMode="auto">
            <a:xfrm>
              <a:off x="1026" y="1329"/>
              <a:ext cx="9"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58" name="Rectangle 27"/>
            <p:cNvSpPr>
              <a:spLocks noChangeArrowheads="1"/>
            </p:cNvSpPr>
            <p:nvPr/>
          </p:nvSpPr>
          <p:spPr bwMode="auto">
            <a:xfrm>
              <a:off x="1094" y="1351"/>
              <a:ext cx="9"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59" name="Rectangle 28"/>
            <p:cNvSpPr>
              <a:spLocks noChangeArrowheads="1"/>
            </p:cNvSpPr>
            <p:nvPr/>
          </p:nvSpPr>
          <p:spPr bwMode="auto">
            <a:xfrm>
              <a:off x="1072" y="1351"/>
              <a:ext cx="8"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60" name="Rectangle 29"/>
            <p:cNvSpPr>
              <a:spLocks noChangeArrowheads="1"/>
            </p:cNvSpPr>
            <p:nvPr/>
          </p:nvSpPr>
          <p:spPr bwMode="auto">
            <a:xfrm>
              <a:off x="1049" y="1351"/>
              <a:ext cx="9"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61" name="Rectangle 30"/>
            <p:cNvSpPr>
              <a:spLocks noChangeArrowheads="1"/>
            </p:cNvSpPr>
            <p:nvPr/>
          </p:nvSpPr>
          <p:spPr bwMode="auto">
            <a:xfrm>
              <a:off x="1026" y="1351"/>
              <a:ext cx="9"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62" name="Rectangle 31"/>
            <p:cNvSpPr>
              <a:spLocks noChangeArrowheads="1"/>
            </p:cNvSpPr>
            <p:nvPr/>
          </p:nvSpPr>
          <p:spPr bwMode="auto">
            <a:xfrm>
              <a:off x="1094" y="1375"/>
              <a:ext cx="9" cy="1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63" name="Rectangle 32"/>
            <p:cNvSpPr>
              <a:spLocks noChangeArrowheads="1"/>
            </p:cNvSpPr>
            <p:nvPr/>
          </p:nvSpPr>
          <p:spPr bwMode="auto">
            <a:xfrm>
              <a:off x="1072" y="1375"/>
              <a:ext cx="8" cy="1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64" name="Rectangle 33"/>
            <p:cNvSpPr>
              <a:spLocks noChangeArrowheads="1"/>
            </p:cNvSpPr>
            <p:nvPr/>
          </p:nvSpPr>
          <p:spPr bwMode="auto">
            <a:xfrm>
              <a:off x="1049" y="1375"/>
              <a:ext cx="9" cy="1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65" name="Rectangle 34"/>
            <p:cNvSpPr>
              <a:spLocks noChangeArrowheads="1"/>
            </p:cNvSpPr>
            <p:nvPr/>
          </p:nvSpPr>
          <p:spPr bwMode="auto">
            <a:xfrm>
              <a:off x="1026" y="1375"/>
              <a:ext cx="9" cy="1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66" name="Rectangle 35"/>
            <p:cNvSpPr>
              <a:spLocks noChangeArrowheads="1"/>
            </p:cNvSpPr>
            <p:nvPr/>
          </p:nvSpPr>
          <p:spPr bwMode="auto">
            <a:xfrm>
              <a:off x="1094" y="1397"/>
              <a:ext cx="9" cy="1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67" name="Rectangle 36"/>
            <p:cNvSpPr>
              <a:spLocks noChangeArrowheads="1"/>
            </p:cNvSpPr>
            <p:nvPr/>
          </p:nvSpPr>
          <p:spPr bwMode="auto">
            <a:xfrm>
              <a:off x="1072" y="1397"/>
              <a:ext cx="8" cy="1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68" name="Rectangle 37"/>
            <p:cNvSpPr>
              <a:spLocks noChangeArrowheads="1"/>
            </p:cNvSpPr>
            <p:nvPr/>
          </p:nvSpPr>
          <p:spPr bwMode="auto">
            <a:xfrm>
              <a:off x="1049" y="1397"/>
              <a:ext cx="9" cy="1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69" name="Rectangle 38"/>
            <p:cNvSpPr>
              <a:spLocks noChangeArrowheads="1"/>
            </p:cNvSpPr>
            <p:nvPr/>
          </p:nvSpPr>
          <p:spPr bwMode="auto">
            <a:xfrm>
              <a:off x="1026" y="1397"/>
              <a:ext cx="9" cy="1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70" name="Rectangle 39"/>
            <p:cNvSpPr>
              <a:spLocks noChangeArrowheads="1"/>
            </p:cNvSpPr>
            <p:nvPr/>
          </p:nvSpPr>
          <p:spPr bwMode="auto">
            <a:xfrm>
              <a:off x="1094" y="1420"/>
              <a:ext cx="9" cy="1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71" name="Rectangle 40"/>
            <p:cNvSpPr>
              <a:spLocks noChangeArrowheads="1"/>
            </p:cNvSpPr>
            <p:nvPr/>
          </p:nvSpPr>
          <p:spPr bwMode="auto">
            <a:xfrm>
              <a:off x="1072" y="1420"/>
              <a:ext cx="8" cy="1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72" name="Rectangle 41"/>
            <p:cNvSpPr>
              <a:spLocks noChangeArrowheads="1"/>
            </p:cNvSpPr>
            <p:nvPr/>
          </p:nvSpPr>
          <p:spPr bwMode="auto">
            <a:xfrm>
              <a:off x="1049" y="1420"/>
              <a:ext cx="9" cy="1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73" name="Rectangle 42"/>
            <p:cNvSpPr>
              <a:spLocks noChangeArrowheads="1"/>
            </p:cNvSpPr>
            <p:nvPr/>
          </p:nvSpPr>
          <p:spPr bwMode="auto">
            <a:xfrm>
              <a:off x="1026" y="1420"/>
              <a:ext cx="9" cy="1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74" name="Rectangle 43"/>
            <p:cNvSpPr>
              <a:spLocks noChangeArrowheads="1"/>
            </p:cNvSpPr>
            <p:nvPr/>
          </p:nvSpPr>
          <p:spPr bwMode="auto">
            <a:xfrm>
              <a:off x="1094" y="1442"/>
              <a:ext cx="9"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75" name="Rectangle 44"/>
            <p:cNvSpPr>
              <a:spLocks noChangeArrowheads="1"/>
            </p:cNvSpPr>
            <p:nvPr/>
          </p:nvSpPr>
          <p:spPr bwMode="auto">
            <a:xfrm>
              <a:off x="1072" y="1442"/>
              <a:ext cx="8"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76" name="Rectangle 45"/>
            <p:cNvSpPr>
              <a:spLocks noChangeArrowheads="1"/>
            </p:cNvSpPr>
            <p:nvPr/>
          </p:nvSpPr>
          <p:spPr bwMode="auto">
            <a:xfrm>
              <a:off x="1049" y="1442"/>
              <a:ext cx="9"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77" name="Rectangle 46"/>
            <p:cNvSpPr>
              <a:spLocks noChangeArrowheads="1"/>
            </p:cNvSpPr>
            <p:nvPr/>
          </p:nvSpPr>
          <p:spPr bwMode="auto">
            <a:xfrm>
              <a:off x="1026" y="1442"/>
              <a:ext cx="9"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78" name="Rectangle 47"/>
            <p:cNvSpPr>
              <a:spLocks noChangeArrowheads="1"/>
            </p:cNvSpPr>
            <p:nvPr/>
          </p:nvSpPr>
          <p:spPr bwMode="auto">
            <a:xfrm>
              <a:off x="790" y="1370"/>
              <a:ext cx="61" cy="10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79" name="Rectangle 48"/>
            <p:cNvSpPr>
              <a:spLocks noChangeArrowheads="1"/>
            </p:cNvSpPr>
            <p:nvPr/>
          </p:nvSpPr>
          <p:spPr bwMode="auto">
            <a:xfrm>
              <a:off x="970" y="1314"/>
              <a:ext cx="60" cy="1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80" name="Rectangle 49"/>
            <p:cNvSpPr>
              <a:spLocks noChangeArrowheads="1"/>
            </p:cNvSpPr>
            <p:nvPr/>
          </p:nvSpPr>
          <p:spPr bwMode="auto">
            <a:xfrm>
              <a:off x="824" y="1314"/>
              <a:ext cx="102" cy="8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81" name="Freeform 50"/>
            <p:cNvSpPr>
              <a:spLocks/>
            </p:cNvSpPr>
            <p:nvPr/>
          </p:nvSpPr>
          <p:spPr bwMode="auto">
            <a:xfrm>
              <a:off x="883" y="1166"/>
              <a:ext cx="87" cy="311"/>
            </a:xfrm>
            <a:custGeom>
              <a:avLst/>
              <a:gdLst>
                <a:gd name="T0" fmla="*/ 0 w 87"/>
                <a:gd name="T1" fmla="*/ 0 h 311"/>
                <a:gd name="T2" fmla="*/ 87 w 87"/>
                <a:gd name="T3" fmla="*/ 0 h 311"/>
                <a:gd name="T4" fmla="*/ 87 w 87"/>
                <a:gd name="T5" fmla="*/ 311 h 311"/>
                <a:gd name="T6" fmla="*/ 0 w 87"/>
                <a:gd name="T7" fmla="*/ 311 h 311"/>
                <a:gd name="T8" fmla="*/ 0 w 87"/>
                <a:gd name="T9" fmla="*/ 202 h 311"/>
                <a:gd name="T10" fmla="*/ 0 w 87"/>
                <a:gd name="T11" fmla="*/ 0 h 311"/>
              </a:gdLst>
              <a:ahLst/>
              <a:cxnLst>
                <a:cxn ang="0">
                  <a:pos x="T0" y="T1"/>
                </a:cxn>
                <a:cxn ang="0">
                  <a:pos x="T2" y="T3"/>
                </a:cxn>
                <a:cxn ang="0">
                  <a:pos x="T4" y="T5"/>
                </a:cxn>
                <a:cxn ang="0">
                  <a:pos x="T6" y="T7"/>
                </a:cxn>
                <a:cxn ang="0">
                  <a:pos x="T8" y="T9"/>
                </a:cxn>
                <a:cxn ang="0">
                  <a:pos x="T10" y="T11"/>
                </a:cxn>
              </a:cxnLst>
              <a:rect l="0" t="0" r="r" b="b"/>
              <a:pathLst>
                <a:path w="87" h="311">
                  <a:moveTo>
                    <a:pt x="0" y="0"/>
                  </a:moveTo>
                  <a:lnTo>
                    <a:pt x="87" y="0"/>
                  </a:lnTo>
                  <a:lnTo>
                    <a:pt x="87" y="311"/>
                  </a:lnTo>
                  <a:lnTo>
                    <a:pt x="0" y="311"/>
                  </a:lnTo>
                  <a:lnTo>
                    <a:pt x="0" y="202"/>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82" name="Freeform 51"/>
            <p:cNvSpPr>
              <a:spLocks/>
            </p:cNvSpPr>
            <p:nvPr/>
          </p:nvSpPr>
          <p:spPr bwMode="auto">
            <a:xfrm>
              <a:off x="824" y="1316"/>
              <a:ext cx="59" cy="161"/>
            </a:xfrm>
            <a:custGeom>
              <a:avLst/>
              <a:gdLst>
                <a:gd name="T0" fmla="*/ 0 w 59"/>
                <a:gd name="T1" fmla="*/ 80 h 161"/>
                <a:gd name="T2" fmla="*/ 0 w 59"/>
                <a:gd name="T3" fmla="*/ 161 h 161"/>
                <a:gd name="T4" fmla="*/ 59 w 59"/>
                <a:gd name="T5" fmla="*/ 161 h 161"/>
                <a:gd name="T6" fmla="*/ 59 w 59"/>
                <a:gd name="T7" fmla="*/ 0 h 161"/>
                <a:gd name="T8" fmla="*/ 0 w 59"/>
                <a:gd name="T9" fmla="*/ 80 h 161"/>
              </a:gdLst>
              <a:ahLst/>
              <a:cxnLst>
                <a:cxn ang="0">
                  <a:pos x="T0" y="T1"/>
                </a:cxn>
                <a:cxn ang="0">
                  <a:pos x="T2" y="T3"/>
                </a:cxn>
                <a:cxn ang="0">
                  <a:pos x="T4" y="T5"/>
                </a:cxn>
                <a:cxn ang="0">
                  <a:pos x="T6" y="T7"/>
                </a:cxn>
                <a:cxn ang="0">
                  <a:pos x="T8" y="T9"/>
                </a:cxn>
              </a:cxnLst>
              <a:rect l="0" t="0" r="r" b="b"/>
              <a:pathLst>
                <a:path w="59" h="161">
                  <a:moveTo>
                    <a:pt x="0" y="80"/>
                  </a:moveTo>
                  <a:lnTo>
                    <a:pt x="0" y="161"/>
                  </a:lnTo>
                  <a:lnTo>
                    <a:pt x="59" y="161"/>
                  </a:lnTo>
                  <a:lnTo>
                    <a:pt x="59" y="0"/>
                  </a:lnTo>
                  <a:lnTo>
                    <a:pt x="0" y="80"/>
                  </a:lnTo>
                  <a:close/>
                </a:path>
              </a:pathLst>
            </a:custGeom>
            <a:solidFill>
              <a:srgbClr val="E94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83" name="Rectangle 52"/>
            <p:cNvSpPr>
              <a:spLocks noChangeArrowheads="1"/>
            </p:cNvSpPr>
            <p:nvPr/>
          </p:nvSpPr>
          <p:spPr bwMode="auto">
            <a:xfrm>
              <a:off x="894" y="1183"/>
              <a:ext cx="8"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84" name="Rectangle 53"/>
            <p:cNvSpPr>
              <a:spLocks noChangeArrowheads="1"/>
            </p:cNvSpPr>
            <p:nvPr/>
          </p:nvSpPr>
          <p:spPr bwMode="auto">
            <a:xfrm>
              <a:off x="913" y="1183"/>
              <a:ext cx="8"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85" name="Rectangle 54"/>
            <p:cNvSpPr>
              <a:spLocks noChangeArrowheads="1"/>
            </p:cNvSpPr>
            <p:nvPr/>
          </p:nvSpPr>
          <p:spPr bwMode="auto">
            <a:xfrm>
              <a:off x="931" y="1183"/>
              <a:ext cx="9"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86" name="Rectangle 55"/>
            <p:cNvSpPr>
              <a:spLocks noChangeArrowheads="1"/>
            </p:cNvSpPr>
            <p:nvPr/>
          </p:nvSpPr>
          <p:spPr bwMode="auto">
            <a:xfrm>
              <a:off x="950" y="1183"/>
              <a:ext cx="9"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87" name="Rectangle 56"/>
            <p:cNvSpPr>
              <a:spLocks noChangeArrowheads="1"/>
            </p:cNvSpPr>
            <p:nvPr/>
          </p:nvSpPr>
          <p:spPr bwMode="auto">
            <a:xfrm>
              <a:off x="894" y="1207"/>
              <a:ext cx="8"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88" name="Rectangle 57"/>
            <p:cNvSpPr>
              <a:spLocks noChangeArrowheads="1"/>
            </p:cNvSpPr>
            <p:nvPr/>
          </p:nvSpPr>
          <p:spPr bwMode="auto">
            <a:xfrm>
              <a:off x="913" y="1207"/>
              <a:ext cx="8"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89" name="Rectangle 58"/>
            <p:cNvSpPr>
              <a:spLocks noChangeArrowheads="1"/>
            </p:cNvSpPr>
            <p:nvPr/>
          </p:nvSpPr>
          <p:spPr bwMode="auto">
            <a:xfrm>
              <a:off x="931" y="1207"/>
              <a:ext cx="9"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90" name="Rectangle 59"/>
            <p:cNvSpPr>
              <a:spLocks noChangeArrowheads="1"/>
            </p:cNvSpPr>
            <p:nvPr/>
          </p:nvSpPr>
          <p:spPr bwMode="auto">
            <a:xfrm>
              <a:off x="950" y="1207"/>
              <a:ext cx="9"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91" name="Rectangle 60"/>
            <p:cNvSpPr>
              <a:spLocks noChangeArrowheads="1"/>
            </p:cNvSpPr>
            <p:nvPr/>
          </p:nvSpPr>
          <p:spPr bwMode="auto">
            <a:xfrm>
              <a:off x="894" y="1231"/>
              <a:ext cx="8" cy="1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92" name="Rectangle 61"/>
            <p:cNvSpPr>
              <a:spLocks noChangeArrowheads="1"/>
            </p:cNvSpPr>
            <p:nvPr/>
          </p:nvSpPr>
          <p:spPr bwMode="auto">
            <a:xfrm>
              <a:off x="913" y="1231"/>
              <a:ext cx="8" cy="1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93" name="Rectangle 62"/>
            <p:cNvSpPr>
              <a:spLocks noChangeArrowheads="1"/>
            </p:cNvSpPr>
            <p:nvPr/>
          </p:nvSpPr>
          <p:spPr bwMode="auto">
            <a:xfrm>
              <a:off x="931" y="1231"/>
              <a:ext cx="9" cy="1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94" name="Rectangle 63"/>
            <p:cNvSpPr>
              <a:spLocks noChangeArrowheads="1"/>
            </p:cNvSpPr>
            <p:nvPr/>
          </p:nvSpPr>
          <p:spPr bwMode="auto">
            <a:xfrm>
              <a:off x="950" y="1231"/>
              <a:ext cx="9" cy="1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95" name="Rectangle 64"/>
            <p:cNvSpPr>
              <a:spLocks noChangeArrowheads="1"/>
            </p:cNvSpPr>
            <p:nvPr/>
          </p:nvSpPr>
          <p:spPr bwMode="auto">
            <a:xfrm>
              <a:off x="894" y="1256"/>
              <a:ext cx="8"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96" name="Rectangle 65"/>
            <p:cNvSpPr>
              <a:spLocks noChangeArrowheads="1"/>
            </p:cNvSpPr>
            <p:nvPr/>
          </p:nvSpPr>
          <p:spPr bwMode="auto">
            <a:xfrm>
              <a:off x="913" y="1256"/>
              <a:ext cx="8"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97" name="Rectangle 66"/>
            <p:cNvSpPr>
              <a:spLocks noChangeArrowheads="1"/>
            </p:cNvSpPr>
            <p:nvPr/>
          </p:nvSpPr>
          <p:spPr bwMode="auto">
            <a:xfrm>
              <a:off x="931" y="1256"/>
              <a:ext cx="9"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98" name="Rectangle 67"/>
            <p:cNvSpPr>
              <a:spLocks noChangeArrowheads="1"/>
            </p:cNvSpPr>
            <p:nvPr/>
          </p:nvSpPr>
          <p:spPr bwMode="auto">
            <a:xfrm>
              <a:off x="950" y="1256"/>
              <a:ext cx="9"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999" name="Rectangle 68"/>
            <p:cNvSpPr>
              <a:spLocks noChangeArrowheads="1"/>
            </p:cNvSpPr>
            <p:nvPr/>
          </p:nvSpPr>
          <p:spPr bwMode="auto">
            <a:xfrm>
              <a:off x="894" y="1280"/>
              <a:ext cx="8" cy="1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00" name="Rectangle 69"/>
            <p:cNvSpPr>
              <a:spLocks noChangeArrowheads="1"/>
            </p:cNvSpPr>
            <p:nvPr/>
          </p:nvSpPr>
          <p:spPr bwMode="auto">
            <a:xfrm>
              <a:off x="913" y="1280"/>
              <a:ext cx="8" cy="1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01" name="Rectangle 70"/>
            <p:cNvSpPr>
              <a:spLocks noChangeArrowheads="1"/>
            </p:cNvSpPr>
            <p:nvPr/>
          </p:nvSpPr>
          <p:spPr bwMode="auto">
            <a:xfrm>
              <a:off x="931" y="1280"/>
              <a:ext cx="9" cy="1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02" name="Rectangle 71"/>
            <p:cNvSpPr>
              <a:spLocks noChangeArrowheads="1"/>
            </p:cNvSpPr>
            <p:nvPr/>
          </p:nvSpPr>
          <p:spPr bwMode="auto">
            <a:xfrm>
              <a:off x="950" y="1280"/>
              <a:ext cx="9" cy="1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03" name="Rectangle 72"/>
            <p:cNvSpPr>
              <a:spLocks noChangeArrowheads="1"/>
            </p:cNvSpPr>
            <p:nvPr/>
          </p:nvSpPr>
          <p:spPr bwMode="auto">
            <a:xfrm>
              <a:off x="894" y="1305"/>
              <a:ext cx="8"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04" name="Rectangle 73"/>
            <p:cNvSpPr>
              <a:spLocks noChangeArrowheads="1"/>
            </p:cNvSpPr>
            <p:nvPr/>
          </p:nvSpPr>
          <p:spPr bwMode="auto">
            <a:xfrm>
              <a:off x="913" y="1305"/>
              <a:ext cx="8"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05" name="Rectangle 74"/>
            <p:cNvSpPr>
              <a:spLocks noChangeArrowheads="1"/>
            </p:cNvSpPr>
            <p:nvPr/>
          </p:nvSpPr>
          <p:spPr bwMode="auto">
            <a:xfrm>
              <a:off x="931" y="1305"/>
              <a:ext cx="9"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06" name="Rectangle 75"/>
            <p:cNvSpPr>
              <a:spLocks noChangeArrowheads="1"/>
            </p:cNvSpPr>
            <p:nvPr/>
          </p:nvSpPr>
          <p:spPr bwMode="auto">
            <a:xfrm>
              <a:off x="950" y="1305"/>
              <a:ext cx="9"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07" name="Rectangle 76"/>
            <p:cNvSpPr>
              <a:spLocks noChangeArrowheads="1"/>
            </p:cNvSpPr>
            <p:nvPr/>
          </p:nvSpPr>
          <p:spPr bwMode="auto">
            <a:xfrm>
              <a:off x="894" y="1329"/>
              <a:ext cx="8" cy="1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08" name="Rectangle 77"/>
            <p:cNvSpPr>
              <a:spLocks noChangeArrowheads="1"/>
            </p:cNvSpPr>
            <p:nvPr/>
          </p:nvSpPr>
          <p:spPr bwMode="auto">
            <a:xfrm>
              <a:off x="913" y="1329"/>
              <a:ext cx="8" cy="1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09" name="Rectangle 78"/>
            <p:cNvSpPr>
              <a:spLocks noChangeArrowheads="1"/>
            </p:cNvSpPr>
            <p:nvPr/>
          </p:nvSpPr>
          <p:spPr bwMode="auto">
            <a:xfrm>
              <a:off x="931" y="1329"/>
              <a:ext cx="9" cy="1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10" name="Rectangle 79"/>
            <p:cNvSpPr>
              <a:spLocks noChangeArrowheads="1"/>
            </p:cNvSpPr>
            <p:nvPr/>
          </p:nvSpPr>
          <p:spPr bwMode="auto">
            <a:xfrm>
              <a:off x="950" y="1329"/>
              <a:ext cx="9" cy="1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11" name="Rectangle 80"/>
            <p:cNvSpPr>
              <a:spLocks noChangeArrowheads="1"/>
            </p:cNvSpPr>
            <p:nvPr/>
          </p:nvSpPr>
          <p:spPr bwMode="auto">
            <a:xfrm>
              <a:off x="894" y="1377"/>
              <a:ext cx="8" cy="1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12" name="Rectangle 81"/>
            <p:cNvSpPr>
              <a:spLocks noChangeArrowheads="1"/>
            </p:cNvSpPr>
            <p:nvPr/>
          </p:nvSpPr>
          <p:spPr bwMode="auto">
            <a:xfrm>
              <a:off x="913" y="1377"/>
              <a:ext cx="8" cy="1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13" name="Rectangle 82"/>
            <p:cNvSpPr>
              <a:spLocks noChangeArrowheads="1"/>
            </p:cNvSpPr>
            <p:nvPr/>
          </p:nvSpPr>
          <p:spPr bwMode="auto">
            <a:xfrm>
              <a:off x="931" y="1377"/>
              <a:ext cx="9" cy="1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14" name="Rectangle 83"/>
            <p:cNvSpPr>
              <a:spLocks noChangeArrowheads="1"/>
            </p:cNvSpPr>
            <p:nvPr/>
          </p:nvSpPr>
          <p:spPr bwMode="auto">
            <a:xfrm>
              <a:off x="950" y="1377"/>
              <a:ext cx="9" cy="1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15" name="Rectangle 84"/>
            <p:cNvSpPr>
              <a:spLocks noChangeArrowheads="1"/>
            </p:cNvSpPr>
            <p:nvPr/>
          </p:nvSpPr>
          <p:spPr bwMode="auto">
            <a:xfrm>
              <a:off x="894" y="1352"/>
              <a:ext cx="8"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16" name="Rectangle 85"/>
            <p:cNvSpPr>
              <a:spLocks noChangeArrowheads="1"/>
            </p:cNvSpPr>
            <p:nvPr/>
          </p:nvSpPr>
          <p:spPr bwMode="auto">
            <a:xfrm>
              <a:off x="913" y="1352"/>
              <a:ext cx="8"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17" name="Rectangle 86"/>
            <p:cNvSpPr>
              <a:spLocks noChangeArrowheads="1"/>
            </p:cNvSpPr>
            <p:nvPr/>
          </p:nvSpPr>
          <p:spPr bwMode="auto">
            <a:xfrm>
              <a:off x="931" y="1352"/>
              <a:ext cx="9"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18" name="Rectangle 87"/>
            <p:cNvSpPr>
              <a:spLocks noChangeArrowheads="1"/>
            </p:cNvSpPr>
            <p:nvPr/>
          </p:nvSpPr>
          <p:spPr bwMode="auto">
            <a:xfrm>
              <a:off x="950" y="1352"/>
              <a:ext cx="9"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19" name="Rectangle 88"/>
            <p:cNvSpPr>
              <a:spLocks noChangeArrowheads="1"/>
            </p:cNvSpPr>
            <p:nvPr/>
          </p:nvSpPr>
          <p:spPr bwMode="auto">
            <a:xfrm>
              <a:off x="894" y="1402"/>
              <a:ext cx="8"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20" name="Rectangle 89"/>
            <p:cNvSpPr>
              <a:spLocks noChangeArrowheads="1"/>
            </p:cNvSpPr>
            <p:nvPr/>
          </p:nvSpPr>
          <p:spPr bwMode="auto">
            <a:xfrm>
              <a:off x="913" y="1402"/>
              <a:ext cx="8"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21" name="Rectangle 90"/>
            <p:cNvSpPr>
              <a:spLocks noChangeArrowheads="1"/>
            </p:cNvSpPr>
            <p:nvPr/>
          </p:nvSpPr>
          <p:spPr bwMode="auto">
            <a:xfrm>
              <a:off x="931" y="1402"/>
              <a:ext cx="9"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22" name="Rectangle 91"/>
            <p:cNvSpPr>
              <a:spLocks noChangeArrowheads="1"/>
            </p:cNvSpPr>
            <p:nvPr/>
          </p:nvSpPr>
          <p:spPr bwMode="auto">
            <a:xfrm>
              <a:off x="950" y="1402"/>
              <a:ext cx="9"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23" name="Rectangle 92"/>
            <p:cNvSpPr>
              <a:spLocks noChangeArrowheads="1"/>
            </p:cNvSpPr>
            <p:nvPr/>
          </p:nvSpPr>
          <p:spPr bwMode="auto">
            <a:xfrm>
              <a:off x="894" y="1427"/>
              <a:ext cx="8"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24" name="Rectangle 93"/>
            <p:cNvSpPr>
              <a:spLocks noChangeArrowheads="1"/>
            </p:cNvSpPr>
            <p:nvPr/>
          </p:nvSpPr>
          <p:spPr bwMode="auto">
            <a:xfrm>
              <a:off x="913" y="1427"/>
              <a:ext cx="8"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25" name="Rectangle 94"/>
            <p:cNvSpPr>
              <a:spLocks noChangeArrowheads="1"/>
            </p:cNvSpPr>
            <p:nvPr/>
          </p:nvSpPr>
          <p:spPr bwMode="auto">
            <a:xfrm>
              <a:off x="931" y="1427"/>
              <a:ext cx="9"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26" name="Rectangle 95"/>
            <p:cNvSpPr>
              <a:spLocks noChangeArrowheads="1"/>
            </p:cNvSpPr>
            <p:nvPr/>
          </p:nvSpPr>
          <p:spPr bwMode="auto">
            <a:xfrm>
              <a:off x="950" y="1427"/>
              <a:ext cx="9"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27" name="Rectangle 96"/>
            <p:cNvSpPr>
              <a:spLocks noChangeArrowheads="1"/>
            </p:cNvSpPr>
            <p:nvPr/>
          </p:nvSpPr>
          <p:spPr bwMode="auto">
            <a:xfrm>
              <a:off x="894" y="1452"/>
              <a:ext cx="8"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28" name="Rectangle 97"/>
            <p:cNvSpPr>
              <a:spLocks noChangeArrowheads="1"/>
            </p:cNvSpPr>
            <p:nvPr/>
          </p:nvSpPr>
          <p:spPr bwMode="auto">
            <a:xfrm>
              <a:off x="913" y="1452"/>
              <a:ext cx="8"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29" name="Rectangle 98"/>
            <p:cNvSpPr>
              <a:spLocks noChangeArrowheads="1"/>
            </p:cNvSpPr>
            <p:nvPr/>
          </p:nvSpPr>
          <p:spPr bwMode="auto">
            <a:xfrm>
              <a:off x="931" y="1452"/>
              <a:ext cx="9"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30" name="Rectangle 99"/>
            <p:cNvSpPr>
              <a:spLocks noChangeArrowheads="1"/>
            </p:cNvSpPr>
            <p:nvPr/>
          </p:nvSpPr>
          <p:spPr bwMode="auto">
            <a:xfrm>
              <a:off x="950" y="1452"/>
              <a:ext cx="9"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31" name="Rectangle 100"/>
            <p:cNvSpPr>
              <a:spLocks noChangeArrowheads="1"/>
            </p:cNvSpPr>
            <p:nvPr/>
          </p:nvSpPr>
          <p:spPr bwMode="auto">
            <a:xfrm>
              <a:off x="830" y="1329"/>
              <a:ext cx="9" cy="1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32" name="Rectangle 101"/>
            <p:cNvSpPr>
              <a:spLocks noChangeArrowheads="1"/>
            </p:cNvSpPr>
            <p:nvPr/>
          </p:nvSpPr>
          <p:spPr bwMode="auto">
            <a:xfrm>
              <a:off x="849" y="1329"/>
              <a:ext cx="8" cy="1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33" name="Rectangle 102"/>
            <p:cNvSpPr>
              <a:spLocks noChangeArrowheads="1"/>
            </p:cNvSpPr>
            <p:nvPr/>
          </p:nvSpPr>
          <p:spPr bwMode="auto">
            <a:xfrm>
              <a:off x="868" y="1329"/>
              <a:ext cx="8" cy="1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34" name="Rectangle 103"/>
            <p:cNvSpPr>
              <a:spLocks noChangeArrowheads="1"/>
            </p:cNvSpPr>
            <p:nvPr/>
          </p:nvSpPr>
          <p:spPr bwMode="auto">
            <a:xfrm>
              <a:off x="830" y="1354"/>
              <a:ext cx="9"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35" name="Rectangle 104"/>
            <p:cNvSpPr>
              <a:spLocks noChangeArrowheads="1"/>
            </p:cNvSpPr>
            <p:nvPr/>
          </p:nvSpPr>
          <p:spPr bwMode="auto">
            <a:xfrm>
              <a:off x="849" y="1354"/>
              <a:ext cx="8"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36" name="Rectangle 105"/>
            <p:cNvSpPr>
              <a:spLocks noChangeArrowheads="1"/>
            </p:cNvSpPr>
            <p:nvPr/>
          </p:nvSpPr>
          <p:spPr bwMode="auto">
            <a:xfrm>
              <a:off x="868" y="1354"/>
              <a:ext cx="8"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37" name="Rectangle 106"/>
            <p:cNvSpPr>
              <a:spLocks noChangeArrowheads="1"/>
            </p:cNvSpPr>
            <p:nvPr/>
          </p:nvSpPr>
          <p:spPr bwMode="auto">
            <a:xfrm>
              <a:off x="830" y="1377"/>
              <a:ext cx="9"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38" name="Rectangle 107"/>
            <p:cNvSpPr>
              <a:spLocks noChangeArrowheads="1"/>
            </p:cNvSpPr>
            <p:nvPr/>
          </p:nvSpPr>
          <p:spPr bwMode="auto">
            <a:xfrm>
              <a:off x="849" y="1377"/>
              <a:ext cx="8" cy="16"/>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39" name="Rectangle 108"/>
            <p:cNvSpPr>
              <a:spLocks noChangeArrowheads="1"/>
            </p:cNvSpPr>
            <p:nvPr/>
          </p:nvSpPr>
          <p:spPr bwMode="auto">
            <a:xfrm>
              <a:off x="868" y="1377"/>
              <a:ext cx="8" cy="16"/>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40" name="Rectangle 109"/>
            <p:cNvSpPr>
              <a:spLocks noChangeArrowheads="1"/>
            </p:cNvSpPr>
            <p:nvPr/>
          </p:nvSpPr>
          <p:spPr bwMode="auto">
            <a:xfrm>
              <a:off x="830" y="1399"/>
              <a:ext cx="9" cy="1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41" name="Rectangle 110"/>
            <p:cNvSpPr>
              <a:spLocks noChangeArrowheads="1"/>
            </p:cNvSpPr>
            <p:nvPr/>
          </p:nvSpPr>
          <p:spPr bwMode="auto">
            <a:xfrm>
              <a:off x="849" y="1399"/>
              <a:ext cx="8" cy="1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42" name="Rectangle 111"/>
            <p:cNvSpPr>
              <a:spLocks noChangeArrowheads="1"/>
            </p:cNvSpPr>
            <p:nvPr/>
          </p:nvSpPr>
          <p:spPr bwMode="auto">
            <a:xfrm>
              <a:off x="868" y="1399"/>
              <a:ext cx="8" cy="1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43" name="Rectangle 112"/>
            <p:cNvSpPr>
              <a:spLocks noChangeArrowheads="1"/>
            </p:cNvSpPr>
            <p:nvPr/>
          </p:nvSpPr>
          <p:spPr bwMode="auto">
            <a:xfrm>
              <a:off x="830" y="1422"/>
              <a:ext cx="9"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44" name="Rectangle 113"/>
            <p:cNvSpPr>
              <a:spLocks noChangeArrowheads="1"/>
            </p:cNvSpPr>
            <p:nvPr/>
          </p:nvSpPr>
          <p:spPr bwMode="auto">
            <a:xfrm>
              <a:off x="849" y="1422"/>
              <a:ext cx="8" cy="16"/>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45" name="Rectangle 114"/>
            <p:cNvSpPr>
              <a:spLocks noChangeArrowheads="1"/>
            </p:cNvSpPr>
            <p:nvPr/>
          </p:nvSpPr>
          <p:spPr bwMode="auto">
            <a:xfrm>
              <a:off x="868" y="1422"/>
              <a:ext cx="8" cy="16"/>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46" name="Rectangle 115"/>
            <p:cNvSpPr>
              <a:spLocks noChangeArrowheads="1"/>
            </p:cNvSpPr>
            <p:nvPr/>
          </p:nvSpPr>
          <p:spPr bwMode="auto">
            <a:xfrm>
              <a:off x="830" y="1445"/>
              <a:ext cx="9" cy="16"/>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47" name="Rectangle 116"/>
            <p:cNvSpPr>
              <a:spLocks noChangeArrowheads="1"/>
            </p:cNvSpPr>
            <p:nvPr/>
          </p:nvSpPr>
          <p:spPr bwMode="auto">
            <a:xfrm>
              <a:off x="849" y="1445"/>
              <a:ext cx="8" cy="16"/>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48" name="Rectangle 117"/>
            <p:cNvSpPr>
              <a:spLocks noChangeArrowheads="1"/>
            </p:cNvSpPr>
            <p:nvPr/>
          </p:nvSpPr>
          <p:spPr bwMode="auto">
            <a:xfrm>
              <a:off x="868" y="1445"/>
              <a:ext cx="8" cy="16"/>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49" name="Rectangle 118"/>
            <p:cNvSpPr>
              <a:spLocks noChangeArrowheads="1"/>
            </p:cNvSpPr>
            <p:nvPr/>
          </p:nvSpPr>
          <p:spPr bwMode="auto">
            <a:xfrm>
              <a:off x="931" y="1149"/>
              <a:ext cx="28" cy="1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50" name="Rectangle 119"/>
            <p:cNvSpPr>
              <a:spLocks noChangeArrowheads="1"/>
            </p:cNvSpPr>
            <p:nvPr/>
          </p:nvSpPr>
          <p:spPr bwMode="auto">
            <a:xfrm>
              <a:off x="902" y="1139"/>
              <a:ext cx="6" cy="2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51" name="Freeform 120"/>
            <p:cNvSpPr>
              <a:spLocks/>
            </p:cNvSpPr>
            <p:nvPr/>
          </p:nvSpPr>
          <p:spPr bwMode="auto">
            <a:xfrm>
              <a:off x="717" y="1231"/>
              <a:ext cx="63" cy="246"/>
            </a:xfrm>
            <a:custGeom>
              <a:avLst/>
              <a:gdLst>
                <a:gd name="T0" fmla="*/ 0 w 63"/>
                <a:gd name="T1" fmla="*/ 41 h 246"/>
                <a:gd name="T2" fmla="*/ 63 w 63"/>
                <a:gd name="T3" fmla="*/ 0 h 246"/>
                <a:gd name="T4" fmla="*/ 63 w 63"/>
                <a:gd name="T5" fmla="*/ 246 h 246"/>
                <a:gd name="T6" fmla="*/ 0 w 63"/>
                <a:gd name="T7" fmla="*/ 246 h 246"/>
                <a:gd name="T8" fmla="*/ 0 w 63"/>
                <a:gd name="T9" fmla="*/ 41 h 246"/>
              </a:gdLst>
              <a:ahLst/>
              <a:cxnLst>
                <a:cxn ang="0">
                  <a:pos x="T0" y="T1"/>
                </a:cxn>
                <a:cxn ang="0">
                  <a:pos x="T2" y="T3"/>
                </a:cxn>
                <a:cxn ang="0">
                  <a:pos x="T4" y="T5"/>
                </a:cxn>
                <a:cxn ang="0">
                  <a:pos x="T6" y="T7"/>
                </a:cxn>
                <a:cxn ang="0">
                  <a:pos x="T8" y="T9"/>
                </a:cxn>
              </a:cxnLst>
              <a:rect l="0" t="0" r="r" b="b"/>
              <a:pathLst>
                <a:path w="63" h="246">
                  <a:moveTo>
                    <a:pt x="0" y="41"/>
                  </a:moveTo>
                  <a:lnTo>
                    <a:pt x="63" y="0"/>
                  </a:lnTo>
                  <a:lnTo>
                    <a:pt x="63" y="246"/>
                  </a:lnTo>
                  <a:lnTo>
                    <a:pt x="0" y="246"/>
                  </a:lnTo>
                  <a:lnTo>
                    <a:pt x="0" y="41"/>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52" name="Rectangle 121"/>
            <p:cNvSpPr>
              <a:spLocks noChangeArrowheads="1"/>
            </p:cNvSpPr>
            <p:nvPr/>
          </p:nvSpPr>
          <p:spPr bwMode="auto">
            <a:xfrm>
              <a:off x="606" y="1322"/>
              <a:ext cx="34" cy="155"/>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53" name="Rectangle 122"/>
            <p:cNvSpPr>
              <a:spLocks noChangeArrowheads="1"/>
            </p:cNvSpPr>
            <p:nvPr/>
          </p:nvSpPr>
          <p:spPr bwMode="auto">
            <a:xfrm>
              <a:off x="623" y="1234"/>
              <a:ext cx="67" cy="24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54" name="Freeform 123"/>
            <p:cNvSpPr>
              <a:spLocks/>
            </p:cNvSpPr>
            <p:nvPr/>
          </p:nvSpPr>
          <p:spPr bwMode="auto">
            <a:xfrm>
              <a:off x="639" y="1209"/>
              <a:ext cx="35" cy="25"/>
            </a:xfrm>
            <a:custGeom>
              <a:avLst/>
              <a:gdLst>
                <a:gd name="T0" fmla="*/ 26 w 35"/>
                <a:gd name="T1" fmla="*/ 0 h 25"/>
                <a:gd name="T2" fmla="*/ 9 w 35"/>
                <a:gd name="T3" fmla="*/ 0 h 25"/>
                <a:gd name="T4" fmla="*/ 0 w 35"/>
                <a:gd name="T5" fmla="*/ 25 h 25"/>
                <a:gd name="T6" fmla="*/ 35 w 35"/>
                <a:gd name="T7" fmla="*/ 25 h 25"/>
                <a:gd name="T8" fmla="*/ 26 w 35"/>
                <a:gd name="T9" fmla="*/ 0 h 25"/>
              </a:gdLst>
              <a:ahLst/>
              <a:cxnLst>
                <a:cxn ang="0">
                  <a:pos x="T0" y="T1"/>
                </a:cxn>
                <a:cxn ang="0">
                  <a:pos x="T2" y="T3"/>
                </a:cxn>
                <a:cxn ang="0">
                  <a:pos x="T4" y="T5"/>
                </a:cxn>
                <a:cxn ang="0">
                  <a:pos x="T6" y="T7"/>
                </a:cxn>
                <a:cxn ang="0">
                  <a:pos x="T8" y="T9"/>
                </a:cxn>
              </a:cxnLst>
              <a:rect l="0" t="0" r="r" b="b"/>
              <a:pathLst>
                <a:path w="35" h="25">
                  <a:moveTo>
                    <a:pt x="26" y="0"/>
                  </a:moveTo>
                  <a:lnTo>
                    <a:pt x="9" y="0"/>
                  </a:lnTo>
                  <a:lnTo>
                    <a:pt x="0" y="25"/>
                  </a:lnTo>
                  <a:lnTo>
                    <a:pt x="35" y="25"/>
                  </a:lnTo>
                  <a:lnTo>
                    <a:pt x="26" y="0"/>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55" name="Rectangle 124"/>
            <p:cNvSpPr>
              <a:spLocks noChangeArrowheads="1"/>
            </p:cNvSpPr>
            <p:nvPr/>
          </p:nvSpPr>
          <p:spPr bwMode="auto">
            <a:xfrm>
              <a:off x="654" y="1136"/>
              <a:ext cx="6" cy="84"/>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56" name="Rectangle 125"/>
            <p:cNvSpPr>
              <a:spLocks noChangeArrowheads="1"/>
            </p:cNvSpPr>
            <p:nvPr/>
          </p:nvSpPr>
          <p:spPr bwMode="auto">
            <a:xfrm>
              <a:off x="632" y="1242"/>
              <a:ext cx="7"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57" name="Rectangle 126"/>
            <p:cNvSpPr>
              <a:spLocks noChangeArrowheads="1"/>
            </p:cNvSpPr>
            <p:nvPr/>
          </p:nvSpPr>
          <p:spPr bwMode="auto">
            <a:xfrm>
              <a:off x="646" y="1242"/>
              <a:ext cx="7"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58" name="Rectangle 127"/>
            <p:cNvSpPr>
              <a:spLocks noChangeArrowheads="1"/>
            </p:cNvSpPr>
            <p:nvPr/>
          </p:nvSpPr>
          <p:spPr bwMode="auto">
            <a:xfrm>
              <a:off x="661" y="1242"/>
              <a:ext cx="6" cy="16"/>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59" name="Rectangle 128"/>
            <p:cNvSpPr>
              <a:spLocks noChangeArrowheads="1"/>
            </p:cNvSpPr>
            <p:nvPr/>
          </p:nvSpPr>
          <p:spPr bwMode="auto">
            <a:xfrm>
              <a:off x="675" y="1242"/>
              <a:ext cx="7"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60" name="Rectangle 129"/>
            <p:cNvSpPr>
              <a:spLocks noChangeArrowheads="1"/>
            </p:cNvSpPr>
            <p:nvPr/>
          </p:nvSpPr>
          <p:spPr bwMode="auto">
            <a:xfrm>
              <a:off x="632" y="1265"/>
              <a:ext cx="7" cy="1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61" name="Rectangle 130"/>
            <p:cNvSpPr>
              <a:spLocks noChangeArrowheads="1"/>
            </p:cNvSpPr>
            <p:nvPr/>
          </p:nvSpPr>
          <p:spPr bwMode="auto">
            <a:xfrm>
              <a:off x="646" y="1265"/>
              <a:ext cx="7" cy="1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62" name="Rectangle 131"/>
            <p:cNvSpPr>
              <a:spLocks noChangeArrowheads="1"/>
            </p:cNvSpPr>
            <p:nvPr/>
          </p:nvSpPr>
          <p:spPr bwMode="auto">
            <a:xfrm>
              <a:off x="661" y="1265"/>
              <a:ext cx="6" cy="1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63" name="Rectangle 132"/>
            <p:cNvSpPr>
              <a:spLocks noChangeArrowheads="1"/>
            </p:cNvSpPr>
            <p:nvPr/>
          </p:nvSpPr>
          <p:spPr bwMode="auto">
            <a:xfrm>
              <a:off x="675" y="1265"/>
              <a:ext cx="7" cy="1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64" name="Rectangle 133"/>
            <p:cNvSpPr>
              <a:spLocks noChangeArrowheads="1"/>
            </p:cNvSpPr>
            <p:nvPr/>
          </p:nvSpPr>
          <p:spPr bwMode="auto">
            <a:xfrm>
              <a:off x="632" y="1287"/>
              <a:ext cx="7" cy="16"/>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65" name="Rectangle 134"/>
            <p:cNvSpPr>
              <a:spLocks noChangeArrowheads="1"/>
            </p:cNvSpPr>
            <p:nvPr/>
          </p:nvSpPr>
          <p:spPr bwMode="auto">
            <a:xfrm>
              <a:off x="646" y="1287"/>
              <a:ext cx="7" cy="16"/>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66" name="Rectangle 135"/>
            <p:cNvSpPr>
              <a:spLocks noChangeArrowheads="1"/>
            </p:cNvSpPr>
            <p:nvPr/>
          </p:nvSpPr>
          <p:spPr bwMode="auto">
            <a:xfrm>
              <a:off x="661" y="1287"/>
              <a:ext cx="6"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67" name="Rectangle 136"/>
            <p:cNvSpPr>
              <a:spLocks noChangeArrowheads="1"/>
            </p:cNvSpPr>
            <p:nvPr/>
          </p:nvSpPr>
          <p:spPr bwMode="auto">
            <a:xfrm>
              <a:off x="675" y="1287"/>
              <a:ext cx="7" cy="16"/>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68" name="Rectangle 137"/>
            <p:cNvSpPr>
              <a:spLocks noChangeArrowheads="1"/>
            </p:cNvSpPr>
            <p:nvPr/>
          </p:nvSpPr>
          <p:spPr bwMode="auto">
            <a:xfrm>
              <a:off x="632" y="1310"/>
              <a:ext cx="7" cy="1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69" name="Rectangle 138"/>
            <p:cNvSpPr>
              <a:spLocks noChangeArrowheads="1"/>
            </p:cNvSpPr>
            <p:nvPr/>
          </p:nvSpPr>
          <p:spPr bwMode="auto">
            <a:xfrm>
              <a:off x="646" y="1310"/>
              <a:ext cx="7" cy="1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70" name="Rectangle 139"/>
            <p:cNvSpPr>
              <a:spLocks noChangeArrowheads="1"/>
            </p:cNvSpPr>
            <p:nvPr/>
          </p:nvSpPr>
          <p:spPr bwMode="auto">
            <a:xfrm>
              <a:off x="661" y="1310"/>
              <a:ext cx="6" cy="1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71" name="Rectangle 140"/>
            <p:cNvSpPr>
              <a:spLocks noChangeArrowheads="1"/>
            </p:cNvSpPr>
            <p:nvPr/>
          </p:nvSpPr>
          <p:spPr bwMode="auto">
            <a:xfrm>
              <a:off x="675" y="1310"/>
              <a:ext cx="7" cy="1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72" name="Rectangle 141"/>
            <p:cNvSpPr>
              <a:spLocks noChangeArrowheads="1"/>
            </p:cNvSpPr>
            <p:nvPr/>
          </p:nvSpPr>
          <p:spPr bwMode="auto">
            <a:xfrm>
              <a:off x="632" y="1333"/>
              <a:ext cx="7"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73" name="Rectangle 142"/>
            <p:cNvSpPr>
              <a:spLocks noChangeArrowheads="1"/>
            </p:cNvSpPr>
            <p:nvPr/>
          </p:nvSpPr>
          <p:spPr bwMode="auto">
            <a:xfrm>
              <a:off x="646" y="1333"/>
              <a:ext cx="7" cy="16"/>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74" name="Rectangle 143"/>
            <p:cNvSpPr>
              <a:spLocks noChangeArrowheads="1"/>
            </p:cNvSpPr>
            <p:nvPr/>
          </p:nvSpPr>
          <p:spPr bwMode="auto">
            <a:xfrm>
              <a:off x="661" y="1333"/>
              <a:ext cx="6"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75" name="Rectangle 144"/>
            <p:cNvSpPr>
              <a:spLocks noChangeArrowheads="1"/>
            </p:cNvSpPr>
            <p:nvPr/>
          </p:nvSpPr>
          <p:spPr bwMode="auto">
            <a:xfrm>
              <a:off x="675" y="1333"/>
              <a:ext cx="7"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76" name="Rectangle 145"/>
            <p:cNvSpPr>
              <a:spLocks noChangeArrowheads="1"/>
            </p:cNvSpPr>
            <p:nvPr/>
          </p:nvSpPr>
          <p:spPr bwMode="auto">
            <a:xfrm>
              <a:off x="632" y="1355"/>
              <a:ext cx="7"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77" name="Rectangle 146"/>
            <p:cNvSpPr>
              <a:spLocks noChangeArrowheads="1"/>
            </p:cNvSpPr>
            <p:nvPr/>
          </p:nvSpPr>
          <p:spPr bwMode="auto">
            <a:xfrm>
              <a:off x="646" y="1355"/>
              <a:ext cx="7"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78" name="Rectangle 147"/>
            <p:cNvSpPr>
              <a:spLocks noChangeArrowheads="1"/>
            </p:cNvSpPr>
            <p:nvPr/>
          </p:nvSpPr>
          <p:spPr bwMode="auto">
            <a:xfrm>
              <a:off x="661" y="1355"/>
              <a:ext cx="6" cy="16"/>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79" name="Rectangle 148"/>
            <p:cNvSpPr>
              <a:spLocks noChangeArrowheads="1"/>
            </p:cNvSpPr>
            <p:nvPr/>
          </p:nvSpPr>
          <p:spPr bwMode="auto">
            <a:xfrm>
              <a:off x="675" y="1355"/>
              <a:ext cx="7"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80" name="Rectangle 149"/>
            <p:cNvSpPr>
              <a:spLocks noChangeArrowheads="1"/>
            </p:cNvSpPr>
            <p:nvPr/>
          </p:nvSpPr>
          <p:spPr bwMode="auto">
            <a:xfrm>
              <a:off x="632" y="1378"/>
              <a:ext cx="7"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81" name="Rectangle 150"/>
            <p:cNvSpPr>
              <a:spLocks noChangeArrowheads="1"/>
            </p:cNvSpPr>
            <p:nvPr/>
          </p:nvSpPr>
          <p:spPr bwMode="auto">
            <a:xfrm>
              <a:off x="646" y="1378"/>
              <a:ext cx="7"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82" name="Rectangle 151"/>
            <p:cNvSpPr>
              <a:spLocks noChangeArrowheads="1"/>
            </p:cNvSpPr>
            <p:nvPr/>
          </p:nvSpPr>
          <p:spPr bwMode="auto">
            <a:xfrm>
              <a:off x="661" y="1378"/>
              <a:ext cx="6"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83" name="Rectangle 152"/>
            <p:cNvSpPr>
              <a:spLocks noChangeArrowheads="1"/>
            </p:cNvSpPr>
            <p:nvPr/>
          </p:nvSpPr>
          <p:spPr bwMode="auto">
            <a:xfrm>
              <a:off x="675" y="1378"/>
              <a:ext cx="7"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84" name="Rectangle 153"/>
            <p:cNvSpPr>
              <a:spLocks noChangeArrowheads="1"/>
            </p:cNvSpPr>
            <p:nvPr/>
          </p:nvSpPr>
          <p:spPr bwMode="auto">
            <a:xfrm>
              <a:off x="632" y="1400"/>
              <a:ext cx="7"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85" name="Rectangle 154"/>
            <p:cNvSpPr>
              <a:spLocks noChangeArrowheads="1"/>
            </p:cNvSpPr>
            <p:nvPr/>
          </p:nvSpPr>
          <p:spPr bwMode="auto">
            <a:xfrm>
              <a:off x="646" y="1400"/>
              <a:ext cx="7"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86" name="Rectangle 155"/>
            <p:cNvSpPr>
              <a:spLocks noChangeArrowheads="1"/>
            </p:cNvSpPr>
            <p:nvPr/>
          </p:nvSpPr>
          <p:spPr bwMode="auto">
            <a:xfrm>
              <a:off x="661" y="1400"/>
              <a:ext cx="6"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87" name="Rectangle 156"/>
            <p:cNvSpPr>
              <a:spLocks noChangeArrowheads="1"/>
            </p:cNvSpPr>
            <p:nvPr/>
          </p:nvSpPr>
          <p:spPr bwMode="auto">
            <a:xfrm>
              <a:off x="675" y="1400"/>
              <a:ext cx="7"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88" name="Rectangle 157"/>
            <p:cNvSpPr>
              <a:spLocks noChangeArrowheads="1"/>
            </p:cNvSpPr>
            <p:nvPr/>
          </p:nvSpPr>
          <p:spPr bwMode="auto">
            <a:xfrm>
              <a:off x="632" y="1423"/>
              <a:ext cx="7"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89" name="Rectangle 158"/>
            <p:cNvSpPr>
              <a:spLocks noChangeArrowheads="1"/>
            </p:cNvSpPr>
            <p:nvPr/>
          </p:nvSpPr>
          <p:spPr bwMode="auto">
            <a:xfrm>
              <a:off x="646" y="1423"/>
              <a:ext cx="7"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90" name="Rectangle 159"/>
            <p:cNvSpPr>
              <a:spLocks noChangeArrowheads="1"/>
            </p:cNvSpPr>
            <p:nvPr/>
          </p:nvSpPr>
          <p:spPr bwMode="auto">
            <a:xfrm>
              <a:off x="661" y="1423"/>
              <a:ext cx="6"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91" name="Rectangle 160"/>
            <p:cNvSpPr>
              <a:spLocks noChangeArrowheads="1"/>
            </p:cNvSpPr>
            <p:nvPr/>
          </p:nvSpPr>
          <p:spPr bwMode="auto">
            <a:xfrm>
              <a:off x="675" y="1423"/>
              <a:ext cx="7"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92" name="Rectangle 161"/>
            <p:cNvSpPr>
              <a:spLocks noChangeArrowheads="1"/>
            </p:cNvSpPr>
            <p:nvPr/>
          </p:nvSpPr>
          <p:spPr bwMode="auto">
            <a:xfrm>
              <a:off x="632" y="1446"/>
              <a:ext cx="7"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93" name="Rectangle 162"/>
            <p:cNvSpPr>
              <a:spLocks noChangeArrowheads="1"/>
            </p:cNvSpPr>
            <p:nvPr/>
          </p:nvSpPr>
          <p:spPr bwMode="auto">
            <a:xfrm>
              <a:off x="646" y="1446"/>
              <a:ext cx="7"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94" name="Rectangle 163"/>
            <p:cNvSpPr>
              <a:spLocks noChangeArrowheads="1"/>
            </p:cNvSpPr>
            <p:nvPr/>
          </p:nvSpPr>
          <p:spPr bwMode="auto">
            <a:xfrm>
              <a:off x="661" y="1446"/>
              <a:ext cx="6"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95" name="Rectangle 164"/>
            <p:cNvSpPr>
              <a:spLocks noChangeArrowheads="1"/>
            </p:cNvSpPr>
            <p:nvPr/>
          </p:nvSpPr>
          <p:spPr bwMode="auto">
            <a:xfrm>
              <a:off x="675" y="1446"/>
              <a:ext cx="7"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96" name="Line 165"/>
            <p:cNvSpPr>
              <a:spLocks noChangeShapeType="1"/>
            </p:cNvSpPr>
            <p:nvPr/>
          </p:nvSpPr>
          <p:spPr bwMode="auto">
            <a:xfrm>
              <a:off x="771" y="1231"/>
              <a:ext cx="0" cy="246"/>
            </a:xfrm>
            <a:prstGeom prst="line">
              <a:avLst/>
            </a:prstGeom>
            <a:noFill/>
            <a:ln w="793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97" name="Line 166"/>
            <p:cNvSpPr>
              <a:spLocks noChangeShapeType="1"/>
            </p:cNvSpPr>
            <p:nvPr/>
          </p:nvSpPr>
          <p:spPr bwMode="auto">
            <a:xfrm>
              <a:off x="759" y="1231"/>
              <a:ext cx="0" cy="246"/>
            </a:xfrm>
            <a:prstGeom prst="line">
              <a:avLst/>
            </a:prstGeom>
            <a:noFill/>
            <a:ln w="793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98" name="Line 167"/>
            <p:cNvSpPr>
              <a:spLocks noChangeShapeType="1"/>
            </p:cNvSpPr>
            <p:nvPr/>
          </p:nvSpPr>
          <p:spPr bwMode="auto">
            <a:xfrm>
              <a:off x="748" y="1231"/>
              <a:ext cx="0" cy="246"/>
            </a:xfrm>
            <a:prstGeom prst="line">
              <a:avLst/>
            </a:prstGeom>
            <a:noFill/>
            <a:ln w="793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099" name="Line 168"/>
            <p:cNvSpPr>
              <a:spLocks noChangeShapeType="1"/>
            </p:cNvSpPr>
            <p:nvPr/>
          </p:nvSpPr>
          <p:spPr bwMode="auto">
            <a:xfrm>
              <a:off x="737" y="1231"/>
              <a:ext cx="0" cy="246"/>
            </a:xfrm>
            <a:prstGeom prst="line">
              <a:avLst/>
            </a:prstGeom>
            <a:noFill/>
            <a:ln w="793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100" name="Line 169"/>
            <p:cNvSpPr>
              <a:spLocks noChangeShapeType="1"/>
            </p:cNvSpPr>
            <p:nvPr/>
          </p:nvSpPr>
          <p:spPr bwMode="auto">
            <a:xfrm>
              <a:off x="726" y="1231"/>
              <a:ext cx="0" cy="246"/>
            </a:xfrm>
            <a:prstGeom prst="line">
              <a:avLst/>
            </a:prstGeom>
            <a:noFill/>
            <a:ln w="793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101" name="Rectangle 170"/>
            <p:cNvSpPr>
              <a:spLocks noChangeArrowheads="1"/>
            </p:cNvSpPr>
            <p:nvPr/>
          </p:nvSpPr>
          <p:spPr bwMode="auto">
            <a:xfrm>
              <a:off x="970" y="1322"/>
              <a:ext cx="60" cy="1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102" name="Rectangle 171"/>
            <p:cNvSpPr>
              <a:spLocks noChangeArrowheads="1"/>
            </p:cNvSpPr>
            <p:nvPr/>
          </p:nvSpPr>
          <p:spPr bwMode="auto">
            <a:xfrm>
              <a:off x="970" y="1345"/>
              <a:ext cx="60" cy="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103" name="Rectangle 172"/>
            <p:cNvSpPr>
              <a:spLocks noChangeArrowheads="1"/>
            </p:cNvSpPr>
            <p:nvPr/>
          </p:nvSpPr>
          <p:spPr bwMode="auto">
            <a:xfrm>
              <a:off x="970" y="1368"/>
              <a:ext cx="60" cy="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104" name="Rectangle 173"/>
            <p:cNvSpPr>
              <a:spLocks noChangeArrowheads="1"/>
            </p:cNvSpPr>
            <p:nvPr/>
          </p:nvSpPr>
          <p:spPr bwMode="auto">
            <a:xfrm>
              <a:off x="970" y="1390"/>
              <a:ext cx="60" cy="1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105" name="Rectangle 174"/>
            <p:cNvSpPr>
              <a:spLocks noChangeArrowheads="1"/>
            </p:cNvSpPr>
            <p:nvPr/>
          </p:nvSpPr>
          <p:spPr bwMode="auto">
            <a:xfrm>
              <a:off x="970" y="1413"/>
              <a:ext cx="60" cy="1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106" name="Rectangle 175"/>
            <p:cNvSpPr>
              <a:spLocks noChangeArrowheads="1"/>
            </p:cNvSpPr>
            <p:nvPr/>
          </p:nvSpPr>
          <p:spPr bwMode="auto">
            <a:xfrm>
              <a:off x="970" y="1435"/>
              <a:ext cx="60" cy="1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1107" name="Rectangle 176"/>
            <p:cNvSpPr>
              <a:spLocks noChangeArrowheads="1"/>
            </p:cNvSpPr>
            <p:nvPr/>
          </p:nvSpPr>
          <p:spPr bwMode="auto">
            <a:xfrm>
              <a:off x="970" y="1459"/>
              <a:ext cx="60" cy="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grpSp>
      <p:sp>
        <p:nvSpPr>
          <p:cNvPr id="1108" name="Rectangle 371"/>
          <p:cNvSpPr/>
          <p:nvPr/>
        </p:nvSpPr>
        <p:spPr bwMode="auto">
          <a:xfrm>
            <a:off x="9023064" y="1670256"/>
            <a:ext cx="3058248" cy="966293"/>
          </a:xfrm>
          <a:prstGeom prst="rect">
            <a:avLst/>
          </a:prstGeom>
          <a:solidFill>
            <a:srgbClr val="0070C0"/>
          </a:solidFill>
          <a:ln w="38100" cap="flat" cmpd="sng" algn="ctr">
            <a:solidFill>
              <a:srgbClr val="0070C0">
                <a:lumMod val="40000"/>
                <a:lumOff val="60000"/>
              </a:srgbClr>
            </a:solidFill>
            <a:prstDash val="solid"/>
            <a:headEnd type="none" w="med" len="med"/>
            <a:tailEnd type="none" w="med" len="med"/>
          </a:ln>
          <a:effectLst/>
        </p:spPr>
        <p:txBody>
          <a:bodyPr rot="0" spcFirstLastPara="0" vertOverflow="overflow" horzOverflow="overflow" vert="horz" wrap="square" lIns="182880" tIns="91440" rIns="182880" bIns="182880" numCol="1" spcCol="0" rtlCol="0" fromWordArt="0" anchor="t" anchorCtr="0" forceAA="0" compatLnSpc="1">
            <a:prstTxWarp prst="textNoShape">
              <a:avLst/>
            </a:prstTxWarp>
            <a:noAutofit/>
          </a:bodyPr>
          <a:lstStyle/>
          <a:p>
            <a:pPr marL="0" marR="0" lvl="0" indent="0" defTabSz="914099" eaLnBrk="1" fontAlgn="base" latinLnBrk="0" hangingPunct="1">
              <a:lnSpc>
                <a:spcPct val="100000"/>
              </a:lnSpc>
              <a:spcBef>
                <a:spcPts val="0"/>
              </a:spcBef>
              <a:spcAft>
                <a:spcPts val="1000"/>
              </a:spcAft>
              <a:buClrTx/>
              <a:buSzTx/>
              <a:buFontTx/>
              <a:buNone/>
              <a:tabLst/>
              <a:defRPr/>
            </a:pPr>
            <a:r>
              <a:rPr kumimoji="0" lang="en-US" sz="2000" b="0" i="0" u="none" strike="noStrike" kern="0" cap="none" spc="0" normalizeH="0" baseline="0" noProof="0" dirty="0" err="1" smtClean="0">
                <a:ln>
                  <a:noFill/>
                </a:ln>
                <a:solidFill>
                  <a:srgbClr val="FFFFFF"/>
                </a:solidFill>
                <a:effectLst/>
                <a:uLnTx/>
                <a:uFillTx/>
                <a:latin typeface="Segoe UI Light"/>
                <a:ea typeface="Segoe UI" pitchFamily="34" charset="0"/>
                <a:cs typeface="Segoe UI" pitchFamily="34" charset="0"/>
              </a:rPr>
              <a:t>Actualmente</a:t>
            </a:r>
            <a:r>
              <a:rPr kumimoji="0" lang="en-US" sz="2000" b="0" i="0" u="none" strike="noStrike" kern="0" cap="none" spc="0" normalizeH="0" baseline="0" noProof="0" dirty="0" smtClean="0">
                <a:ln>
                  <a:noFill/>
                </a:ln>
                <a:solidFill>
                  <a:srgbClr val="FFFFFF"/>
                </a:solidFill>
                <a:effectLst/>
                <a:uLnTx/>
                <a:uFillTx/>
                <a:latin typeface="Segoe UI Light"/>
                <a:ea typeface="Segoe UI" pitchFamily="34" charset="0"/>
                <a:cs typeface="Segoe UI" pitchFamily="34" charset="0"/>
              </a:rPr>
              <a:t> en Roll out</a:t>
            </a:r>
          </a:p>
          <a:p>
            <a:pPr marL="0" marR="0" lvl="0" indent="0" defTabSz="914099" eaLnBrk="1" fontAlgn="base" latinLnBrk="0" hangingPunct="1">
              <a:lnSpc>
                <a:spcPct val="100000"/>
              </a:lnSpc>
              <a:spcBef>
                <a:spcPts val="0"/>
              </a:spcBef>
              <a:spcAft>
                <a:spcPts val="1000"/>
              </a:spcAft>
              <a:buClrTx/>
              <a:buSzTx/>
              <a:buFontTx/>
              <a:buNone/>
              <a:tabLst/>
              <a:defRPr/>
            </a:pPr>
            <a:r>
              <a:rPr kumimoji="0" lang="en-US" sz="1200"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Next-Gen sync client Preview</a:t>
            </a:r>
          </a:p>
        </p:txBody>
      </p:sp>
      <p:sp>
        <p:nvSpPr>
          <p:cNvPr id="1109" name="Freeform 372"/>
          <p:cNvSpPr>
            <a:spLocks/>
          </p:cNvSpPr>
          <p:nvPr/>
        </p:nvSpPr>
        <p:spPr bwMode="auto">
          <a:xfrm rot="330482">
            <a:off x="8406571" y="1937006"/>
            <a:ext cx="1218070" cy="942268"/>
          </a:xfrm>
          <a:custGeom>
            <a:avLst/>
            <a:gdLst>
              <a:gd name="connsiteX0" fmla="*/ 681038 w 1579562"/>
              <a:gd name="connsiteY0" fmla="*/ 0 h 1599255"/>
              <a:gd name="connsiteX1" fmla="*/ 581025 w 1579562"/>
              <a:gd name="connsiteY1" fmla="*/ 730250 h 1599255"/>
              <a:gd name="connsiteX2" fmla="*/ 436004 w 1579562"/>
              <a:gd name="connsiteY2" fmla="*/ 617324 h 1599255"/>
              <a:gd name="connsiteX3" fmla="*/ 435234 w 1579562"/>
              <a:gd name="connsiteY3" fmla="*/ 618866 h 1599255"/>
              <a:gd name="connsiteX4" fmla="*/ 411605 w 1579562"/>
              <a:gd name="connsiteY4" fmla="*/ 666154 h 1599255"/>
              <a:gd name="connsiteX5" fmla="*/ 374473 w 1579562"/>
              <a:gd name="connsiteY5" fmla="*/ 780997 h 1599255"/>
              <a:gd name="connsiteX6" fmla="*/ 357596 w 1579562"/>
              <a:gd name="connsiteY6" fmla="*/ 912729 h 1599255"/>
              <a:gd name="connsiteX7" fmla="*/ 360971 w 1579562"/>
              <a:gd name="connsiteY7" fmla="*/ 983662 h 1599255"/>
              <a:gd name="connsiteX8" fmla="*/ 377849 w 1579562"/>
              <a:gd name="connsiteY8" fmla="*/ 1054594 h 1599255"/>
              <a:gd name="connsiteX9" fmla="*/ 455488 w 1579562"/>
              <a:gd name="connsiteY9" fmla="*/ 1186326 h 1599255"/>
              <a:gd name="connsiteX10" fmla="*/ 516248 w 1579562"/>
              <a:gd name="connsiteY10" fmla="*/ 1243748 h 1599255"/>
              <a:gd name="connsiteX11" fmla="*/ 587136 w 1579562"/>
              <a:gd name="connsiteY11" fmla="*/ 1294414 h 1599255"/>
              <a:gd name="connsiteX12" fmla="*/ 755916 w 1579562"/>
              <a:gd name="connsiteY12" fmla="*/ 1358591 h 1599255"/>
              <a:gd name="connsiteX13" fmla="*/ 938198 w 1579562"/>
              <a:gd name="connsiteY13" fmla="*/ 1382236 h 1599255"/>
              <a:gd name="connsiteX14" fmla="*/ 1025964 w 1579562"/>
              <a:gd name="connsiteY14" fmla="*/ 1375480 h 1599255"/>
              <a:gd name="connsiteX15" fmla="*/ 1113730 w 1579562"/>
              <a:gd name="connsiteY15" fmla="*/ 1365347 h 1599255"/>
              <a:gd name="connsiteX16" fmla="*/ 1269007 w 1579562"/>
              <a:gd name="connsiteY16" fmla="*/ 1318059 h 1599255"/>
              <a:gd name="connsiteX17" fmla="*/ 1393904 w 1579562"/>
              <a:gd name="connsiteY17" fmla="*/ 1260637 h 1599255"/>
              <a:gd name="connsiteX18" fmla="*/ 1488421 w 1579562"/>
              <a:gd name="connsiteY18" fmla="*/ 1199838 h 1599255"/>
              <a:gd name="connsiteX19" fmla="*/ 1522177 w 1579562"/>
              <a:gd name="connsiteY19" fmla="*/ 1176193 h 1599255"/>
              <a:gd name="connsiteX20" fmla="*/ 1549182 w 1579562"/>
              <a:gd name="connsiteY20" fmla="*/ 1155927 h 1599255"/>
              <a:gd name="connsiteX21" fmla="*/ 1569436 w 1579562"/>
              <a:gd name="connsiteY21" fmla="*/ 1139038 h 1599255"/>
              <a:gd name="connsiteX22" fmla="*/ 1579562 w 1579562"/>
              <a:gd name="connsiteY22" fmla="*/ 1139038 h 1599255"/>
              <a:gd name="connsiteX23" fmla="*/ 1579562 w 1579562"/>
              <a:gd name="connsiteY23" fmla="*/ 1149171 h 1599255"/>
              <a:gd name="connsiteX24" fmla="*/ 1566060 w 1579562"/>
              <a:gd name="connsiteY24" fmla="*/ 1172816 h 1599255"/>
              <a:gd name="connsiteX25" fmla="*/ 1528929 w 1579562"/>
              <a:gd name="connsiteY25" fmla="*/ 1236993 h 1599255"/>
              <a:gd name="connsiteX26" fmla="*/ 1454665 w 1579562"/>
              <a:gd name="connsiteY26" fmla="*/ 1331569 h 1599255"/>
              <a:gd name="connsiteX27" fmla="*/ 1333144 w 1579562"/>
              <a:gd name="connsiteY27" fmla="*/ 1439657 h 1599255"/>
              <a:gd name="connsiteX28" fmla="*/ 1164363 w 1579562"/>
              <a:gd name="connsiteY28" fmla="*/ 1534234 h 1599255"/>
              <a:gd name="connsiteX29" fmla="*/ 955077 w 1579562"/>
              <a:gd name="connsiteY29" fmla="*/ 1591656 h 1599255"/>
              <a:gd name="connsiteX30" fmla="*/ 718784 w 1579562"/>
              <a:gd name="connsiteY30" fmla="*/ 1591656 h 1599255"/>
              <a:gd name="connsiteX31" fmla="*/ 475741 w 1579562"/>
              <a:gd name="connsiteY31" fmla="*/ 1527478 h 1599255"/>
              <a:gd name="connsiteX32" fmla="*/ 256327 w 1579562"/>
              <a:gd name="connsiteY32" fmla="*/ 1385613 h 1599255"/>
              <a:gd name="connsiteX33" fmla="*/ 97674 w 1579562"/>
              <a:gd name="connsiteY33" fmla="*/ 1172816 h 1599255"/>
              <a:gd name="connsiteX34" fmla="*/ 36913 w 1579562"/>
              <a:gd name="connsiteY34" fmla="*/ 929618 h 1599255"/>
              <a:gd name="connsiteX35" fmla="*/ 47040 w 1579562"/>
              <a:gd name="connsiteY35" fmla="*/ 713443 h 1599255"/>
              <a:gd name="connsiteX36" fmla="*/ 53791 w 1579562"/>
              <a:gd name="connsiteY36" fmla="*/ 666154 h 1599255"/>
              <a:gd name="connsiteX37" fmla="*/ 67294 w 1579562"/>
              <a:gd name="connsiteY37" fmla="*/ 622244 h 1599255"/>
              <a:gd name="connsiteX38" fmla="*/ 90923 w 1579562"/>
              <a:gd name="connsiteY38" fmla="*/ 541178 h 1599255"/>
              <a:gd name="connsiteX39" fmla="*/ 117928 w 1579562"/>
              <a:gd name="connsiteY39" fmla="*/ 477001 h 1599255"/>
              <a:gd name="connsiteX40" fmla="*/ 141557 w 1579562"/>
              <a:gd name="connsiteY40" fmla="*/ 419579 h 1599255"/>
              <a:gd name="connsiteX41" fmla="*/ 152259 w 1579562"/>
              <a:gd name="connsiteY41" fmla="*/ 396375 h 1599255"/>
              <a:gd name="connsiteX42" fmla="*/ 0 w 1579562"/>
              <a:gd name="connsiteY42" fmla="*/ 277813 h 159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579562" h="1599255">
                <a:moveTo>
                  <a:pt x="681038" y="0"/>
                </a:moveTo>
                <a:lnTo>
                  <a:pt x="581025" y="730250"/>
                </a:lnTo>
                <a:lnTo>
                  <a:pt x="436004" y="617324"/>
                </a:lnTo>
                <a:lnTo>
                  <a:pt x="435234" y="618866"/>
                </a:lnTo>
                <a:cubicBezTo>
                  <a:pt x="428483" y="632377"/>
                  <a:pt x="418356" y="649266"/>
                  <a:pt x="411605" y="666154"/>
                </a:cubicBezTo>
                <a:cubicBezTo>
                  <a:pt x="398102" y="699932"/>
                  <a:pt x="384600" y="737087"/>
                  <a:pt x="374473" y="780997"/>
                </a:cubicBezTo>
                <a:cubicBezTo>
                  <a:pt x="360971" y="821530"/>
                  <a:pt x="354220" y="865441"/>
                  <a:pt x="357596" y="912729"/>
                </a:cubicBezTo>
                <a:cubicBezTo>
                  <a:pt x="354220" y="936374"/>
                  <a:pt x="357596" y="960018"/>
                  <a:pt x="360971" y="983662"/>
                </a:cubicBezTo>
                <a:cubicBezTo>
                  <a:pt x="364347" y="1007306"/>
                  <a:pt x="371098" y="1030950"/>
                  <a:pt x="377849" y="1054594"/>
                </a:cubicBezTo>
                <a:cubicBezTo>
                  <a:pt x="394727" y="1098505"/>
                  <a:pt x="421732" y="1145794"/>
                  <a:pt x="455488" y="1186326"/>
                </a:cubicBezTo>
                <a:cubicBezTo>
                  <a:pt x="472365" y="1206593"/>
                  <a:pt x="495995" y="1226859"/>
                  <a:pt x="516248" y="1243748"/>
                </a:cubicBezTo>
                <a:cubicBezTo>
                  <a:pt x="539877" y="1260637"/>
                  <a:pt x="563507" y="1277526"/>
                  <a:pt x="587136" y="1294414"/>
                </a:cubicBezTo>
                <a:cubicBezTo>
                  <a:pt x="641146" y="1321436"/>
                  <a:pt x="698530" y="1345080"/>
                  <a:pt x="755916" y="1358591"/>
                </a:cubicBezTo>
                <a:cubicBezTo>
                  <a:pt x="816677" y="1375480"/>
                  <a:pt x="877438" y="1382236"/>
                  <a:pt x="938198" y="1382236"/>
                </a:cubicBezTo>
                <a:cubicBezTo>
                  <a:pt x="968579" y="1382236"/>
                  <a:pt x="998960" y="1378858"/>
                  <a:pt x="1025964" y="1375480"/>
                </a:cubicBezTo>
                <a:cubicBezTo>
                  <a:pt x="1056344" y="1375480"/>
                  <a:pt x="1086724" y="1368725"/>
                  <a:pt x="1113730" y="1365347"/>
                </a:cubicBezTo>
                <a:cubicBezTo>
                  <a:pt x="1167739" y="1351836"/>
                  <a:pt x="1221749" y="1338325"/>
                  <a:pt x="1269007" y="1318059"/>
                </a:cubicBezTo>
                <a:cubicBezTo>
                  <a:pt x="1316266" y="1301170"/>
                  <a:pt x="1356773" y="1280903"/>
                  <a:pt x="1393904" y="1260637"/>
                </a:cubicBezTo>
                <a:cubicBezTo>
                  <a:pt x="1431036" y="1236993"/>
                  <a:pt x="1464792" y="1216726"/>
                  <a:pt x="1488421" y="1199838"/>
                </a:cubicBezTo>
                <a:cubicBezTo>
                  <a:pt x="1501923" y="1189704"/>
                  <a:pt x="1512050" y="1182949"/>
                  <a:pt x="1522177" y="1176193"/>
                </a:cubicBezTo>
                <a:cubicBezTo>
                  <a:pt x="1532304" y="1169438"/>
                  <a:pt x="1542430" y="1162682"/>
                  <a:pt x="1549182" y="1155927"/>
                </a:cubicBezTo>
                <a:cubicBezTo>
                  <a:pt x="1562684" y="1145794"/>
                  <a:pt x="1569436" y="1139038"/>
                  <a:pt x="1569436" y="1139038"/>
                </a:cubicBezTo>
                <a:cubicBezTo>
                  <a:pt x="1572811" y="1135660"/>
                  <a:pt x="1576187" y="1139038"/>
                  <a:pt x="1579562" y="1139038"/>
                </a:cubicBezTo>
                <a:cubicBezTo>
                  <a:pt x="1579563" y="1142416"/>
                  <a:pt x="1579563" y="1145793"/>
                  <a:pt x="1579562" y="1149171"/>
                </a:cubicBezTo>
                <a:cubicBezTo>
                  <a:pt x="1579562" y="1149171"/>
                  <a:pt x="1576187" y="1155927"/>
                  <a:pt x="1566060" y="1172816"/>
                </a:cubicBezTo>
                <a:cubicBezTo>
                  <a:pt x="1559309" y="1186326"/>
                  <a:pt x="1545806" y="1209971"/>
                  <a:pt x="1528929" y="1236993"/>
                </a:cubicBezTo>
                <a:cubicBezTo>
                  <a:pt x="1512051" y="1267392"/>
                  <a:pt x="1485046" y="1297792"/>
                  <a:pt x="1454665" y="1331569"/>
                </a:cubicBezTo>
                <a:cubicBezTo>
                  <a:pt x="1420909" y="1368725"/>
                  <a:pt x="1380402" y="1405880"/>
                  <a:pt x="1333144" y="1439657"/>
                </a:cubicBezTo>
                <a:cubicBezTo>
                  <a:pt x="1285885" y="1473435"/>
                  <a:pt x="1228500" y="1507212"/>
                  <a:pt x="1164363" y="1534234"/>
                </a:cubicBezTo>
                <a:cubicBezTo>
                  <a:pt x="1103603" y="1557878"/>
                  <a:pt x="1029340" y="1578144"/>
                  <a:pt x="955077" y="1591656"/>
                </a:cubicBezTo>
                <a:cubicBezTo>
                  <a:pt x="880813" y="1601789"/>
                  <a:pt x="799799" y="1601789"/>
                  <a:pt x="718784" y="1591656"/>
                </a:cubicBezTo>
                <a:cubicBezTo>
                  <a:pt x="637770" y="1584900"/>
                  <a:pt x="553380" y="1561256"/>
                  <a:pt x="475741" y="1527478"/>
                </a:cubicBezTo>
                <a:cubicBezTo>
                  <a:pt x="394727" y="1493701"/>
                  <a:pt x="320464" y="1446413"/>
                  <a:pt x="256327" y="1385613"/>
                </a:cubicBezTo>
                <a:cubicBezTo>
                  <a:pt x="188816" y="1324814"/>
                  <a:pt x="134806" y="1250504"/>
                  <a:pt x="97674" y="1172816"/>
                </a:cubicBezTo>
                <a:cubicBezTo>
                  <a:pt x="60543" y="1091750"/>
                  <a:pt x="43665" y="1007306"/>
                  <a:pt x="36913" y="929618"/>
                </a:cubicBezTo>
                <a:cubicBezTo>
                  <a:pt x="30162" y="851930"/>
                  <a:pt x="33538" y="777620"/>
                  <a:pt x="47040" y="713443"/>
                </a:cubicBezTo>
                <a:cubicBezTo>
                  <a:pt x="50416" y="696554"/>
                  <a:pt x="50416" y="683043"/>
                  <a:pt x="53791" y="666154"/>
                </a:cubicBezTo>
                <a:cubicBezTo>
                  <a:pt x="57167" y="652643"/>
                  <a:pt x="63918" y="635754"/>
                  <a:pt x="67294" y="622244"/>
                </a:cubicBezTo>
                <a:cubicBezTo>
                  <a:pt x="74045" y="595222"/>
                  <a:pt x="80796" y="568200"/>
                  <a:pt x="90923" y="541178"/>
                </a:cubicBezTo>
                <a:cubicBezTo>
                  <a:pt x="97674" y="517534"/>
                  <a:pt x="107801" y="497267"/>
                  <a:pt x="117928" y="477001"/>
                </a:cubicBezTo>
                <a:cubicBezTo>
                  <a:pt x="124679" y="456734"/>
                  <a:pt x="134806" y="436468"/>
                  <a:pt x="141557" y="419579"/>
                </a:cubicBezTo>
                <a:lnTo>
                  <a:pt x="152259" y="396375"/>
                </a:lnTo>
                <a:lnTo>
                  <a:pt x="0" y="277813"/>
                </a:lnTo>
                <a:close/>
              </a:path>
            </a:pathLst>
          </a:custGeom>
          <a:solidFill>
            <a:srgbClr val="6EC2E9"/>
          </a:solidFill>
          <a:ln>
            <a:noFill/>
          </a:ln>
        </p:spPr>
        <p:txBody>
          <a:bodyPr vert="horz" wrap="square" lIns="91440" tIns="45720" rIns="91440" bIns="45720" numCol="1" anchor="t" anchorCtr="0" compatLnSpc="1">
            <a:prstTxWarp prst="textNoShape">
              <a:avLst/>
            </a:prstTxWarp>
            <a:noAutofit/>
          </a:bodyPr>
          <a:lstStyle/>
          <a:p>
            <a:pPr defTabSz="914363"/>
            <a:endParaRPr lang="en-US" dirty="0">
              <a:solidFill>
                <a:srgbClr val="000000"/>
              </a:solidFill>
              <a:latin typeface="Segoe UI"/>
            </a:endParaRPr>
          </a:p>
        </p:txBody>
      </p:sp>
      <p:sp>
        <p:nvSpPr>
          <p:cNvPr id="1110" name="Explosión 2 1109"/>
          <p:cNvSpPr/>
          <p:nvPr/>
        </p:nvSpPr>
        <p:spPr>
          <a:xfrm>
            <a:off x="8970810" y="412869"/>
            <a:ext cx="3090126" cy="1171387"/>
          </a:xfrm>
          <a:prstGeom prst="irregularSeal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err="1" smtClean="0"/>
              <a:t>Product</a:t>
            </a:r>
            <a:r>
              <a:rPr lang="es-ES" b="1" dirty="0" smtClean="0"/>
              <a:t> </a:t>
            </a:r>
            <a:r>
              <a:rPr lang="es-ES" b="1" dirty="0" err="1" smtClean="0"/>
              <a:t>Experience</a:t>
            </a:r>
            <a:endParaRPr lang="en-US" b="1" dirty="0"/>
          </a:p>
        </p:txBody>
      </p:sp>
    </p:spTree>
    <p:extLst>
      <p:ext uri="{BB962C8B-B14F-4D97-AF65-F5344CB8AC3E}">
        <p14:creationId xmlns:p14="http://schemas.microsoft.com/office/powerpoint/2010/main" val="2728623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6"/>
                                        </p:tgtEl>
                                        <p:attrNameLst>
                                          <p:attrName>style.visibility</p:attrName>
                                        </p:attrNameLst>
                                      </p:cBhvr>
                                      <p:to>
                                        <p:strVal val="visible"/>
                                      </p:to>
                                    </p:set>
                                    <p:animEffect transition="in" filter="fade">
                                      <p:cBhvr>
                                        <p:cTn id="7" dur="500"/>
                                        <p:tgtEl>
                                          <p:spTgt spid="8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20">
                                            <p:txEl>
                                              <p:pRg st="0" end="0"/>
                                            </p:txEl>
                                          </p:spTgt>
                                        </p:tgtEl>
                                        <p:attrNameLst>
                                          <p:attrName>style.visibility</p:attrName>
                                        </p:attrNameLst>
                                      </p:cBhvr>
                                      <p:to>
                                        <p:strVal val="visible"/>
                                      </p:to>
                                    </p:set>
                                    <p:animEffect transition="in" filter="fade">
                                      <p:cBhvr>
                                        <p:cTn id="11" dur="500"/>
                                        <p:tgtEl>
                                          <p:spTgt spid="820">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20">
                                            <p:txEl>
                                              <p:pRg st="1" end="1"/>
                                            </p:txEl>
                                          </p:spTgt>
                                        </p:tgtEl>
                                        <p:attrNameLst>
                                          <p:attrName>style.visibility</p:attrName>
                                        </p:attrNameLst>
                                      </p:cBhvr>
                                      <p:to>
                                        <p:strVal val="visible"/>
                                      </p:to>
                                    </p:set>
                                    <p:animEffect transition="in" filter="fade">
                                      <p:cBhvr>
                                        <p:cTn id="15" dur="500"/>
                                        <p:tgtEl>
                                          <p:spTgt spid="820">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17"/>
                                        </p:tgtEl>
                                        <p:attrNameLst>
                                          <p:attrName>style.visibility</p:attrName>
                                        </p:attrNameLst>
                                      </p:cBhvr>
                                      <p:to>
                                        <p:strVal val="visible"/>
                                      </p:to>
                                    </p:set>
                                    <p:animEffect transition="in" filter="fade">
                                      <p:cBhvr>
                                        <p:cTn id="20" dur="500"/>
                                        <p:tgtEl>
                                          <p:spTgt spid="817"/>
                                        </p:tgtEl>
                                      </p:cBhvr>
                                    </p:animEffect>
                                  </p:childTnLst>
                                </p:cTn>
                              </p:par>
                            </p:childTnLst>
                          </p:cTn>
                        </p:par>
                        <p:par>
                          <p:cTn id="21" fill="hold">
                            <p:stCondLst>
                              <p:cond delay="500"/>
                            </p:stCondLst>
                            <p:childTnLst>
                              <p:par>
                                <p:cTn id="22" presetID="10" presetClass="entr" presetSubtype="0" fill="hold" grpId="0" nodeType="afterEffect">
                                  <p:stCondLst>
                                    <p:cond delay="100"/>
                                  </p:stCondLst>
                                  <p:childTnLst>
                                    <p:set>
                                      <p:cBhvr>
                                        <p:cTn id="23" dur="1" fill="hold">
                                          <p:stCondLst>
                                            <p:cond delay="0"/>
                                          </p:stCondLst>
                                        </p:cTn>
                                        <p:tgtEl>
                                          <p:spTgt spid="821">
                                            <p:txEl>
                                              <p:pRg st="0" end="0"/>
                                            </p:txEl>
                                          </p:spTgt>
                                        </p:tgtEl>
                                        <p:attrNameLst>
                                          <p:attrName>style.visibility</p:attrName>
                                        </p:attrNameLst>
                                      </p:cBhvr>
                                      <p:to>
                                        <p:strVal val="visible"/>
                                      </p:to>
                                    </p:set>
                                    <p:animEffect transition="in" filter="fade">
                                      <p:cBhvr>
                                        <p:cTn id="24" dur="500"/>
                                        <p:tgtEl>
                                          <p:spTgt spid="821">
                                            <p:txEl>
                                              <p:pRg st="0" end="0"/>
                                            </p:txEl>
                                          </p:spTgt>
                                        </p:tgtEl>
                                      </p:cBhvr>
                                    </p:animEffect>
                                  </p:childTnLst>
                                </p:cTn>
                              </p:par>
                            </p:childTnLst>
                          </p:cTn>
                        </p:par>
                        <p:par>
                          <p:cTn id="25" fill="hold">
                            <p:stCondLst>
                              <p:cond delay="1100"/>
                            </p:stCondLst>
                            <p:childTnLst>
                              <p:par>
                                <p:cTn id="26" presetID="10" presetClass="entr" presetSubtype="0" fill="hold" grpId="0" nodeType="afterEffect">
                                  <p:stCondLst>
                                    <p:cond delay="0"/>
                                  </p:stCondLst>
                                  <p:childTnLst>
                                    <p:set>
                                      <p:cBhvr>
                                        <p:cTn id="27" dur="1" fill="hold">
                                          <p:stCondLst>
                                            <p:cond delay="0"/>
                                          </p:stCondLst>
                                        </p:cTn>
                                        <p:tgtEl>
                                          <p:spTgt spid="821">
                                            <p:txEl>
                                              <p:pRg st="1" end="1"/>
                                            </p:txEl>
                                          </p:spTgt>
                                        </p:tgtEl>
                                        <p:attrNameLst>
                                          <p:attrName>style.visibility</p:attrName>
                                        </p:attrNameLst>
                                      </p:cBhvr>
                                      <p:to>
                                        <p:strVal val="visible"/>
                                      </p:to>
                                    </p:set>
                                    <p:animEffect transition="in" filter="fade">
                                      <p:cBhvr>
                                        <p:cTn id="28" dur="500"/>
                                        <p:tgtEl>
                                          <p:spTgt spid="821">
                                            <p:txEl>
                                              <p:pRg st="1" end="1"/>
                                            </p:txEl>
                                          </p:spTgt>
                                        </p:tgtEl>
                                      </p:cBhvr>
                                    </p:animEffect>
                                  </p:childTnLst>
                                </p:cTn>
                              </p:par>
                            </p:childTnLst>
                          </p:cTn>
                        </p:par>
                        <p:par>
                          <p:cTn id="29" fill="hold">
                            <p:stCondLst>
                              <p:cond delay="1600"/>
                            </p:stCondLst>
                            <p:childTnLst>
                              <p:par>
                                <p:cTn id="30" presetID="10" presetClass="entr" presetSubtype="0" fill="hold" grpId="0" nodeType="afterEffect">
                                  <p:stCondLst>
                                    <p:cond delay="0"/>
                                  </p:stCondLst>
                                  <p:childTnLst>
                                    <p:set>
                                      <p:cBhvr>
                                        <p:cTn id="31" dur="1" fill="hold">
                                          <p:stCondLst>
                                            <p:cond delay="0"/>
                                          </p:stCondLst>
                                        </p:cTn>
                                        <p:tgtEl>
                                          <p:spTgt spid="821">
                                            <p:txEl>
                                              <p:pRg st="2" end="2"/>
                                            </p:txEl>
                                          </p:spTgt>
                                        </p:tgtEl>
                                        <p:attrNameLst>
                                          <p:attrName>style.visibility</p:attrName>
                                        </p:attrNameLst>
                                      </p:cBhvr>
                                      <p:to>
                                        <p:strVal val="visible"/>
                                      </p:to>
                                    </p:set>
                                    <p:animEffect transition="in" filter="fade">
                                      <p:cBhvr>
                                        <p:cTn id="32" dur="500"/>
                                        <p:tgtEl>
                                          <p:spTgt spid="821">
                                            <p:txEl>
                                              <p:pRg st="2" end="2"/>
                                            </p:txEl>
                                          </p:spTgt>
                                        </p:tgtEl>
                                      </p:cBhvr>
                                    </p:animEffect>
                                  </p:childTnLst>
                                </p:cTn>
                              </p:par>
                            </p:childTnLst>
                          </p:cTn>
                        </p:par>
                        <p:par>
                          <p:cTn id="33" fill="hold">
                            <p:stCondLst>
                              <p:cond delay="2100"/>
                            </p:stCondLst>
                            <p:childTnLst>
                              <p:par>
                                <p:cTn id="34" presetID="10" presetClass="entr" presetSubtype="0" fill="hold" grpId="0" nodeType="afterEffect">
                                  <p:stCondLst>
                                    <p:cond delay="0"/>
                                  </p:stCondLst>
                                  <p:childTnLst>
                                    <p:set>
                                      <p:cBhvr>
                                        <p:cTn id="35" dur="1" fill="hold">
                                          <p:stCondLst>
                                            <p:cond delay="0"/>
                                          </p:stCondLst>
                                        </p:cTn>
                                        <p:tgtEl>
                                          <p:spTgt spid="821">
                                            <p:txEl>
                                              <p:pRg st="3" end="3"/>
                                            </p:txEl>
                                          </p:spTgt>
                                        </p:tgtEl>
                                        <p:attrNameLst>
                                          <p:attrName>style.visibility</p:attrName>
                                        </p:attrNameLst>
                                      </p:cBhvr>
                                      <p:to>
                                        <p:strVal val="visible"/>
                                      </p:to>
                                    </p:set>
                                    <p:animEffect transition="in" filter="fade">
                                      <p:cBhvr>
                                        <p:cTn id="36" dur="500"/>
                                        <p:tgtEl>
                                          <p:spTgt spid="821">
                                            <p:txEl>
                                              <p:pRg st="3" end="3"/>
                                            </p:txEl>
                                          </p:spTgt>
                                        </p:tgtEl>
                                      </p:cBhvr>
                                    </p:animEffect>
                                  </p:childTnLst>
                                </p:cTn>
                              </p:par>
                            </p:childTnLst>
                          </p:cTn>
                        </p:par>
                        <p:par>
                          <p:cTn id="37" fill="hold">
                            <p:stCondLst>
                              <p:cond delay="2600"/>
                            </p:stCondLst>
                            <p:childTnLst>
                              <p:par>
                                <p:cTn id="38" presetID="10" presetClass="entr" presetSubtype="0" fill="hold" grpId="0" nodeType="afterEffect">
                                  <p:stCondLst>
                                    <p:cond delay="0"/>
                                  </p:stCondLst>
                                  <p:childTnLst>
                                    <p:set>
                                      <p:cBhvr>
                                        <p:cTn id="39" dur="1" fill="hold">
                                          <p:stCondLst>
                                            <p:cond delay="0"/>
                                          </p:stCondLst>
                                        </p:cTn>
                                        <p:tgtEl>
                                          <p:spTgt spid="821">
                                            <p:txEl>
                                              <p:pRg st="4" end="4"/>
                                            </p:txEl>
                                          </p:spTgt>
                                        </p:tgtEl>
                                        <p:attrNameLst>
                                          <p:attrName>style.visibility</p:attrName>
                                        </p:attrNameLst>
                                      </p:cBhvr>
                                      <p:to>
                                        <p:strVal val="visible"/>
                                      </p:to>
                                    </p:set>
                                    <p:animEffect transition="in" filter="fade">
                                      <p:cBhvr>
                                        <p:cTn id="40" dur="500"/>
                                        <p:tgtEl>
                                          <p:spTgt spid="821">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6" presetClass="entr" presetSubtype="0" fill="hold" grpId="0" nodeType="clickEffect">
                                  <p:stCondLst>
                                    <p:cond delay="0"/>
                                  </p:stCondLst>
                                  <p:childTnLst>
                                    <p:set>
                                      <p:cBhvr>
                                        <p:cTn id="44" dur="1" fill="hold">
                                          <p:stCondLst>
                                            <p:cond delay="0"/>
                                          </p:stCondLst>
                                        </p:cTn>
                                        <p:tgtEl>
                                          <p:spTgt spid="1110"/>
                                        </p:tgtEl>
                                        <p:attrNameLst>
                                          <p:attrName>style.visibility</p:attrName>
                                        </p:attrNameLst>
                                      </p:cBhvr>
                                      <p:to>
                                        <p:strVal val="visible"/>
                                      </p:to>
                                    </p:set>
                                    <p:animEffect transition="in" filter="wipe(down)">
                                      <p:cBhvr>
                                        <p:cTn id="45" dur="580">
                                          <p:stCondLst>
                                            <p:cond delay="0"/>
                                          </p:stCondLst>
                                        </p:cTn>
                                        <p:tgtEl>
                                          <p:spTgt spid="1110"/>
                                        </p:tgtEl>
                                      </p:cBhvr>
                                    </p:animEffect>
                                    <p:anim calcmode="lin" valueType="num">
                                      <p:cBhvr>
                                        <p:cTn id="46" dur="1822" tmFilter="0,0; 0.14,0.36; 0.43,0.73; 0.71,0.91; 1.0,1.0">
                                          <p:stCondLst>
                                            <p:cond delay="0"/>
                                          </p:stCondLst>
                                        </p:cTn>
                                        <p:tgtEl>
                                          <p:spTgt spid="1110"/>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1110"/>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1110"/>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1110"/>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1110"/>
                                        </p:tgtEl>
                                        <p:attrNameLst>
                                          <p:attrName>ppt_y</p:attrName>
                                        </p:attrNameLst>
                                      </p:cBhvr>
                                      <p:tavLst>
                                        <p:tav tm="0" fmla="#ppt_y-sin(pi*$)/81">
                                          <p:val>
                                            <p:fltVal val="0"/>
                                          </p:val>
                                        </p:tav>
                                        <p:tav tm="100000">
                                          <p:val>
                                            <p:fltVal val="1"/>
                                          </p:val>
                                        </p:tav>
                                      </p:tavLst>
                                    </p:anim>
                                    <p:animScale>
                                      <p:cBhvr>
                                        <p:cTn id="51" dur="26">
                                          <p:stCondLst>
                                            <p:cond delay="650"/>
                                          </p:stCondLst>
                                        </p:cTn>
                                        <p:tgtEl>
                                          <p:spTgt spid="1110"/>
                                        </p:tgtEl>
                                      </p:cBhvr>
                                      <p:to x="100000" y="60000"/>
                                    </p:animScale>
                                    <p:animScale>
                                      <p:cBhvr>
                                        <p:cTn id="52" dur="166" decel="50000">
                                          <p:stCondLst>
                                            <p:cond delay="676"/>
                                          </p:stCondLst>
                                        </p:cTn>
                                        <p:tgtEl>
                                          <p:spTgt spid="1110"/>
                                        </p:tgtEl>
                                      </p:cBhvr>
                                      <p:to x="100000" y="100000"/>
                                    </p:animScale>
                                    <p:animScale>
                                      <p:cBhvr>
                                        <p:cTn id="53" dur="26">
                                          <p:stCondLst>
                                            <p:cond delay="1312"/>
                                          </p:stCondLst>
                                        </p:cTn>
                                        <p:tgtEl>
                                          <p:spTgt spid="1110"/>
                                        </p:tgtEl>
                                      </p:cBhvr>
                                      <p:to x="100000" y="80000"/>
                                    </p:animScale>
                                    <p:animScale>
                                      <p:cBhvr>
                                        <p:cTn id="54" dur="166" decel="50000">
                                          <p:stCondLst>
                                            <p:cond delay="1338"/>
                                          </p:stCondLst>
                                        </p:cTn>
                                        <p:tgtEl>
                                          <p:spTgt spid="1110"/>
                                        </p:tgtEl>
                                      </p:cBhvr>
                                      <p:to x="100000" y="100000"/>
                                    </p:animScale>
                                    <p:animScale>
                                      <p:cBhvr>
                                        <p:cTn id="55" dur="26">
                                          <p:stCondLst>
                                            <p:cond delay="1642"/>
                                          </p:stCondLst>
                                        </p:cTn>
                                        <p:tgtEl>
                                          <p:spTgt spid="1110"/>
                                        </p:tgtEl>
                                      </p:cBhvr>
                                      <p:to x="100000" y="90000"/>
                                    </p:animScale>
                                    <p:animScale>
                                      <p:cBhvr>
                                        <p:cTn id="56" dur="166" decel="50000">
                                          <p:stCondLst>
                                            <p:cond delay="1668"/>
                                          </p:stCondLst>
                                        </p:cTn>
                                        <p:tgtEl>
                                          <p:spTgt spid="1110"/>
                                        </p:tgtEl>
                                      </p:cBhvr>
                                      <p:to x="100000" y="100000"/>
                                    </p:animScale>
                                    <p:animScale>
                                      <p:cBhvr>
                                        <p:cTn id="57" dur="26">
                                          <p:stCondLst>
                                            <p:cond delay="1808"/>
                                          </p:stCondLst>
                                        </p:cTn>
                                        <p:tgtEl>
                                          <p:spTgt spid="1110"/>
                                        </p:tgtEl>
                                      </p:cBhvr>
                                      <p:to x="100000" y="95000"/>
                                    </p:animScale>
                                    <p:animScale>
                                      <p:cBhvr>
                                        <p:cTn id="58" dur="166" decel="50000">
                                          <p:stCondLst>
                                            <p:cond delay="1834"/>
                                          </p:stCondLst>
                                        </p:cTn>
                                        <p:tgtEl>
                                          <p:spTgt spid="11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6" grpId="0"/>
      <p:bldP spid="817" grpId="0"/>
      <p:bldP spid="820" grpId="0" build="p"/>
      <p:bldP spid="821" grpId="0" build="p"/>
      <p:bldP spid="11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OneDrive for Business - </a:t>
            </a:r>
            <a:r>
              <a:rPr lang="es-ES" dirty="0" err="1"/>
              <a:t>Roadmap</a:t>
            </a:r>
            <a:endParaRPr lang="en-US" dirty="0"/>
          </a:p>
        </p:txBody>
      </p:sp>
      <p:grpSp>
        <p:nvGrpSpPr>
          <p:cNvPr id="51" name="Group 9"/>
          <p:cNvGrpSpPr>
            <a:grpSpLocks noChangeAspect="1"/>
          </p:cNvGrpSpPr>
          <p:nvPr/>
        </p:nvGrpSpPr>
        <p:grpSpPr bwMode="auto">
          <a:xfrm>
            <a:off x="6936294" y="1779930"/>
            <a:ext cx="1033156" cy="601320"/>
            <a:chOff x="4351" y="982"/>
            <a:chExt cx="890" cy="518"/>
          </a:xfrm>
          <a:solidFill>
            <a:srgbClr val="E2E2E2">
              <a:alpha val="26000"/>
            </a:srgbClr>
          </a:solidFill>
        </p:grpSpPr>
        <p:sp>
          <p:nvSpPr>
            <p:cNvPr id="52" name="Freeform 12"/>
            <p:cNvSpPr>
              <a:spLocks noEditPoints="1"/>
            </p:cNvSpPr>
            <p:nvPr/>
          </p:nvSpPr>
          <p:spPr bwMode="auto">
            <a:xfrm>
              <a:off x="4351" y="982"/>
              <a:ext cx="423" cy="425"/>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53" name="Freeform 13"/>
            <p:cNvSpPr>
              <a:spLocks noEditPoints="1"/>
            </p:cNvSpPr>
            <p:nvPr/>
          </p:nvSpPr>
          <p:spPr bwMode="auto">
            <a:xfrm>
              <a:off x="4681" y="1304"/>
              <a:ext cx="195" cy="196"/>
            </a:xfrm>
            <a:custGeom>
              <a:avLst/>
              <a:gdLst>
                <a:gd name="T0" fmla="*/ 118 w 122"/>
                <a:gd name="T1" fmla="*/ 74 h 122"/>
                <a:gd name="T2" fmla="*/ 102 w 122"/>
                <a:gd name="T3" fmla="*/ 64 h 122"/>
                <a:gd name="T4" fmla="*/ 102 w 122"/>
                <a:gd name="T5" fmla="*/ 64 h 122"/>
                <a:gd name="T6" fmla="*/ 101 w 122"/>
                <a:gd name="T7" fmla="*/ 54 h 122"/>
                <a:gd name="T8" fmla="*/ 101 w 122"/>
                <a:gd name="T9" fmla="*/ 53 h 122"/>
                <a:gd name="T10" fmla="*/ 116 w 122"/>
                <a:gd name="T11" fmla="*/ 41 h 122"/>
                <a:gd name="T12" fmla="*/ 118 w 122"/>
                <a:gd name="T13" fmla="*/ 34 h 122"/>
                <a:gd name="T14" fmla="*/ 111 w 122"/>
                <a:gd name="T15" fmla="*/ 30 h 122"/>
                <a:gd name="T16" fmla="*/ 92 w 122"/>
                <a:gd name="T17" fmla="*/ 34 h 122"/>
                <a:gd name="T18" fmla="*/ 92 w 122"/>
                <a:gd name="T19" fmla="*/ 35 h 122"/>
                <a:gd name="T20" fmla="*/ 84 w 122"/>
                <a:gd name="T21" fmla="*/ 28 h 122"/>
                <a:gd name="T22" fmla="*/ 84 w 122"/>
                <a:gd name="T23" fmla="*/ 27 h 122"/>
                <a:gd name="T24" fmla="*/ 86 w 122"/>
                <a:gd name="T25" fmla="*/ 8 h 122"/>
                <a:gd name="T26" fmla="*/ 82 w 122"/>
                <a:gd name="T27" fmla="*/ 1 h 122"/>
                <a:gd name="T28" fmla="*/ 74 w 122"/>
                <a:gd name="T29" fmla="*/ 4 h 122"/>
                <a:gd name="T30" fmla="*/ 64 w 122"/>
                <a:gd name="T31" fmla="*/ 20 h 122"/>
                <a:gd name="T32" fmla="*/ 64 w 122"/>
                <a:gd name="T33" fmla="*/ 21 h 122"/>
                <a:gd name="T34" fmla="*/ 53 w 122"/>
                <a:gd name="T35" fmla="*/ 21 h 122"/>
                <a:gd name="T36" fmla="*/ 53 w 122"/>
                <a:gd name="T37" fmla="*/ 21 h 122"/>
                <a:gd name="T38" fmla="*/ 41 w 122"/>
                <a:gd name="T39" fmla="*/ 6 h 122"/>
                <a:gd name="T40" fmla="*/ 33 w 122"/>
                <a:gd name="T41" fmla="*/ 4 h 122"/>
                <a:gd name="T42" fmla="*/ 30 w 122"/>
                <a:gd name="T43" fmla="*/ 12 h 122"/>
                <a:gd name="T44" fmla="*/ 34 w 122"/>
                <a:gd name="T45" fmla="*/ 30 h 122"/>
                <a:gd name="T46" fmla="*/ 34 w 122"/>
                <a:gd name="T47" fmla="*/ 30 h 122"/>
                <a:gd name="T48" fmla="*/ 27 w 122"/>
                <a:gd name="T49" fmla="*/ 38 h 122"/>
                <a:gd name="T50" fmla="*/ 27 w 122"/>
                <a:gd name="T51" fmla="*/ 38 h 122"/>
                <a:gd name="T52" fmla="*/ 8 w 122"/>
                <a:gd name="T53" fmla="*/ 36 h 122"/>
                <a:gd name="T54" fmla="*/ 1 w 122"/>
                <a:gd name="T55" fmla="*/ 40 h 122"/>
                <a:gd name="T56" fmla="*/ 4 w 122"/>
                <a:gd name="T57" fmla="*/ 48 h 122"/>
                <a:gd name="T58" fmla="*/ 20 w 122"/>
                <a:gd name="T59" fmla="*/ 58 h 122"/>
                <a:gd name="T60" fmla="*/ 21 w 122"/>
                <a:gd name="T61" fmla="*/ 69 h 122"/>
                <a:gd name="T62" fmla="*/ 6 w 122"/>
                <a:gd name="T63" fmla="*/ 81 h 122"/>
                <a:gd name="T64" fmla="*/ 4 w 122"/>
                <a:gd name="T65" fmla="*/ 89 h 122"/>
                <a:gd name="T66" fmla="*/ 11 w 122"/>
                <a:gd name="T67" fmla="*/ 92 h 122"/>
                <a:gd name="T68" fmla="*/ 30 w 122"/>
                <a:gd name="T69" fmla="*/ 88 h 122"/>
                <a:gd name="T70" fmla="*/ 38 w 122"/>
                <a:gd name="T71" fmla="*/ 96 h 122"/>
                <a:gd name="T72" fmla="*/ 36 w 122"/>
                <a:gd name="T73" fmla="*/ 114 h 122"/>
                <a:gd name="T74" fmla="*/ 40 w 122"/>
                <a:gd name="T75" fmla="*/ 121 h 122"/>
                <a:gd name="T76" fmla="*/ 48 w 122"/>
                <a:gd name="T77" fmla="*/ 118 h 122"/>
                <a:gd name="T78" fmla="*/ 58 w 122"/>
                <a:gd name="T79" fmla="*/ 102 h 122"/>
                <a:gd name="T80" fmla="*/ 69 w 122"/>
                <a:gd name="T81" fmla="*/ 102 h 122"/>
                <a:gd name="T82" fmla="*/ 81 w 122"/>
                <a:gd name="T83" fmla="*/ 116 h 122"/>
                <a:gd name="T84" fmla="*/ 89 w 122"/>
                <a:gd name="T85" fmla="*/ 118 h 122"/>
                <a:gd name="T86" fmla="*/ 92 w 122"/>
                <a:gd name="T87" fmla="*/ 111 h 122"/>
                <a:gd name="T88" fmla="*/ 88 w 122"/>
                <a:gd name="T89" fmla="*/ 92 h 122"/>
                <a:gd name="T90" fmla="*/ 95 w 122"/>
                <a:gd name="T91" fmla="*/ 84 h 122"/>
                <a:gd name="T92" fmla="*/ 114 w 122"/>
                <a:gd name="T93" fmla="*/ 86 h 122"/>
                <a:gd name="T94" fmla="*/ 121 w 122"/>
                <a:gd name="T95" fmla="*/ 82 h 122"/>
                <a:gd name="T96" fmla="*/ 118 w 122"/>
                <a:gd name="T97" fmla="*/ 74 h 122"/>
                <a:gd name="T98" fmla="*/ 52 w 122"/>
                <a:gd name="T99" fmla="*/ 86 h 122"/>
                <a:gd name="T100" fmla="*/ 36 w 122"/>
                <a:gd name="T101" fmla="*/ 53 h 122"/>
                <a:gd name="T102" fmla="*/ 69 w 122"/>
                <a:gd name="T103" fmla="*/ 37 h 122"/>
                <a:gd name="T104" fmla="*/ 86 w 122"/>
                <a:gd name="T105" fmla="*/ 70 h 122"/>
                <a:gd name="T106" fmla="*/ 52 w 122"/>
                <a:gd name="T10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 h="122">
                  <a:moveTo>
                    <a:pt x="118" y="74"/>
                  </a:moveTo>
                  <a:cubicBezTo>
                    <a:pt x="102" y="64"/>
                    <a:pt x="102" y="64"/>
                    <a:pt x="102" y="64"/>
                  </a:cubicBezTo>
                  <a:cubicBezTo>
                    <a:pt x="102" y="64"/>
                    <a:pt x="102" y="64"/>
                    <a:pt x="102" y="64"/>
                  </a:cubicBezTo>
                  <a:cubicBezTo>
                    <a:pt x="102" y="61"/>
                    <a:pt x="102" y="57"/>
                    <a:pt x="101" y="54"/>
                  </a:cubicBezTo>
                  <a:cubicBezTo>
                    <a:pt x="101" y="53"/>
                    <a:pt x="101" y="53"/>
                    <a:pt x="101" y="53"/>
                  </a:cubicBezTo>
                  <a:cubicBezTo>
                    <a:pt x="116" y="41"/>
                    <a:pt x="116" y="41"/>
                    <a:pt x="116" y="41"/>
                  </a:cubicBezTo>
                  <a:cubicBezTo>
                    <a:pt x="118" y="40"/>
                    <a:pt x="119" y="36"/>
                    <a:pt x="118" y="34"/>
                  </a:cubicBezTo>
                  <a:cubicBezTo>
                    <a:pt x="117" y="31"/>
                    <a:pt x="113" y="29"/>
                    <a:pt x="111" y="30"/>
                  </a:cubicBezTo>
                  <a:cubicBezTo>
                    <a:pt x="92" y="34"/>
                    <a:pt x="92" y="34"/>
                    <a:pt x="92" y="34"/>
                  </a:cubicBezTo>
                  <a:cubicBezTo>
                    <a:pt x="92" y="34"/>
                    <a:pt x="92" y="35"/>
                    <a:pt x="92" y="35"/>
                  </a:cubicBezTo>
                  <a:cubicBezTo>
                    <a:pt x="89" y="32"/>
                    <a:pt x="87" y="30"/>
                    <a:pt x="84" y="28"/>
                  </a:cubicBezTo>
                  <a:cubicBezTo>
                    <a:pt x="84" y="28"/>
                    <a:pt x="84" y="27"/>
                    <a:pt x="84" y="27"/>
                  </a:cubicBezTo>
                  <a:cubicBezTo>
                    <a:pt x="86" y="8"/>
                    <a:pt x="86" y="8"/>
                    <a:pt x="86" y="8"/>
                  </a:cubicBezTo>
                  <a:cubicBezTo>
                    <a:pt x="86" y="5"/>
                    <a:pt x="84" y="2"/>
                    <a:pt x="82" y="1"/>
                  </a:cubicBezTo>
                  <a:cubicBezTo>
                    <a:pt x="79" y="0"/>
                    <a:pt x="76" y="2"/>
                    <a:pt x="74" y="4"/>
                  </a:cubicBezTo>
                  <a:cubicBezTo>
                    <a:pt x="64" y="20"/>
                    <a:pt x="64" y="20"/>
                    <a:pt x="64" y="20"/>
                  </a:cubicBezTo>
                  <a:cubicBezTo>
                    <a:pt x="64" y="21"/>
                    <a:pt x="64" y="21"/>
                    <a:pt x="64" y="21"/>
                  </a:cubicBezTo>
                  <a:cubicBezTo>
                    <a:pt x="60" y="21"/>
                    <a:pt x="57" y="21"/>
                    <a:pt x="53" y="21"/>
                  </a:cubicBezTo>
                  <a:cubicBezTo>
                    <a:pt x="53" y="21"/>
                    <a:pt x="53" y="21"/>
                    <a:pt x="53" y="21"/>
                  </a:cubicBezTo>
                  <a:cubicBezTo>
                    <a:pt x="41" y="6"/>
                    <a:pt x="41" y="6"/>
                    <a:pt x="41" y="6"/>
                  </a:cubicBezTo>
                  <a:cubicBezTo>
                    <a:pt x="40" y="4"/>
                    <a:pt x="36" y="3"/>
                    <a:pt x="33" y="4"/>
                  </a:cubicBezTo>
                  <a:cubicBezTo>
                    <a:pt x="31" y="6"/>
                    <a:pt x="29" y="9"/>
                    <a:pt x="30" y="12"/>
                  </a:cubicBezTo>
                  <a:cubicBezTo>
                    <a:pt x="34" y="30"/>
                    <a:pt x="34" y="30"/>
                    <a:pt x="34" y="30"/>
                  </a:cubicBezTo>
                  <a:cubicBezTo>
                    <a:pt x="34" y="30"/>
                    <a:pt x="34" y="30"/>
                    <a:pt x="34" y="30"/>
                  </a:cubicBezTo>
                  <a:cubicBezTo>
                    <a:pt x="32" y="33"/>
                    <a:pt x="29" y="35"/>
                    <a:pt x="27" y="38"/>
                  </a:cubicBezTo>
                  <a:cubicBezTo>
                    <a:pt x="27" y="38"/>
                    <a:pt x="27" y="38"/>
                    <a:pt x="27" y="38"/>
                  </a:cubicBezTo>
                  <a:cubicBezTo>
                    <a:pt x="8" y="36"/>
                    <a:pt x="8" y="36"/>
                    <a:pt x="8" y="36"/>
                  </a:cubicBezTo>
                  <a:cubicBezTo>
                    <a:pt x="5" y="36"/>
                    <a:pt x="2" y="38"/>
                    <a:pt x="1" y="40"/>
                  </a:cubicBezTo>
                  <a:cubicBezTo>
                    <a:pt x="0" y="43"/>
                    <a:pt x="2" y="47"/>
                    <a:pt x="4" y="48"/>
                  </a:cubicBezTo>
                  <a:cubicBezTo>
                    <a:pt x="20" y="58"/>
                    <a:pt x="20" y="58"/>
                    <a:pt x="20" y="58"/>
                  </a:cubicBezTo>
                  <a:cubicBezTo>
                    <a:pt x="20" y="62"/>
                    <a:pt x="20" y="66"/>
                    <a:pt x="21" y="69"/>
                  </a:cubicBezTo>
                  <a:cubicBezTo>
                    <a:pt x="6" y="81"/>
                    <a:pt x="6" y="81"/>
                    <a:pt x="6" y="81"/>
                  </a:cubicBezTo>
                  <a:cubicBezTo>
                    <a:pt x="4" y="83"/>
                    <a:pt x="3" y="86"/>
                    <a:pt x="4" y="89"/>
                  </a:cubicBezTo>
                  <a:cubicBezTo>
                    <a:pt x="5" y="91"/>
                    <a:pt x="9" y="93"/>
                    <a:pt x="11" y="92"/>
                  </a:cubicBezTo>
                  <a:cubicBezTo>
                    <a:pt x="30" y="88"/>
                    <a:pt x="30" y="88"/>
                    <a:pt x="30" y="88"/>
                  </a:cubicBezTo>
                  <a:cubicBezTo>
                    <a:pt x="32" y="91"/>
                    <a:pt x="35" y="93"/>
                    <a:pt x="38" y="96"/>
                  </a:cubicBezTo>
                  <a:cubicBezTo>
                    <a:pt x="36" y="114"/>
                    <a:pt x="36" y="114"/>
                    <a:pt x="36" y="114"/>
                  </a:cubicBezTo>
                  <a:cubicBezTo>
                    <a:pt x="36" y="117"/>
                    <a:pt x="38" y="120"/>
                    <a:pt x="40" y="121"/>
                  </a:cubicBezTo>
                  <a:cubicBezTo>
                    <a:pt x="43" y="122"/>
                    <a:pt x="46" y="121"/>
                    <a:pt x="48" y="118"/>
                  </a:cubicBezTo>
                  <a:cubicBezTo>
                    <a:pt x="58" y="102"/>
                    <a:pt x="58" y="102"/>
                    <a:pt x="58" y="102"/>
                  </a:cubicBezTo>
                  <a:cubicBezTo>
                    <a:pt x="62" y="103"/>
                    <a:pt x="65" y="102"/>
                    <a:pt x="69" y="102"/>
                  </a:cubicBezTo>
                  <a:cubicBezTo>
                    <a:pt x="81" y="116"/>
                    <a:pt x="81" y="116"/>
                    <a:pt x="81" y="116"/>
                  </a:cubicBezTo>
                  <a:cubicBezTo>
                    <a:pt x="83" y="118"/>
                    <a:pt x="86" y="119"/>
                    <a:pt x="89" y="118"/>
                  </a:cubicBezTo>
                  <a:cubicBezTo>
                    <a:pt x="91" y="117"/>
                    <a:pt x="93" y="113"/>
                    <a:pt x="92" y="111"/>
                  </a:cubicBezTo>
                  <a:cubicBezTo>
                    <a:pt x="88" y="92"/>
                    <a:pt x="88" y="92"/>
                    <a:pt x="88" y="92"/>
                  </a:cubicBezTo>
                  <a:cubicBezTo>
                    <a:pt x="91" y="90"/>
                    <a:pt x="93" y="87"/>
                    <a:pt x="95" y="84"/>
                  </a:cubicBezTo>
                  <a:cubicBezTo>
                    <a:pt x="114" y="86"/>
                    <a:pt x="114" y="86"/>
                    <a:pt x="114" y="86"/>
                  </a:cubicBezTo>
                  <a:cubicBezTo>
                    <a:pt x="117" y="86"/>
                    <a:pt x="120" y="85"/>
                    <a:pt x="121" y="82"/>
                  </a:cubicBezTo>
                  <a:cubicBezTo>
                    <a:pt x="122" y="79"/>
                    <a:pt x="120" y="76"/>
                    <a:pt x="118" y="74"/>
                  </a:cubicBezTo>
                  <a:close/>
                  <a:moveTo>
                    <a:pt x="52" y="86"/>
                  </a:moveTo>
                  <a:cubicBezTo>
                    <a:pt x="39" y="82"/>
                    <a:pt x="31" y="67"/>
                    <a:pt x="36" y="53"/>
                  </a:cubicBezTo>
                  <a:cubicBezTo>
                    <a:pt x="41" y="39"/>
                    <a:pt x="56" y="32"/>
                    <a:pt x="69" y="37"/>
                  </a:cubicBezTo>
                  <a:cubicBezTo>
                    <a:pt x="83" y="41"/>
                    <a:pt x="90" y="56"/>
                    <a:pt x="86" y="70"/>
                  </a:cubicBezTo>
                  <a:cubicBezTo>
                    <a:pt x="81" y="84"/>
                    <a:pt x="66" y="91"/>
                    <a:pt x="52"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54" name="Freeform 15"/>
            <p:cNvSpPr>
              <a:spLocks noEditPoints="1"/>
            </p:cNvSpPr>
            <p:nvPr/>
          </p:nvSpPr>
          <p:spPr bwMode="auto">
            <a:xfrm>
              <a:off x="5158" y="1251"/>
              <a:ext cx="73" cy="76"/>
            </a:xfrm>
            <a:custGeom>
              <a:avLst/>
              <a:gdLst>
                <a:gd name="T0" fmla="*/ 21 w 46"/>
                <a:gd name="T1" fmla="*/ 1 h 47"/>
                <a:gd name="T2" fmla="*/ 1 w 46"/>
                <a:gd name="T3" fmla="*/ 25 h 47"/>
                <a:gd name="T4" fmla="*/ 25 w 46"/>
                <a:gd name="T5" fmla="*/ 46 h 47"/>
                <a:gd name="T6" fmla="*/ 45 w 46"/>
                <a:gd name="T7" fmla="*/ 22 h 47"/>
                <a:gd name="T8" fmla="*/ 21 w 46"/>
                <a:gd name="T9" fmla="*/ 1 h 47"/>
                <a:gd name="T10" fmla="*/ 24 w 46"/>
                <a:gd name="T11" fmla="*/ 33 h 47"/>
                <a:gd name="T12" fmla="*/ 13 w 46"/>
                <a:gd name="T13" fmla="*/ 24 h 47"/>
                <a:gd name="T14" fmla="*/ 22 w 46"/>
                <a:gd name="T15" fmla="*/ 14 h 47"/>
                <a:gd name="T16" fmla="*/ 33 w 46"/>
                <a:gd name="T17" fmla="*/ 23 h 47"/>
                <a:gd name="T18" fmla="*/ 24 w 46"/>
                <a:gd name="T19" fmla="*/ 3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7">
                  <a:moveTo>
                    <a:pt x="21" y="1"/>
                  </a:moveTo>
                  <a:cubicBezTo>
                    <a:pt x="9" y="2"/>
                    <a:pt x="0" y="13"/>
                    <a:pt x="1" y="25"/>
                  </a:cubicBezTo>
                  <a:cubicBezTo>
                    <a:pt x="2" y="38"/>
                    <a:pt x="12" y="47"/>
                    <a:pt x="25" y="46"/>
                  </a:cubicBezTo>
                  <a:cubicBezTo>
                    <a:pt x="37" y="45"/>
                    <a:pt x="46" y="34"/>
                    <a:pt x="45" y="22"/>
                  </a:cubicBezTo>
                  <a:cubicBezTo>
                    <a:pt x="44" y="9"/>
                    <a:pt x="33" y="0"/>
                    <a:pt x="21" y="1"/>
                  </a:cubicBezTo>
                  <a:close/>
                  <a:moveTo>
                    <a:pt x="24" y="33"/>
                  </a:moveTo>
                  <a:cubicBezTo>
                    <a:pt x="18" y="34"/>
                    <a:pt x="13" y="30"/>
                    <a:pt x="13" y="24"/>
                  </a:cubicBezTo>
                  <a:cubicBezTo>
                    <a:pt x="13" y="19"/>
                    <a:pt x="17" y="14"/>
                    <a:pt x="22" y="14"/>
                  </a:cubicBezTo>
                  <a:cubicBezTo>
                    <a:pt x="27" y="13"/>
                    <a:pt x="32" y="17"/>
                    <a:pt x="33" y="23"/>
                  </a:cubicBezTo>
                  <a:cubicBezTo>
                    <a:pt x="33" y="28"/>
                    <a:pt x="29" y="33"/>
                    <a:pt x="2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55" name="Freeform 16"/>
            <p:cNvSpPr>
              <a:spLocks/>
            </p:cNvSpPr>
            <p:nvPr/>
          </p:nvSpPr>
          <p:spPr bwMode="auto">
            <a:xfrm>
              <a:off x="5182" y="1238"/>
              <a:ext cx="17" cy="23"/>
            </a:xfrm>
            <a:custGeom>
              <a:avLst/>
              <a:gdLst>
                <a:gd name="T0" fmla="*/ 11 w 11"/>
                <a:gd name="T1" fmla="*/ 9 h 14"/>
                <a:gd name="T2" fmla="*/ 7 w 11"/>
                <a:gd name="T3" fmla="*/ 13 h 14"/>
                <a:gd name="T4" fmla="*/ 5 w 11"/>
                <a:gd name="T5" fmla="*/ 14 h 14"/>
                <a:gd name="T6" fmla="*/ 1 w 11"/>
                <a:gd name="T7" fmla="*/ 10 h 14"/>
                <a:gd name="T8" fmla="*/ 0 w 11"/>
                <a:gd name="T9" fmla="*/ 5 h 14"/>
                <a:gd name="T10" fmla="*/ 4 w 11"/>
                <a:gd name="T11" fmla="*/ 1 h 14"/>
                <a:gd name="T12" fmla="*/ 6 w 11"/>
                <a:gd name="T13" fmla="*/ 0 h 14"/>
                <a:gd name="T14" fmla="*/ 11 w 11"/>
                <a:gd name="T15" fmla="*/ 4 h 14"/>
                <a:gd name="T16" fmla="*/ 11 w 11"/>
                <a:gd name="T1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4">
                  <a:moveTo>
                    <a:pt x="11" y="9"/>
                  </a:moveTo>
                  <a:cubicBezTo>
                    <a:pt x="11" y="11"/>
                    <a:pt x="10" y="13"/>
                    <a:pt x="7" y="13"/>
                  </a:cubicBezTo>
                  <a:cubicBezTo>
                    <a:pt x="5" y="14"/>
                    <a:pt x="5" y="14"/>
                    <a:pt x="5" y="14"/>
                  </a:cubicBezTo>
                  <a:cubicBezTo>
                    <a:pt x="3" y="14"/>
                    <a:pt x="1" y="12"/>
                    <a:pt x="1" y="10"/>
                  </a:cubicBezTo>
                  <a:cubicBezTo>
                    <a:pt x="0" y="5"/>
                    <a:pt x="0" y="5"/>
                    <a:pt x="0" y="5"/>
                  </a:cubicBezTo>
                  <a:cubicBezTo>
                    <a:pt x="0" y="3"/>
                    <a:pt x="2" y="1"/>
                    <a:pt x="4" y="1"/>
                  </a:cubicBezTo>
                  <a:cubicBezTo>
                    <a:pt x="6" y="0"/>
                    <a:pt x="6" y="0"/>
                    <a:pt x="6" y="0"/>
                  </a:cubicBezTo>
                  <a:cubicBezTo>
                    <a:pt x="9" y="0"/>
                    <a:pt x="11" y="2"/>
                    <a:pt x="11" y="4"/>
                  </a:cubicBezTo>
                  <a:lnTo>
                    <a:pt x="11"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56" name="Freeform 17"/>
            <p:cNvSpPr>
              <a:spLocks/>
            </p:cNvSpPr>
            <p:nvPr/>
          </p:nvSpPr>
          <p:spPr bwMode="auto">
            <a:xfrm>
              <a:off x="5161" y="1309"/>
              <a:ext cx="22" cy="24"/>
            </a:xfrm>
            <a:custGeom>
              <a:avLst/>
              <a:gdLst>
                <a:gd name="T0" fmla="*/ 10 w 14"/>
                <a:gd name="T1" fmla="*/ 12 h 15"/>
                <a:gd name="T2" fmla="*/ 4 w 14"/>
                <a:gd name="T3" fmla="*/ 13 h 15"/>
                <a:gd name="T4" fmla="*/ 2 w 14"/>
                <a:gd name="T5" fmla="*/ 12 h 15"/>
                <a:gd name="T6" fmla="*/ 1 w 14"/>
                <a:gd name="T7" fmla="*/ 6 h 15"/>
                <a:gd name="T8" fmla="*/ 4 w 14"/>
                <a:gd name="T9" fmla="*/ 2 h 15"/>
                <a:gd name="T10" fmla="*/ 10 w 14"/>
                <a:gd name="T11" fmla="*/ 1 h 15"/>
                <a:gd name="T12" fmla="*/ 11 w 14"/>
                <a:gd name="T13" fmla="*/ 3 h 15"/>
                <a:gd name="T14" fmla="*/ 12 w 14"/>
                <a:gd name="T15" fmla="*/ 9 h 15"/>
                <a:gd name="T16" fmla="*/ 10 w 14"/>
                <a:gd name="T17" fmla="*/ 1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5">
                  <a:moveTo>
                    <a:pt x="10" y="12"/>
                  </a:moveTo>
                  <a:cubicBezTo>
                    <a:pt x="8" y="14"/>
                    <a:pt x="6" y="15"/>
                    <a:pt x="4" y="13"/>
                  </a:cubicBezTo>
                  <a:cubicBezTo>
                    <a:pt x="2" y="12"/>
                    <a:pt x="2" y="12"/>
                    <a:pt x="2" y="12"/>
                  </a:cubicBezTo>
                  <a:cubicBezTo>
                    <a:pt x="0" y="11"/>
                    <a:pt x="0" y="8"/>
                    <a:pt x="1" y="6"/>
                  </a:cubicBezTo>
                  <a:cubicBezTo>
                    <a:pt x="4" y="2"/>
                    <a:pt x="4" y="2"/>
                    <a:pt x="4" y="2"/>
                  </a:cubicBezTo>
                  <a:cubicBezTo>
                    <a:pt x="5" y="0"/>
                    <a:pt x="8" y="0"/>
                    <a:pt x="10" y="1"/>
                  </a:cubicBezTo>
                  <a:cubicBezTo>
                    <a:pt x="11" y="3"/>
                    <a:pt x="11" y="3"/>
                    <a:pt x="11" y="3"/>
                  </a:cubicBezTo>
                  <a:cubicBezTo>
                    <a:pt x="13" y="4"/>
                    <a:pt x="14" y="7"/>
                    <a:pt x="12" y="9"/>
                  </a:cubicBez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57" name="Freeform 18"/>
            <p:cNvSpPr>
              <a:spLocks/>
            </p:cNvSpPr>
            <p:nvPr/>
          </p:nvSpPr>
          <p:spPr bwMode="auto">
            <a:xfrm>
              <a:off x="5211" y="1306"/>
              <a:ext cx="22" cy="22"/>
            </a:xfrm>
            <a:custGeom>
              <a:avLst/>
              <a:gdLst>
                <a:gd name="T0" fmla="*/ 13 w 14"/>
                <a:gd name="T1" fmla="*/ 5 h 14"/>
                <a:gd name="T2" fmla="*/ 12 w 14"/>
                <a:gd name="T3" fmla="*/ 11 h 14"/>
                <a:gd name="T4" fmla="*/ 11 w 14"/>
                <a:gd name="T5" fmla="*/ 13 h 14"/>
                <a:gd name="T6" fmla="*/ 5 w 14"/>
                <a:gd name="T7" fmla="*/ 12 h 14"/>
                <a:gd name="T8" fmla="*/ 2 w 14"/>
                <a:gd name="T9" fmla="*/ 9 h 14"/>
                <a:gd name="T10" fmla="*/ 2 w 14"/>
                <a:gd name="T11" fmla="*/ 3 h 14"/>
                <a:gd name="T12" fmla="*/ 3 w 14"/>
                <a:gd name="T13" fmla="*/ 1 h 14"/>
                <a:gd name="T14" fmla="*/ 9 w 14"/>
                <a:gd name="T15" fmla="*/ 2 h 14"/>
                <a:gd name="T16" fmla="*/ 13 w 14"/>
                <a:gd name="T17"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4">
                  <a:moveTo>
                    <a:pt x="13" y="5"/>
                  </a:moveTo>
                  <a:cubicBezTo>
                    <a:pt x="14" y="7"/>
                    <a:pt x="14" y="9"/>
                    <a:pt x="12" y="11"/>
                  </a:cubicBezTo>
                  <a:cubicBezTo>
                    <a:pt x="11" y="13"/>
                    <a:pt x="11" y="13"/>
                    <a:pt x="11" y="13"/>
                  </a:cubicBezTo>
                  <a:cubicBezTo>
                    <a:pt x="9" y="14"/>
                    <a:pt x="6" y="14"/>
                    <a:pt x="5" y="12"/>
                  </a:cubicBezTo>
                  <a:cubicBezTo>
                    <a:pt x="2" y="9"/>
                    <a:pt x="2" y="9"/>
                    <a:pt x="2" y="9"/>
                  </a:cubicBezTo>
                  <a:cubicBezTo>
                    <a:pt x="0" y="7"/>
                    <a:pt x="0" y="5"/>
                    <a:pt x="2" y="3"/>
                  </a:cubicBezTo>
                  <a:cubicBezTo>
                    <a:pt x="3" y="1"/>
                    <a:pt x="3" y="1"/>
                    <a:pt x="3" y="1"/>
                  </a:cubicBezTo>
                  <a:cubicBezTo>
                    <a:pt x="5" y="0"/>
                    <a:pt x="8" y="0"/>
                    <a:pt x="9" y="2"/>
                  </a:cubicBezTo>
                  <a:lnTo>
                    <a:pt x="13"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58" name="Freeform 19"/>
            <p:cNvSpPr>
              <a:spLocks/>
            </p:cNvSpPr>
            <p:nvPr/>
          </p:nvSpPr>
          <p:spPr bwMode="auto">
            <a:xfrm>
              <a:off x="5217" y="1259"/>
              <a:ext cx="24" cy="23"/>
            </a:xfrm>
            <a:custGeom>
              <a:avLst/>
              <a:gdLst>
                <a:gd name="T0" fmla="*/ 7 w 15"/>
                <a:gd name="T1" fmla="*/ 1 h 14"/>
                <a:gd name="T2" fmla="*/ 13 w 15"/>
                <a:gd name="T3" fmla="*/ 3 h 14"/>
                <a:gd name="T4" fmla="*/ 14 w 15"/>
                <a:gd name="T5" fmla="*/ 5 h 14"/>
                <a:gd name="T6" fmla="*/ 12 w 15"/>
                <a:gd name="T7" fmla="*/ 11 h 14"/>
                <a:gd name="T8" fmla="*/ 8 w 15"/>
                <a:gd name="T9" fmla="*/ 13 h 14"/>
                <a:gd name="T10" fmla="*/ 2 w 15"/>
                <a:gd name="T11" fmla="*/ 11 h 14"/>
                <a:gd name="T12" fmla="*/ 1 w 15"/>
                <a:gd name="T13" fmla="*/ 9 h 14"/>
                <a:gd name="T14" fmla="*/ 3 w 15"/>
                <a:gd name="T15" fmla="*/ 4 h 14"/>
                <a:gd name="T16" fmla="*/ 7 w 15"/>
                <a:gd name="T17"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7" y="1"/>
                  </a:moveTo>
                  <a:cubicBezTo>
                    <a:pt x="9" y="0"/>
                    <a:pt x="12" y="1"/>
                    <a:pt x="13" y="3"/>
                  </a:cubicBezTo>
                  <a:cubicBezTo>
                    <a:pt x="14" y="5"/>
                    <a:pt x="14" y="5"/>
                    <a:pt x="14" y="5"/>
                  </a:cubicBezTo>
                  <a:cubicBezTo>
                    <a:pt x="15" y="7"/>
                    <a:pt x="14" y="10"/>
                    <a:pt x="12" y="11"/>
                  </a:cubicBezTo>
                  <a:cubicBezTo>
                    <a:pt x="8" y="13"/>
                    <a:pt x="8" y="13"/>
                    <a:pt x="8" y="13"/>
                  </a:cubicBezTo>
                  <a:cubicBezTo>
                    <a:pt x="6" y="14"/>
                    <a:pt x="3" y="13"/>
                    <a:pt x="2" y="11"/>
                  </a:cubicBezTo>
                  <a:cubicBezTo>
                    <a:pt x="1" y="9"/>
                    <a:pt x="1" y="9"/>
                    <a:pt x="1" y="9"/>
                  </a:cubicBezTo>
                  <a:cubicBezTo>
                    <a:pt x="0" y="7"/>
                    <a:pt x="1" y="5"/>
                    <a:pt x="3" y="4"/>
                  </a:cubicBezTo>
                  <a:lnTo>
                    <a:pt x="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59" name="Freeform 20"/>
            <p:cNvSpPr>
              <a:spLocks/>
            </p:cNvSpPr>
            <p:nvPr/>
          </p:nvSpPr>
          <p:spPr bwMode="auto">
            <a:xfrm>
              <a:off x="5145" y="1266"/>
              <a:ext cx="24" cy="22"/>
            </a:xfrm>
            <a:custGeom>
              <a:avLst/>
              <a:gdLst>
                <a:gd name="T0" fmla="*/ 3 w 15"/>
                <a:gd name="T1" fmla="*/ 11 h 14"/>
                <a:gd name="T2" fmla="*/ 1 w 15"/>
                <a:gd name="T3" fmla="*/ 6 h 14"/>
                <a:gd name="T4" fmla="*/ 2 w 15"/>
                <a:gd name="T5" fmla="*/ 4 h 14"/>
                <a:gd name="T6" fmla="*/ 7 w 15"/>
                <a:gd name="T7" fmla="*/ 1 h 14"/>
                <a:gd name="T8" fmla="*/ 11 w 15"/>
                <a:gd name="T9" fmla="*/ 3 h 14"/>
                <a:gd name="T10" fmla="*/ 14 w 15"/>
                <a:gd name="T11" fmla="*/ 8 h 14"/>
                <a:gd name="T12" fmla="*/ 13 w 15"/>
                <a:gd name="T13" fmla="*/ 10 h 14"/>
                <a:gd name="T14" fmla="*/ 8 w 15"/>
                <a:gd name="T15" fmla="*/ 13 h 14"/>
                <a:gd name="T16" fmla="*/ 3 w 15"/>
                <a:gd name="T1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3" y="11"/>
                  </a:moveTo>
                  <a:cubicBezTo>
                    <a:pt x="1" y="11"/>
                    <a:pt x="0" y="8"/>
                    <a:pt x="1" y="6"/>
                  </a:cubicBezTo>
                  <a:cubicBezTo>
                    <a:pt x="2" y="4"/>
                    <a:pt x="2" y="4"/>
                    <a:pt x="2" y="4"/>
                  </a:cubicBezTo>
                  <a:cubicBezTo>
                    <a:pt x="2" y="2"/>
                    <a:pt x="5" y="0"/>
                    <a:pt x="7" y="1"/>
                  </a:cubicBezTo>
                  <a:cubicBezTo>
                    <a:pt x="11" y="3"/>
                    <a:pt x="11" y="3"/>
                    <a:pt x="11" y="3"/>
                  </a:cubicBezTo>
                  <a:cubicBezTo>
                    <a:pt x="14" y="3"/>
                    <a:pt x="15" y="6"/>
                    <a:pt x="14" y="8"/>
                  </a:cubicBezTo>
                  <a:cubicBezTo>
                    <a:pt x="13" y="10"/>
                    <a:pt x="13" y="10"/>
                    <a:pt x="13" y="10"/>
                  </a:cubicBezTo>
                  <a:cubicBezTo>
                    <a:pt x="13" y="12"/>
                    <a:pt x="10" y="14"/>
                    <a:pt x="8" y="13"/>
                  </a:cubicBezTo>
                  <a:lnTo>
                    <a:pt x="3"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60" name="Freeform 21"/>
            <p:cNvSpPr>
              <a:spLocks noEditPoints="1"/>
            </p:cNvSpPr>
            <p:nvPr/>
          </p:nvSpPr>
          <p:spPr bwMode="auto">
            <a:xfrm>
              <a:off x="4860" y="1124"/>
              <a:ext cx="266" cy="267"/>
            </a:xfrm>
            <a:custGeom>
              <a:avLst/>
              <a:gdLst>
                <a:gd name="T0" fmla="*/ 77 w 166"/>
                <a:gd name="T1" fmla="*/ 3 h 166"/>
                <a:gd name="T2" fmla="*/ 2 w 166"/>
                <a:gd name="T3" fmla="*/ 88 h 166"/>
                <a:gd name="T4" fmla="*/ 88 w 166"/>
                <a:gd name="T5" fmla="*/ 163 h 166"/>
                <a:gd name="T6" fmla="*/ 163 w 166"/>
                <a:gd name="T7" fmla="*/ 78 h 166"/>
                <a:gd name="T8" fmla="*/ 77 w 166"/>
                <a:gd name="T9" fmla="*/ 3 h 166"/>
                <a:gd name="T10" fmla="*/ 85 w 166"/>
                <a:gd name="T11" fmla="*/ 121 h 166"/>
                <a:gd name="T12" fmla="*/ 45 w 166"/>
                <a:gd name="T13" fmla="*/ 86 h 166"/>
                <a:gd name="T14" fmla="*/ 80 w 166"/>
                <a:gd name="T15" fmla="*/ 45 h 166"/>
                <a:gd name="T16" fmla="*/ 121 w 166"/>
                <a:gd name="T17" fmla="*/ 81 h 166"/>
                <a:gd name="T18" fmla="*/ 85 w 166"/>
                <a:gd name="T19" fmla="*/ 1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166">
                  <a:moveTo>
                    <a:pt x="77" y="3"/>
                  </a:moveTo>
                  <a:cubicBezTo>
                    <a:pt x="33" y="6"/>
                    <a:pt x="0" y="44"/>
                    <a:pt x="2" y="88"/>
                  </a:cubicBezTo>
                  <a:cubicBezTo>
                    <a:pt x="5" y="133"/>
                    <a:pt x="44" y="166"/>
                    <a:pt x="88" y="163"/>
                  </a:cubicBezTo>
                  <a:cubicBezTo>
                    <a:pt x="132" y="160"/>
                    <a:pt x="166" y="122"/>
                    <a:pt x="163" y="78"/>
                  </a:cubicBezTo>
                  <a:cubicBezTo>
                    <a:pt x="160" y="34"/>
                    <a:pt x="122" y="0"/>
                    <a:pt x="77" y="3"/>
                  </a:cubicBezTo>
                  <a:close/>
                  <a:moveTo>
                    <a:pt x="85" y="121"/>
                  </a:moveTo>
                  <a:cubicBezTo>
                    <a:pt x="64" y="122"/>
                    <a:pt x="46" y="106"/>
                    <a:pt x="45" y="86"/>
                  </a:cubicBezTo>
                  <a:cubicBezTo>
                    <a:pt x="43" y="65"/>
                    <a:pt x="59" y="46"/>
                    <a:pt x="80" y="45"/>
                  </a:cubicBezTo>
                  <a:cubicBezTo>
                    <a:pt x="101" y="44"/>
                    <a:pt x="119" y="60"/>
                    <a:pt x="121" y="81"/>
                  </a:cubicBezTo>
                  <a:cubicBezTo>
                    <a:pt x="122" y="101"/>
                    <a:pt x="106" y="120"/>
                    <a:pt x="85"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61" name="Freeform 22"/>
            <p:cNvSpPr>
              <a:spLocks/>
            </p:cNvSpPr>
            <p:nvPr/>
          </p:nvSpPr>
          <p:spPr bwMode="auto">
            <a:xfrm>
              <a:off x="4964" y="1097"/>
              <a:ext cx="45" cy="79"/>
            </a:xfrm>
            <a:custGeom>
              <a:avLst/>
              <a:gdLst>
                <a:gd name="T0" fmla="*/ 27 w 28"/>
                <a:gd name="T1" fmla="*/ 40 h 49"/>
                <a:gd name="T2" fmla="*/ 22 w 28"/>
                <a:gd name="T3" fmla="*/ 48 h 49"/>
                <a:gd name="T4" fmla="*/ 7 w 28"/>
                <a:gd name="T5" fmla="*/ 49 h 49"/>
                <a:gd name="T6" fmla="*/ 0 w 28"/>
                <a:gd name="T7" fmla="*/ 42 h 49"/>
                <a:gd name="T8" fmla="*/ 2 w 28"/>
                <a:gd name="T9" fmla="*/ 9 h 49"/>
                <a:gd name="T10" fmla="*/ 10 w 28"/>
                <a:gd name="T11" fmla="*/ 1 h 49"/>
                <a:gd name="T12" fmla="*/ 12 w 28"/>
                <a:gd name="T13" fmla="*/ 1 h 49"/>
                <a:gd name="T14" fmla="*/ 21 w 28"/>
                <a:gd name="T15" fmla="*/ 7 h 49"/>
                <a:gd name="T16" fmla="*/ 27 w 28"/>
                <a:gd name="T1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9">
                  <a:moveTo>
                    <a:pt x="27" y="40"/>
                  </a:moveTo>
                  <a:cubicBezTo>
                    <a:pt x="28" y="44"/>
                    <a:pt x="26" y="48"/>
                    <a:pt x="22" y="48"/>
                  </a:cubicBezTo>
                  <a:cubicBezTo>
                    <a:pt x="7" y="49"/>
                    <a:pt x="7" y="49"/>
                    <a:pt x="7" y="49"/>
                  </a:cubicBezTo>
                  <a:cubicBezTo>
                    <a:pt x="3" y="49"/>
                    <a:pt x="0" y="46"/>
                    <a:pt x="0" y="42"/>
                  </a:cubicBezTo>
                  <a:cubicBezTo>
                    <a:pt x="2" y="9"/>
                    <a:pt x="2" y="9"/>
                    <a:pt x="2" y="9"/>
                  </a:cubicBezTo>
                  <a:cubicBezTo>
                    <a:pt x="3" y="5"/>
                    <a:pt x="6" y="1"/>
                    <a:pt x="10" y="1"/>
                  </a:cubicBezTo>
                  <a:cubicBezTo>
                    <a:pt x="12" y="1"/>
                    <a:pt x="12" y="1"/>
                    <a:pt x="12" y="1"/>
                  </a:cubicBezTo>
                  <a:cubicBezTo>
                    <a:pt x="16" y="0"/>
                    <a:pt x="20" y="3"/>
                    <a:pt x="21" y="7"/>
                  </a:cubicBezTo>
                  <a:lnTo>
                    <a:pt x="27"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62" name="Freeform 23"/>
            <p:cNvSpPr>
              <a:spLocks/>
            </p:cNvSpPr>
            <p:nvPr/>
          </p:nvSpPr>
          <p:spPr bwMode="auto">
            <a:xfrm>
              <a:off x="4976" y="1339"/>
              <a:ext cx="44" cy="79"/>
            </a:xfrm>
            <a:custGeom>
              <a:avLst/>
              <a:gdLst>
                <a:gd name="T0" fmla="*/ 1 w 28"/>
                <a:gd name="T1" fmla="*/ 9 h 49"/>
                <a:gd name="T2" fmla="*/ 7 w 28"/>
                <a:gd name="T3" fmla="*/ 1 h 49"/>
                <a:gd name="T4" fmla="*/ 21 w 28"/>
                <a:gd name="T5" fmla="*/ 0 h 49"/>
                <a:gd name="T6" fmla="*/ 28 w 28"/>
                <a:gd name="T7" fmla="*/ 7 h 49"/>
                <a:gd name="T8" fmla="*/ 26 w 28"/>
                <a:gd name="T9" fmla="*/ 40 h 49"/>
                <a:gd name="T10" fmla="*/ 18 w 28"/>
                <a:gd name="T11" fmla="*/ 48 h 49"/>
                <a:gd name="T12" fmla="*/ 16 w 28"/>
                <a:gd name="T13" fmla="*/ 48 h 49"/>
                <a:gd name="T14" fmla="*/ 8 w 28"/>
                <a:gd name="T15" fmla="*/ 42 h 49"/>
                <a:gd name="T16" fmla="*/ 1 w 28"/>
                <a:gd name="T17" fmla="*/ 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9">
                  <a:moveTo>
                    <a:pt x="1" y="9"/>
                  </a:moveTo>
                  <a:cubicBezTo>
                    <a:pt x="0" y="5"/>
                    <a:pt x="3" y="1"/>
                    <a:pt x="7" y="1"/>
                  </a:cubicBezTo>
                  <a:cubicBezTo>
                    <a:pt x="21" y="0"/>
                    <a:pt x="21" y="0"/>
                    <a:pt x="21" y="0"/>
                  </a:cubicBezTo>
                  <a:cubicBezTo>
                    <a:pt x="25" y="0"/>
                    <a:pt x="28" y="3"/>
                    <a:pt x="28" y="7"/>
                  </a:cubicBezTo>
                  <a:cubicBezTo>
                    <a:pt x="26" y="40"/>
                    <a:pt x="26" y="40"/>
                    <a:pt x="26" y="40"/>
                  </a:cubicBezTo>
                  <a:cubicBezTo>
                    <a:pt x="25" y="44"/>
                    <a:pt x="22" y="48"/>
                    <a:pt x="18" y="48"/>
                  </a:cubicBezTo>
                  <a:cubicBezTo>
                    <a:pt x="16" y="48"/>
                    <a:pt x="16" y="48"/>
                    <a:pt x="16" y="48"/>
                  </a:cubicBezTo>
                  <a:cubicBezTo>
                    <a:pt x="12" y="49"/>
                    <a:pt x="8" y="46"/>
                    <a:pt x="8" y="42"/>
                  </a:cubicBezTo>
                  <a:lnTo>
                    <a:pt x="1"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63" name="Freeform 24"/>
            <p:cNvSpPr>
              <a:spLocks/>
            </p:cNvSpPr>
            <p:nvPr/>
          </p:nvSpPr>
          <p:spPr bwMode="auto">
            <a:xfrm>
              <a:off x="4833" y="1240"/>
              <a:ext cx="79" cy="47"/>
            </a:xfrm>
            <a:custGeom>
              <a:avLst/>
              <a:gdLst>
                <a:gd name="T0" fmla="*/ 40 w 49"/>
                <a:gd name="T1" fmla="*/ 1 h 29"/>
                <a:gd name="T2" fmla="*/ 47 w 49"/>
                <a:gd name="T3" fmla="*/ 7 h 29"/>
                <a:gd name="T4" fmla="*/ 48 w 49"/>
                <a:gd name="T5" fmla="*/ 22 h 29"/>
                <a:gd name="T6" fmla="*/ 42 w 49"/>
                <a:gd name="T7" fmla="*/ 29 h 29"/>
                <a:gd name="T8" fmla="*/ 8 w 49"/>
                <a:gd name="T9" fmla="*/ 26 h 29"/>
                <a:gd name="T10" fmla="*/ 0 w 49"/>
                <a:gd name="T11" fmla="*/ 18 h 29"/>
                <a:gd name="T12" fmla="*/ 0 w 49"/>
                <a:gd name="T13" fmla="*/ 17 h 29"/>
                <a:gd name="T14" fmla="*/ 7 w 49"/>
                <a:gd name="T15" fmla="*/ 8 h 29"/>
                <a:gd name="T16" fmla="*/ 40 w 49"/>
                <a:gd name="T17" fmla="*/ 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9">
                  <a:moveTo>
                    <a:pt x="40" y="1"/>
                  </a:moveTo>
                  <a:cubicBezTo>
                    <a:pt x="44" y="0"/>
                    <a:pt x="47" y="3"/>
                    <a:pt x="47" y="7"/>
                  </a:cubicBezTo>
                  <a:cubicBezTo>
                    <a:pt x="48" y="22"/>
                    <a:pt x="48" y="22"/>
                    <a:pt x="48" y="22"/>
                  </a:cubicBezTo>
                  <a:cubicBezTo>
                    <a:pt x="49" y="26"/>
                    <a:pt x="46" y="29"/>
                    <a:pt x="42" y="29"/>
                  </a:cubicBezTo>
                  <a:cubicBezTo>
                    <a:pt x="8" y="26"/>
                    <a:pt x="8" y="26"/>
                    <a:pt x="8" y="26"/>
                  </a:cubicBezTo>
                  <a:cubicBezTo>
                    <a:pt x="4" y="26"/>
                    <a:pt x="1" y="22"/>
                    <a:pt x="0" y="18"/>
                  </a:cubicBezTo>
                  <a:cubicBezTo>
                    <a:pt x="0" y="17"/>
                    <a:pt x="0" y="17"/>
                    <a:pt x="0" y="17"/>
                  </a:cubicBezTo>
                  <a:cubicBezTo>
                    <a:pt x="0" y="13"/>
                    <a:pt x="3" y="9"/>
                    <a:pt x="7" y="8"/>
                  </a:cubicBezTo>
                  <a:lnTo>
                    <a:pt x="4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64" name="Freeform 25"/>
            <p:cNvSpPr>
              <a:spLocks/>
            </p:cNvSpPr>
            <p:nvPr/>
          </p:nvSpPr>
          <p:spPr bwMode="auto">
            <a:xfrm>
              <a:off x="5073" y="1229"/>
              <a:ext cx="78" cy="46"/>
            </a:xfrm>
            <a:custGeom>
              <a:avLst/>
              <a:gdLst>
                <a:gd name="T0" fmla="*/ 9 w 49"/>
                <a:gd name="T1" fmla="*/ 28 h 29"/>
                <a:gd name="T2" fmla="*/ 2 w 49"/>
                <a:gd name="T3" fmla="*/ 22 h 29"/>
                <a:gd name="T4" fmla="*/ 1 w 49"/>
                <a:gd name="T5" fmla="*/ 7 h 29"/>
                <a:gd name="T6" fmla="*/ 8 w 49"/>
                <a:gd name="T7" fmla="*/ 0 h 29"/>
                <a:gd name="T8" fmla="*/ 41 w 49"/>
                <a:gd name="T9" fmla="*/ 3 h 29"/>
                <a:gd name="T10" fmla="*/ 49 w 49"/>
                <a:gd name="T11" fmla="*/ 11 h 29"/>
                <a:gd name="T12" fmla="*/ 49 w 49"/>
                <a:gd name="T13" fmla="*/ 12 h 29"/>
                <a:gd name="T14" fmla="*/ 42 w 49"/>
                <a:gd name="T15" fmla="*/ 21 h 29"/>
                <a:gd name="T16" fmla="*/ 9 w 49"/>
                <a:gd name="T17"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9">
                  <a:moveTo>
                    <a:pt x="9" y="28"/>
                  </a:moveTo>
                  <a:cubicBezTo>
                    <a:pt x="5" y="29"/>
                    <a:pt x="2" y="26"/>
                    <a:pt x="2" y="22"/>
                  </a:cubicBezTo>
                  <a:cubicBezTo>
                    <a:pt x="1" y="7"/>
                    <a:pt x="1" y="7"/>
                    <a:pt x="1" y="7"/>
                  </a:cubicBezTo>
                  <a:cubicBezTo>
                    <a:pt x="0" y="3"/>
                    <a:pt x="4" y="0"/>
                    <a:pt x="8" y="0"/>
                  </a:cubicBezTo>
                  <a:cubicBezTo>
                    <a:pt x="41" y="3"/>
                    <a:pt x="41" y="3"/>
                    <a:pt x="41" y="3"/>
                  </a:cubicBezTo>
                  <a:cubicBezTo>
                    <a:pt x="45" y="3"/>
                    <a:pt x="49" y="7"/>
                    <a:pt x="49" y="11"/>
                  </a:cubicBezTo>
                  <a:cubicBezTo>
                    <a:pt x="49" y="12"/>
                    <a:pt x="49" y="12"/>
                    <a:pt x="49" y="12"/>
                  </a:cubicBezTo>
                  <a:cubicBezTo>
                    <a:pt x="49" y="16"/>
                    <a:pt x="46" y="20"/>
                    <a:pt x="42" y="21"/>
                  </a:cubicBezTo>
                  <a:lnTo>
                    <a:pt x="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65" name="Freeform 26"/>
            <p:cNvSpPr>
              <a:spLocks/>
            </p:cNvSpPr>
            <p:nvPr/>
          </p:nvSpPr>
          <p:spPr bwMode="auto">
            <a:xfrm>
              <a:off x="4868" y="1145"/>
              <a:ext cx="74" cy="73"/>
            </a:xfrm>
            <a:custGeom>
              <a:avLst/>
              <a:gdLst>
                <a:gd name="T0" fmla="*/ 42 w 46"/>
                <a:gd name="T1" fmla="*/ 21 h 45"/>
                <a:gd name="T2" fmla="*/ 44 w 46"/>
                <a:gd name="T3" fmla="*/ 30 h 45"/>
                <a:gd name="T4" fmla="*/ 34 w 46"/>
                <a:gd name="T5" fmla="*/ 41 h 45"/>
                <a:gd name="T6" fmla="*/ 24 w 46"/>
                <a:gd name="T7" fmla="*/ 41 h 45"/>
                <a:gd name="T8" fmla="*/ 2 w 46"/>
                <a:gd name="T9" fmla="*/ 16 h 45"/>
                <a:gd name="T10" fmla="*/ 2 w 46"/>
                <a:gd name="T11" fmla="*/ 5 h 45"/>
                <a:gd name="T12" fmla="*/ 3 w 46"/>
                <a:gd name="T13" fmla="*/ 4 h 45"/>
                <a:gd name="T14" fmla="*/ 14 w 46"/>
                <a:gd name="T15" fmla="*/ 2 h 45"/>
                <a:gd name="T16" fmla="*/ 42 w 46"/>
                <a:gd name="T17"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45">
                  <a:moveTo>
                    <a:pt x="42" y="21"/>
                  </a:moveTo>
                  <a:cubicBezTo>
                    <a:pt x="46" y="23"/>
                    <a:pt x="46" y="27"/>
                    <a:pt x="44" y="30"/>
                  </a:cubicBezTo>
                  <a:cubicBezTo>
                    <a:pt x="34" y="41"/>
                    <a:pt x="34" y="41"/>
                    <a:pt x="34" y="41"/>
                  </a:cubicBezTo>
                  <a:cubicBezTo>
                    <a:pt x="31" y="45"/>
                    <a:pt x="27" y="45"/>
                    <a:pt x="24" y="41"/>
                  </a:cubicBezTo>
                  <a:cubicBezTo>
                    <a:pt x="2" y="16"/>
                    <a:pt x="2" y="16"/>
                    <a:pt x="2" y="16"/>
                  </a:cubicBezTo>
                  <a:cubicBezTo>
                    <a:pt x="0" y="13"/>
                    <a:pt x="0" y="8"/>
                    <a:pt x="2" y="5"/>
                  </a:cubicBezTo>
                  <a:cubicBezTo>
                    <a:pt x="3" y="4"/>
                    <a:pt x="3" y="4"/>
                    <a:pt x="3" y="4"/>
                  </a:cubicBezTo>
                  <a:cubicBezTo>
                    <a:pt x="6" y="1"/>
                    <a:pt x="11" y="0"/>
                    <a:pt x="14" y="2"/>
                  </a:cubicBezTo>
                  <a:lnTo>
                    <a:pt x="4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66" name="Freeform 27"/>
            <p:cNvSpPr>
              <a:spLocks/>
            </p:cNvSpPr>
            <p:nvPr/>
          </p:nvSpPr>
          <p:spPr bwMode="auto">
            <a:xfrm>
              <a:off x="5043" y="1299"/>
              <a:ext cx="75" cy="71"/>
            </a:xfrm>
            <a:custGeom>
              <a:avLst/>
              <a:gdLst>
                <a:gd name="T0" fmla="*/ 4 w 47"/>
                <a:gd name="T1" fmla="*/ 23 h 44"/>
                <a:gd name="T2" fmla="*/ 3 w 47"/>
                <a:gd name="T3" fmla="*/ 14 h 44"/>
                <a:gd name="T4" fmla="*/ 12 w 47"/>
                <a:gd name="T5" fmla="*/ 3 h 44"/>
                <a:gd name="T6" fmla="*/ 22 w 47"/>
                <a:gd name="T7" fmla="*/ 3 h 44"/>
                <a:gd name="T8" fmla="*/ 44 w 47"/>
                <a:gd name="T9" fmla="*/ 28 h 44"/>
                <a:gd name="T10" fmla="*/ 44 w 47"/>
                <a:gd name="T11" fmla="*/ 39 h 44"/>
                <a:gd name="T12" fmla="*/ 43 w 47"/>
                <a:gd name="T13" fmla="*/ 40 h 44"/>
                <a:gd name="T14" fmla="*/ 32 w 47"/>
                <a:gd name="T15" fmla="*/ 42 h 44"/>
                <a:gd name="T16" fmla="*/ 4 w 47"/>
                <a:gd name="T17" fmla="*/ 2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4">
                  <a:moveTo>
                    <a:pt x="4" y="23"/>
                  </a:moveTo>
                  <a:cubicBezTo>
                    <a:pt x="1" y="21"/>
                    <a:pt x="0" y="17"/>
                    <a:pt x="3" y="14"/>
                  </a:cubicBezTo>
                  <a:cubicBezTo>
                    <a:pt x="12" y="3"/>
                    <a:pt x="12" y="3"/>
                    <a:pt x="12" y="3"/>
                  </a:cubicBezTo>
                  <a:cubicBezTo>
                    <a:pt x="15" y="0"/>
                    <a:pt x="19" y="0"/>
                    <a:pt x="22" y="3"/>
                  </a:cubicBezTo>
                  <a:cubicBezTo>
                    <a:pt x="44" y="28"/>
                    <a:pt x="44" y="28"/>
                    <a:pt x="44" y="28"/>
                  </a:cubicBezTo>
                  <a:cubicBezTo>
                    <a:pt x="47" y="31"/>
                    <a:pt x="46" y="36"/>
                    <a:pt x="44" y="39"/>
                  </a:cubicBezTo>
                  <a:cubicBezTo>
                    <a:pt x="43" y="40"/>
                    <a:pt x="43" y="40"/>
                    <a:pt x="43" y="40"/>
                  </a:cubicBezTo>
                  <a:cubicBezTo>
                    <a:pt x="40" y="43"/>
                    <a:pt x="35" y="44"/>
                    <a:pt x="32" y="42"/>
                  </a:cubicBezTo>
                  <a:lnTo>
                    <a:pt x="4"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67" name="Freeform 28"/>
            <p:cNvSpPr>
              <a:spLocks/>
            </p:cNvSpPr>
            <p:nvPr/>
          </p:nvSpPr>
          <p:spPr bwMode="auto">
            <a:xfrm>
              <a:off x="4881" y="1307"/>
              <a:ext cx="71" cy="76"/>
            </a:xfrm>
            <a:custGeom>
              <a:avLst/>
              <a:gdLst>
                <a:gd name="T0" fmla="*/ 20 w 44"/>
                <a:gd name="T1" fmla="*/ 4 h 47"/>
                <a:gd name="T2" fmla="*/ 30 w 44"/>
                <a:gd name="T3" fmla="*/ 3 h 47"/>
                <a:gd name="T4" fmla="*/ 41 w 44"/>
                <a:gd name="T5" fmla="*/ 13 h 47"/>
                <a:gd name="T6" fmla="*/ 41 w 44"/>
                <a:gd name="T7" fmla="*/ 23 h 47"/>
                <a:gd name="T8" fmla="*/ 16 w 44"/>
                <a:gd name="T9" fmla="*/ 44 h 47"/>
                <a:gd name="T10" fmla="*/ 5 w 44"/>
                <a:gd name="T11" fmla="*/ 44 h 47"/>
                <a:gd name="T12" fmla="*/ 4 w 44"/>
                <a:gd name="T13" fmla="*/ 43 h 47"/>
                <a:gd name="T14" fmla="*/ 2 w 44"/>
                <a:gd name="T15" fmla="*/ 32 h 47"/>
                <a:gd name="T16" fmla="*/ 20 w 44"/>
                <a:gd name="T17"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47">
                  <a:moveTo>
                    <a:pt x="20" y="4"/>
                  </a:moveTo>
                  <a:cubicBezTo>
                    <a:pt x="23" y="1"/>
                    <a:pt x="27" y="0"/>
                    <a:pt x="30" y="3"/>
                  </a:cubicBezTo>
                  <a:cubicBezTo>
                    <a:pt x="41" y="13"/>
                    <a:pt x="41" y="13"/>
                    <a:pt x="41" y="13"/>
                  </a:cubicBezTo>
                  <a:cubicBezTo>
                    <a:pt x="44" y="16"/>
                    <a:pt x="44" y="20"/>
                    <a:pt x="41" y="23"/>
                  </a:cubicBezTo>
                  <a:cubicBezTo>
                    <a:pt x="16" y="44"/>
                    <a:pt x="16" y="44"/>
                    <a:pt x="16" y="44"/>
                  </a:cubicBezTo>
                  <a:cubicBezTo>
                    <a:pt x="13" y="47"/>
                    <a:pt x="8" y="47"/>
                    <a:pt x="5" y="44"/>
                  </a:cubicBezTo>
                  <a:cubicBezTo>
                    <a:pt x="4" y="43"/>
                    <a:pt x="4" y="43"/>
                    <a:pt x="4" y="43"/>
                  </a:cubicBezTo>
                  <a:cubicBezTo>
                    <a:pt x="0" y="41"/>
                    <a:pt x="0" y="36"/>
                    <a:pt x="2" y="32"/>
                  </a:cubicBezTo>
                  <a:lnTo>
                    <a:pt x="2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68" name="Freeform 29"/>
            <p:cNvSpPr>
              <a:spLocks/>
            </p:cNvSpPr>
            <p:nvPr/>
          </p:nvSpPr>
          <p:spPr bwMode="auto">
            <a:xfrm>
              <a:off x="5033" y="1132"/>
              <a:ext cx="70" cy="76"/>
            </a:xfrm>
            <a:custGeom>
              <a:avLst/>
              <a:gdLst>
                <a:gd name="T0" fmla="*/ 24 w 44"/>
                <a:gd name="T1" fmla="*/ 43 h 47"/>
                <a:gd name="T2" fmla="*/ 14 w 44"/>
                <a:gd name="T3" fmla="*/ 44 h 47"/>
                <a:gd name="T4" fmla="*/ 3 w 44"/>
                <a:gd name="T5" fmla="*/ 34 h 47"/>
                <a:gd name="T6" fmla="*/ 3 w 44"/>
                <a:gd name="T7" fmla="*/ 25 h 47"/>
                <a:gd name="T8" fmla="*/ 28 w 44"/>
                <a:gd name="T9" fmla="*/ 3 h 47"/>
                <a:gd name="T10" fmla="*/ 40 w 44"/>
                <a:gd name="T11" fmla="*/ 3 h 47"/>
                <a:gd name="T12" fmla="*/ 41 w 44"/>
                <a:gd name="T13" fmla="*/ 4 h 47"/>
                <a:gd name="T14" fmla="*/ 42 w 44"/>
                <a:gd name="T15" fmla="*/ 15 h 47"/>
                <a:gd name="T16" fmla="*/ 24 w 44"/>
                <a:gd name="T17" fmla="*/ 4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47">
                  <a:moveTo>
                    <a:pt x="24" y="43"/>
                  </a:moveTo>
                  <a:cubicBezTo>
                    <a:pt x="22" y="46"/>
                    <a:pt x="17" y="47"/>
                    <a:pt x="14" y="44"/>
                  </a:cubicBezTo>
                  <a:cubicBezTo>
                    <a:pt x="3" y="34"/>
                    <a:pt x="3" y="34"/>
                    <a:pt x="3" y="34"/>
                  </a:cubicBezTo>
                  <a:cubicBezTo>
                    <a:pt x="0" y="32"/>
                    <a:pt x="0" y="27"/>
                    <a:pt x="3" y="25"/>
                  </a:cubicBezTo>
                  <a:cubicBezTo>
                    <a:pt x="28" y="3"/>
                    <a:pt x="28" y="3"/>
                    <a:pt x="28" y="3"/>
                  </a:cubicBezTo>
                  <a:cubicBezTo>
                    <a:pt x="32" y="0"/>
                    <a:pt x="37" y="0"/>
                    <a:pt x="40" y="3"/>
                  </a:cubicBezTo>
                  <a:cubicBezTo>
                    <a:pt x="41" y="4"/>
                    <a:pt x="41" y="4"/>
                    <a:pt x="41" y="4"/>
                  </a:cubicBezTo>
                  <a:cubicBezTo>
                    <a:pt x="44" y="6"/>
                    <a:pt x="44" y="11"/>
                    <a:pt x="42" y="15"/>
                  </a:cubicBezTo>
                  <a:lnTo>
                    <a:pt x="24"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69" name="Freeform 30"/>
            <p:cNvSpPr>
              <a:spLocks/>
            </p:cNvSpPr>
            <p:nvPr/>
          </p:nvSpPr>
          <p:spPr bwMode="auto">
            <a:xfrm>
              <a:off x="4912" y="1112"/>
              <a:ext cx="62" cy="80"/>
            </a:xfrm>
            <a:custGeom>
              <a:avLst/>
              <a:gdLst>
                <a:gd name="T0" fmla="*/ 36 w 39"/>
                <a:gd name="T1" fmla="*/ 32 h 50"/>
                <a:gd name="T2" fmla="*/ 34 w 39"/>
                <a:gd name="T3" fmla="*/ 41 h 50"/>
                <a:gd name="T4" fmla="*/ 21 w 39"/>
                <a:gd name="T5" fmla="*/ 48 h 50"/>
                <a:gd name="T6" fmla="*/ 12 w 39"/>
                <a:gd name="T7" fmla="*/ 44 h 50"/>
                <a:gd name="T8" fmla="*/ 1 w 39"/>
                <a:gd name="T9" fmla="*/ 13 h 50"/>
                <a:gd name="T10" fmla="*/ 5 w 39"/>
                <a:gd name="T11" fmla="*/ 3 h 50"/>
                <a:gd name="T12" fmla="*/ 6 w 39"/>
                <a:gd name="T13" fmla="*/ 2 h 50"/>
                <a:gd name="T14" fmla="*/ 17 w 39"/>
                <a:gd name="T15" fmla="*/ 5 h 50"/>
                <a:gd name="T16" fmla="*/ 36 w 39"/>
                <a:gd name="T17" fmla="*/ 3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50">
                  <a:moveTo>
                    <a:pt x="36" y="32"/>
                  </a:moveTo>
                  <a:cubicBezTo>
                    <a:pt x="39" y="35"/>
                    <a:pt x="38" y="40"/>
                    <a:pt x="34" y="41"/>
                  </a:cubicBezTo>
                  <a:cubicBezTo>
                    <a:pt x="21" y="48"/>
                    <a:pt x="21" y="48"/>
                    <a:pt x="21" y="48"/>
                  </a:cubicBezTo>
                  <a:cubicBezTo>
                    <a:pt x="17" y="50"/>
                    <a:pt x="13" y="48"/>
                    <a:pt x="12" y="44"/>
                  </a:cubicBezTo>
                  <a:cubicBezTo>
                    <a:pt x="1" y="13"/>
                    <a:pt x="1" y="13"/>
                    <a:pt x="1" y="13"/>
                  </a:cubicBezTo>
                  <a:cubicBezTo>
                    <a:pt x="0" y="9"/>
                    <a:pt x="2" y="4"/>
                    <a:pt x="5" y="3"/>
                  </a:cubicBezTo>
                  <a:cubicBezTo>
                    <a:pt x="6" y="2"/>
                    <a:pt x="6" y="2"/>
                    <a:pt x="6" y="2"/>
                  </a:cubicBezTo>
                  <a:cubicBezTo>
                    <a:pt x="10" y="0"/>
                    <a:pt x="15" y="1"/>
                    <a:pt x="17" y="5"/>
                  </a:cubicBezTo>
                  <a:lnTo>
                    <a:pt x="36"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0" name="Freeform 31"/>
            <p:cNvSpPr>
              <a:spLocks/>
            </p:cNvSpPr>
            <p:nvPr/>
          </p:nvSpPr>
          <p:spPr bwMode="auto">
            <a:xfrm>
              <a:off x="5012" y="1323"/>
              <a:ext cx="61" cy="81"/>
            </a:xfrm>
            <a:custGeom>
              <a:avLst/>
              <a:gdLst>
                <a:gd name="T0" fmla="*/ 2 w 38"/>
                <a:gd name="T1" fmla="*/ 18 h 50"/>
                <a:gd name="T2" fmla="*/ 4 w 38"/>
                <a:gd name="T3" fmla="*/ 9 h 50"/>
                <a:gd name="T4" fmla="*/ 17 w 38"/>
                <a:gd name="T5" fmla="*/ 2 h 50"/>
                <a:gd name="T6" fmla="*/ 26 w 38"/>
                <a:gd name="T7" fmla="*/ 6 h 50"/>
                <a:gd name="T8" fmla="*/ 37 w 38"/>
                <a:gd name="T9" fmla="*/ 37 h 50"/>
                <a:gd name="T10" fmla="*/ 33 w 38"/>
                <a:gd name="T11" fmla="*/ 48 h 50"/>
                <a:gd name="T12" fmla="*/ 32 w 38"/>
                <a:gd name="T13" fmla="*/ 48 h 50"/>
                <a:gd name="T14" fmla="*/ 21 w 38"/>
                <a:gd name="T15" fmla="*/ 45 h 50"/>
                <a:gd name="T16" fmla="*/ 2 w 38"/>
                <a:gd name="T17"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0">
                  <a:moveTo>
                    <a:pt x="2" y="18"/>
                  </a:moveTo>
                  <a:cubicBezTo>
                    <a:pt x="0" y="15"/>
                    <a:pt x="1" y="10"/>
                    <a:pt x="4" y="9"/>
                  </a:cubicBezTo>
                  <a:cubicBezTo>
                    <a:pt x="17" y="2"/>
                    <a:pt x="17" y="2"/>
                    <a:pt x="17" y="2"/>
                  </a:cubicBezTo>
                  <a:cubicBezTo>
                    <a:pt x="21" y="0"/>
                    <a:pt x="25" y="2"/>
                    <a:pt x="26" y="6"/>
                  </a:cubicBezTo>
                  <a:cubicBezTo>
                    <a:pt x="37" y="37"/>
                    <a:pt x="37" y="37"/>
                    <a:pt x="37" y="37"/>
                  </a:cubicBezTo>
                  <a:cubicBezTo>
                    <a:pt x="38" y="41"/>
                    <a:pt x="37" y="46"/>
                    <a:pt x="33" y="48"/>
                  </a:cubicBezTo>
                  <a:cubicBezTo>
                    <a:pt x="32" y="48"/>
                    <a:pt x="32" y="48"/>
                    <a:pt x="32" y="48"/>
                  </a:cubicBezTo>
                  <a:cubicBezTo>
                    <a:pt x="28" y="50"/>
                    <a:pt x="23" y="49"/>
                    <a:pt x="21" y="45"/>
                  </a:cubicBezTo>
                  <a:lnTo>
                    <a:pt x="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1" name="Freeform 32"/>
            <p:cNvSpPr>
              <a:spLocks/>
            </p:cNvSpPr>
            <p:nvPr/>
          </p:nvSpPr>
          <p:spPr bwMode="auto">
            <a:xfrm>
              <a:off x="4848" y="1277"/>
              <a:ext cx="78" cy="62"/>
            </a:xfrm>
            <a:custGeom>
              <a:avLst/>
              <a:gdLst>
                <a:gd name="T0" fmla="*/ 32 w 49"/>
                <a:gd name="T1" fmla="*/ 2 h 39"/>
                <a:gd name="T2" fmla="*/ 41 w 49"/>
                <a:gd name="T3" fmla="*/ 5 h 39"/>
                <a:gd name="T4" fmla="*/ 48 w 49"/>
                <a:gd name="T5" fmla="*/ 18 h 39"/>
                <a:gd name="T6" fmla="*/ 44 w 49"/>
                <a:gd name="T7" fmla="*/ 27 h 39"/>
                <a:gd name="T8" fmla="*/ 12 w 49"/>
                <a:gd name="T9" fmla="*/ 38 h 39"/>
                <a:gd name="T10" fmla="*/ 2 w 49"/>
                <a:gd name="T11" fmla="*/ 33 h 39"/>
                <a:gd name="T12" fmla="*/ 1 w 49"/>
                <a:gd name="T13" fmla="*/ 32 h 39"/>
                <a:gd name="T14" fmla="*/ 4 w 49"/>
                <a:gd name="T15" fmla="*/ 21 h 39"/>
                <a:gd name="T16" fmla="*/ 32 w 49"/>
                <a:gd name="T17" fmla="*/ 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9">
                  <a:moveTo>
                    <a:pt x="32" y="2"/>
                  </a:moveTo>
                  <a:cubicBezTo>
                    <a:pt x="35" y="0"/>
                    <a:pt x="39" y="1"/>
                    <a:pt x="41" y="5"/>
                  </a:cubicBezTo>
                  <a:cubicBezTo>
                    <a:pt x="48" y="18"/>
                    <a:pt x="48" y="18"/>
                    <a:pt x="48" y="18"/>
                  </a:cubicBezTo>
                  <a:cubicBezTo>
                    <a:pt x="49" y="22"/>
                    <a:pt x="48" y="26"/>
                    <a:pt x="44" y="27"/>
                  </a:cubicBezTo>
                  <a:cubicBezTo>
                    <a:pt x="12" y="38"/>
                    <a:pt x="12" y="38"/>
                    <a:pt x="12" y="38"/>
                  </a:cubicBezTo>
                  <a:cubicBezTo>
                    <a:pt x="8" y="39"/>
                    <a:pt x="4" y="37"/>
                    <a:pt x="2" y="33"/>
                  </a:cubicBezTo>
                  <a:cubicBezTo>
                    <a:pt x="1" y="32"/>
                    <a:pt x="1" y="32"/>
                    <a:pt x="1" y="32"/>
                  </a:cubicBezTo>
                  <a:cubicBezTo>
                    <a:pt x="0" y="29"/>
                    <a:pt x="1" y="24"/>
                    <a:pt x="4" y="21"/>
                  </a:cubicBezTo>
                  <a:lnTo>
                    <a:pt x="3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2" name="Freeform 33"/>
            <p:cNvSpPr>
              <a:spLocks/>
            </p:cNvSpPr>
            <p:nvPr/>
          </p:nvSpPr>
          <p:spPr bwMode="auto">
            <a:xfrm>
              <a:off x="5059" y="1176"/>
              <a:ext cx="80" cy="62"/>
            </a:xfrm>
            <a:custGeom>
              <a:avLst/>
              <a:gdLst>
                <a:gd name="T0" fmla="*/ 17 w 50"/>
                <a:gd name="T1" fmla="*/ 37 h 39"/>
                <a:gd name="T2" fmla="*/ 8 w 50"/>
                <a:gd name="T3" fmla="*/ 34 h 39"/>
                <a:gd name="T4" fmla="*/ 1 w 50"/>
                <a:gd name="T5" fmla="*/ 21 h 39"/>
                <a:gd name="T6" fmla="*/ 5 w 50"/>
                <a:gd name="T7" fmla="*/ 12 h 39"/>
                <a:gd name="T8" fmla="*/ 37 w 50"/>
                <a:gd name="T9" fmla="*/ 1 h 39"/>
                <a:gd name="T10" fmla="*/ 47 w 50"/>
                <a:gd name="T11" fmla="*/ 6 h 39"/>
                <a:gd name="T12" fmla="*/ 48 w 50"/>
                <a:gd name="T13" fmla="*/ 7 h 39"/>
                <a:gd name="T14" fmla="*/ 45 w 50"/>
                <a:gd name="T15" fmla="*/ 18 h 39"/>
                <a:gd name="T16" fmla="*/ 17 w 50"/>
                <a:gd name="T17" fmla="*/ 3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39">
                  <a:moveTo>
                    <a:pt x="17" y="37"/>
                  </a:moveTo>
                  <a:cubicBezTo>
                    <a:pt x="14" y="39"/>
                    <a:pt x="10" y="38"/>
                    <a:pt x="8" y="34"/>
                  </a:cubicBezTo>
                  <a:cubicBezTo>
                    <a:pt x="1" y="21"/>
                    <a:pt x="1" y="21"/>
                    <a:pt x="1" y="21"/>
                  </a:cubicBezTo>
                  <a:cubicBezTo>
                    <a:pt x="0" y="18"/>
                    <a:pt x="1" y="14"/>
                    <a:pt x="5" y="12"/>
                  </a:cubicBezTo>
                  <a:cubicBezTo>
                    <a:pt x="37" y="1"/>
                    <a:pt x="37" y="1"/>
                    <a:pt x="37" y="1"/>
                  </a:cubicBezTo>
                  <a:cubicBezTo>
                    <a:pt x="41" y="0"/>
                    <a:pt x="45" y="2"/>
                    <a:pt x="47" y="6"/>
                  </a:cubicBezTo>
                  <a:cubicBezTo>
                    <a:pt x="48" y="7"/>
                    <a:pt x="48" y="7"/>
                    <a:pt x="48" y="7"/>
                  </a:cubicBezTo>
                  <a:cubicBezTo>
                    <a:pt x="50" y="11"/>
                    <a:pt x="48" y="15"/>
                    <a:pt x="45" y="18"/>
                  </a:cubicBezTo>
                  <a:lnTo>
                    <a:pt x="17"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3" name="Freeform 34"/>
            <p:cNvSpPr>
              <a:spLocks/>
            </p:cNvSpPr>
            <p:nvPr/>
          </p:nvSpPr>
          <p:spPr bwMode="auto">
            <a:xfrm>
              <a:off x="4840" y="1197"/>
              <a:ext cx="80" cy="54"/>
            </a:xfrm>
            <a:custGeom>
              <a:avLst/>
              <a:gdLst>
                <a:gd name="T0" fmla="*/ 44 w 50"/>
                <a:gd name="T1" fmla="*/ 6 h 34"/>
                <a:gd name="T2" fmla="*/ 49 w 50"/>
                <a:gd name="T3" fmla="*/ 15 h 34"/>
                <a:gd name="T4" fmla="*/ 44 w 50"/>
                <a:gd name="T5" fmla="*/ 29 h 34"/>
                <a:gd name="T6" fmla="*/ 35 w 50"/>
                <a:gd name="T7" fmla="*/ 33 h 34"/>
                <a:gd name="T8" fmla="*/ 5 w 50"/>
                <a:gd name="T9" fmla="*/ 18 h 34"/>
                <a:gd name="T10" fmla="*/ 1 w 50"/>
                <a:gd name="T11" fmla="*/ 8 h 34"/>
                <a:gd name="T12" fmla="*/ 1 w 50"/>
                <a:gd name="T13" fmla="*/ 6 h 34"/>
                <a:gd name="T14" fmla="*/ 11 w 50"/>
                <a:gd name="T15" fmla="*/ 1 h 34"/>
                <a:gd name="T16" fmla="*/ 44 w 50"/>
                <a:gd name="T17"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34">
                  <a:moveTo>
                    <a:pt x="44" y="6"/>
                  </a:moveTo>
                  <a:cubicBezTo>
                    <a:pt x="48" y="7"/>
                    <a:pt x="50" y="11"/>
                    <a:pt x="49" y="15"/>
                  </a:cubicBezTo>
                  <a:cubicBezTo>
                    <a:pt x="44" y="29"/>
                    <a:pt x="44" y="29"/>
                    <a:pt x="44" y="29"/>
                  </a:cubicBezTo>
                  <a:cubicBezTo>
                    <a:pt x="43" y="33"/>
                    <a:pt x="39" y="34"/>
                    <a:pt x="35" y="33"/>
                  </a:cubicBezTo>
                  <a:cubicBezTo>
                    <a:pt x="5" y="18"/>
                    <a:pt x="5" y="18"/>
                    <a:pt x="5" y="18"/>
                  </a:cubicBezTo>
                  <a:cubicBezTo>
                    <a:pt x="2" y="16"/>
                    <a:pt x="0" y="11"/>
                    <a:pt x="1" y="8"/>
                  </a:cubicBezTo>
                  <a:cubicBezTo>
                    <a:pt x="1" y="6"/>
                    <a:pt x="1" y="6"/>
                    <a:pt x="1" y="6"/>
                  </a:cubicBezTo>
                  <a:cubicBezTo>
                    <a:pt x="3" y="2"/>
                    <a:pt x="7" y="0"/>
                    <a:pt x="11" y="1"/>
                  </a:cubicBezTo>
                  <a:lnTo>
                    <a:pt x="44"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4" name="Freeform 35"/>
            <p:cNvSpPr>
              <a:spLocks/>
            </p:cNvSpPr>
            <p:nvPr/>
          </p:nvSpPr>
          <p:spPr bwMode="auto">
            <a:xfrm>
              <a:off x="5065" y="1264"/>
              <a:ext cx="82" cy="55"/>
            </a:xfrm>
            <a:custGeom>
              <a:avLst/>
              <a:gdLst>
                <a:gd name="T0" fmla="*/ 6 w 51"/>
                <a:gd name="T1" fmla="*/ 28 h 34"/>
                <a:gd name="T2" fmla="*/ 1 w 51"/>
                <a:gd name="T3" fmla="*/ 19 h 34"/>
                <a:gd name="T4" fmla="*/ 6 w 51"/>
                <a:gd name="T5" fmla="*/ 5 h 34"/>
                <a:gd name="T6" fmla="*/ 15 w 51"/>
                <a:gd name="T7" fmla="*/ 2 h 34"/>
                <a:gd name="T8" fmla="*/ 45 w 51"/>
                <a:gd name="T9" fmla="*/ 16 h 34"/>
                <a:gd name="T10" fmla="*/ 49 w 51"/>
                <a:gd name="T11" fmla="*/ 27 h 34"/>
                <a:gd name="T12" fmla="*/ 49 w 51"/>
                <a:gd name="T13" fmla="*/ 28 h 34"/>
                <a:gd name="T14" fmla="*/ 39 w 51"/>
                <a:gd name="T15" fmla="*/ 34 h 34"/>
                <a:gd name="T16" fmla="*/ 6 w 51"/>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34">
                  <a:moveTo>
                    <a:pt x="6" y="28"/>
                  </a:moveTo>
                  <a:cubicBezTo>
                    <a:pt x="2" y="27"/>
                    <a:pt x="0" y="23"/>
                    <a:pt x="1" y="19"/>
                  </a:cubicBezTo>
                  <a:cubicBezTo>
                    <a:pt x="6" y="5"/>
                    <a:pt x="6" y="5"/>
                    <a:pt x="6" y="5"/>
                  </a:cubicBezTo>
                  <a:cubicBezTo>
                    <a:pt x="7" y="1"/>
                    <a:pt x="11" y="0"/>
                    <a:pt x="15" y="2"/>
                  </a:cubicBezTo>
                  <a:cubicBezTo>
                    <a:pt x="45" y="16"/>
                    <a:pt x="45" y="16"/>
                    <a:pt x="45" y="16"/>
                  </a:cubicBezTo>
                  <a:cubicBezTo>
                    <a:pt x="49" y="18"/>
                    <a:pt x="51" y="23"/>
                    <a:pt x="49" y="27"/>
                  </a:cubicBezTo>
                  <a:cubicBezTo>
                    <a:pt x="49" y="28"/>
                    <a:pt x="49" y="28"/>
                    <a:pt x="49" y="28"/>
                  </a:cubicBezTo>
                  <a:cubicBezTo>
                    <a:pt x="48" y="32"/>
                    <a:pt x="43" y="34"/>
                    <a:pt x="39" y="34"/>
                  </a:cubicBezTo>
                  <a:lnTo>
                    <a:pt x="6"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5" name="Freeform 36"/>
            <p:cNvSpPr>
              <a:spLocks/>
            </p:cNvSpPr>
            <p:nvPr/>
          </p:nvSpPr>
          <p:spPr bwMode="auto">
            <a:xfrm>
              <a:off x="4931" y="1331"/>
              <a:ext cx="56" cy="81"/>
            </a:xfrm>
            <a:custGeom>
              <a:avLst/>
              <a:gdLst>
                <a:gd name="T0" fmla="*/ 7 w 35"/>
                <a:gd name="T1" fmla="*/ 6 h 50"/>
                <a:gd name="T2" fmla="*/ 15 w 35"/>
                <a:gd name="T3" fmla="*/ 1 h 50"/>
                <a:gd name="T4" fmla="*/ 29 w 35"/>
                <a:gd name="T5" fmla="*/ 6 h 50"/>
                <a:gd name="T6" fmla="*/ 33 w 35"/>
                <a:gd name="T7" fmla="*/ 14 h 50"/>
                <a:gd name="T8" fmla="*/ 18 w 35"/>
                <a:gd name="T9" fmla="*/ 44 h 50"/>
                <a:gd name="T10" fmla="*/ 8 w 35"/>
                <a:gd name="T11" fmla="*/ 49 h 50"/>
                <a:gd name="T12" fmla="*/ 7 w 35"/>
                <a:gd name="T13" fmla="*/ 48 h 50"/>
                <a:gd name="T14" fmla="*/ 1 w 35"/>
                <a:gd name="T15" fmla="*/ 39 h 50"/>
                <a:gd name="T16" fmla="*/ 7 w 35"/>
                <a:gd name="T17"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50">
                  <a:moveTo>
                    <a:pt x="7" y="6"/>
                  </a:moveTo>
                  <a:cubicBezTo>
                    <a:pt x="8" y="2"/>
                    <a:pt x="11" y="0"/>
                    <a:pt x="15" y="1"/>
                  </a:cubicBezTo>
                  <a:cubicBezTo>
                    <a:pt x="29" y="6"/>
                    <a:pt x="29" y="6"/>
                    <a:pt x="29" y="6"/>
                  </a:cubicBezTo>
                  <a:cubicBezTo>
                    <a:pt x="33" y="7"/>
                    <a:pt x="35" y="11"/>
                    <a:pt x="33" y="14"/>
                  </a:cubicBezTo>
                  <a:cubicBezTo>
                    <a:pt x="18" y="44"/>
                    <a:pt x="18" y="44"/>
                    <a:pt x="18" y="44"/>
                  </a:cubicBezTo>
                  <a:cubicBezTo>
                    <a:pt x="16" y="48"/>
                    <a:pt x="12" y="50"/>
                    <a:pt x="8" y="49"/>
                  </a:cubicBezTo>
                  <a:cubicBezTo>
                    <a:pt x="7" y="48"/>
                    <a:pt x="7" y="48"/>
                    <a:pt x="7" y="48"/>
                  </a:cubicBezTo>
                  <a:cubicBezTo>
                    <a:pt x="3" y="47"/>
                    <a:pt x="0" y="43"/>
                    <a:pt x="1" y="39"/>
                  </a:cubicBezTo>
                  <a:lnTo>
                    <a:pt x="7"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sp>
          <p:nvSpPr>
            <p:cNvPr id="76" name="Freeform 37"/>
            <p:cNvSpPr>
              <a:spLocks/>
            </p:cNvSpPr>
            <p:nvPr/>
          </p:nvSpPr>
          <p:spPr bwMode="auto">
            <a:xfrm>
              <a:off x="4998" y="1104"/>
              <a:ext cx="56" cy="80"/>
            </a:xfrm>
            <a:custGeom>
              <a:avLst/>
              <a:gdLst>
                <a:gd name="T0" fmla="*/ 28 w 35"/>
                <a:gd name="T1" fmla="*/ 44 h 50"/>
                <a:gd name="T2" fmla="*/ 20 w 35"/>
                <a:gd name="T3" fmla="*/ 49 h 50"/>
                <a:gd name="T4" fmla="*/ 6 w 35"/>
                <a:gd name="T5" fmla="*/ 45 h 50"/>
                <a:gd name="T6" fmla="*/ 2 w 35"/>
                <a:gd name="T7" fmla="*/ 36 h 50"/>
                <a:gd name="T8" fmla="*/ 17 w 35"/>
                <a:gd name="T9" fmla="*/ 6 h 50"/>
                <a:gd name="T10" fmla="*/ 27 w 35"/>
                <a:gd name="T11" fmla="*/ 1 h 50"/>
                <a:gd name="T12" fmla="*/ 28 w 35"/>
                <a:gd name="T13" fmla="*/ 2 h 50"/>
                <a:gd name="T14" fmla="*/ 34 w 35"/>
                <a:gd name="T15" fmla="*/ 11 h 50"/>
                <a:gd name="T16" fmla="*/ 28 w 35"/>
                <a:gd name="T17" fmla="*/ 4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50">
                  <a:moveTo>
                    <a:pt x="28" y="44"/>
                  </a:moveTo>
                  <a:cubicBezTo>
                    <a:pt x="27" y="48"/>
                    <a:pt x="24" y="50"/>
                    <a:pt x="20" y="49"/>
                  </a:cubicBezTo>
                  <a:cubicBezTo>
                    <a:pt x="6" y="45"/>
                    <a:pt x="6" y="45"/>
                    <a:pt x="6" y="45"/>
                  </a:cubicBezTo>
                  <a:cubicBezTo>
                    <a:pt x="2" y="43"/>
                    <a:pt x="0" y="39"/>
                    <a:pt x="2" y="36"/>
                  </a:cubicBezTo>
                  <a:cubicBezTo>
                    <a:pt x="17" y="6"/>
                    <a:pt x="17" y="6"/>
                    <a:pt x="17" y="6"/>
                  </a:cubicBezTo>
                  <a:cubicBezTo>
                    <a:pt x="19" y="2"/>
                    <a:pt x="23" y="0"/>
                    <a:pt x="27" y="1"/>
                  </a:cubicBezTo>
                  <a:cubicBezTo>
                    <a:pt x="28" y="2"/>
                    <a:pt x="28" y="2"/>
                    <a:pt x="28" y="2"/>
                  </a:cubicBezTo>
                  <a:cubicBezTo>
                    <a:pt x="32" y="3"/>
                    <a:pt x="35" y="7"/>
                    <a:pt x="34" y="11"/>
                  </a:cubicBezTo>
                  <a:lnTo>
                    <a:pt x="28"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latin typeface="Segoe UI"/>
              </a:endParaRPr>
            </a:p>
          </p:txBody>
        </p:sp>
      </p:grpSp>
      <p:pic>
        <p:nvPicPr>
          <p:cNvPr id="77" name="Picture 38"/>
          <p:cNvPicPr>
            <a:picLocks noChangeAspect="1"/>
          </p:cNvPicPr>
          <p:nvPr/>
        </p:nvPicPr>
        <p:blipFill>
          <a:blip r:embed="rId2">
            <a:lum bright="20000" contrast="-20000"/>
          </a:blip>
          <a:stretch>
            <a:fillRect/>
          </a:stretch>
        </p:blipFill>
        <p:spPr>
          <a:xfrm rot="10800000">
            <a:off x="4551488" y="1842572"/>
            <a:ext cx="2259913" cy="826613"/>
          </a:xfrm>
          <a:prstGeom prst="rect">
            <a:avLst/>
          </a:prstGeom>
        </p:spPr>
      </p:pic>
      <p:sp>
        <p:nvSpPr>
          <p:cNvPr id="78" name="Rectangle 5"/>
          <p:cNvSpPr/>
          <p:nvPr/>
        </p:nvSpPr>
        <p:spPr bwMode="auto">
          <a:xfrm>
            <a:off x="-16700" y="2961315"/>
            <a:ext cx="3020354" cy="3073725"/>
          </a:xfrm>
          <a:prstGeom prst="rect">
            <a:avLst/>
          </a:pr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Rectangle 6"/>
          <p:cNvSpPr/>
          <p:nvPr/>
        </p:nvSpPr>
        <p:spPr bwMode="auto">
          <a:xfrm>
            <a:off x="3054196" y="2961315"/>
            <a:ext cx="3020354" cy="3073725"/>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
          <p:cNvSpPr/>
          <p:nvPr/>
        </p:nvSpPr>
        <p:spPr bwMode="auto">
          <a:xfrm>
            <a:off x="6123279" y="2961315"/>
            <a:ext cx="3020354" cy="3073725"/>
          </a:xfrm>
          <a:prstGeom prst="rect">
            <a:avLst/>
          </a:prstGeom>
          <a:solidFill>
            <a:srgbClr val="0070C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ectangle 8"/>
          <p:cNvSpPr/>
          <p:nvPr/>
        </p:nvSpPr>
        <p:spPr bwMode="auto">
          <a:xfrm>
            <a:off x="9192362" y="2961315"/>
            <a:ext cx="3020354" cy="3073725"/>
          </a:xfrm>
          <a:prstGeom prst="rect">
            <a:avLst/>
          </a:prstGeom>
          <a:solidFill>
            <a:srgbClr val="0070C0">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9"/>
          <p:cNvSpPr/>
          <p:nvPr/>
        </p:nvSpPr>
        <p:spPr>
          <a:xfrm>
            <a:off x="404905" y="2864769"/>
            <a:ext cx="2573140" cy="923330"/>
          </a:xfrm>
          <a:prstGeom prst="rect">
            <a:avLst/>
          </a:prstGeom>
        </p:spPr>
        <p:txBody>
          <a:bodyPr wrap="none">
            <a:spAutoFit/>
          </a:bodyPr>
          <a:lstStyle/>
          <a:p>
            <a:pPr defTabSz="914363"/>
            <a:r>
              <a:rPr lang="en-US" sz="5400" dirty="0">
                <a:solidFill>
                  <a:srgbClr val="FFFFFF"/>
                </a:solidFill>
                <a:latin typeface="Segoe UI Light"/>
                <a:ea typeface="Segoe UI" pitchFamily="34" charset="0"/>
                <a:cs typeface="Segoe UI Semibold" panose="020B0702040204020203" pitchFamily="34" charset="0"/>
              </a:rPr>
              <a:t>Q2 2015</a:t>
            </a:r>
            <a:endParaRPr lang="en-US" sz="5400" dirty="0">
              <a:solidFill>
                <a:srgbClr val="FFFFFF"/>
              </a:solidFill>
              <a:latin typeface="Segoe UI Light"/>
              <a:cs typeface="Segoe UI Semibold" panose="020B0702040204020203" pitchFamily="34" charset="0"/>
            </a:endParaRPr>
          </a:p>
        </p:txBody>
      </p:sp>
      <p:sp>
        <p:nvSpPr>
          <p:cNvPr id="83" name="Rectangle 10"/>
          <p:cNvSpPr/>
          <p:nvPr/>
        </p:nvSpPr>
        <p:spPr>
          <a:xfrm>
            <a:off x="3480825" y="2864769"/>
            <a:ext cx="2573140" cy="923330"/>
          </a:xfrm>
          <a:prstGeom prst="rect">
            <a:avLst/>
          </a:prstGeom>
        </p:spPr>
        <p:txBody>
          <a:bodyPr wrap="none">
            <a:spAutoFit/>
          </a:bodyPr>
          <a:lstStyle/>
          <a:p>
            <a:pPr defTabSz="914363"/>
            <a:r>
              <a:rPr lang="en-US" sz="5400" dirty="0">
                <a:solidFill>
                  <a:srgbClr val="FFFFFF"/>
                </a:solidFill>
                <a:latin typeface="Segoe UI Light"/>
                <a:ea typeface="Segoe UI" pitchFamily="34" charset="0"/>
                <a:cs typeface="Segoe UI Semibold" panose="020B0702040204020203" pitchFamily="34" charset="0"/>
              </a:rPr>
              <a:t>Q3 2015</a:t>
            </a:r>
            <a:endParaRPr lang="en-US" sz="5400" dirty="0">
              <a:solidFill>
                <a:srgbClr val="FFFFFF"/>
              </a:solidFill>
              <a:latin typeface="Segoe UI Light"/>
              <a:cs typeface="Segoe UI Semibold" panose="020B0702040204020203" pitchFamily="34" charset="0"/>
            </a:endParaRPr>
          </a:p>
        </p:txBody>
      </p:sp>
      <p:sp>
        <p:nvSpPr>
          <p:cNvPr id="84" name="Rectangle 11"/>
          <p:cNvSpPr/>
          <p:nvPr/>
        </p:nvSpPr>
        <p:spPr>
          <a:xfrm>
            <a:off x="6533453" y="2876907"/>
            <a:ext cx="2582758" cy="923330"/>
          </a:xfrm>
          <a:prstGeom prst="rect">
            <a:avLst/>
          </a:prstGeom>
        </p:spPr>
        <p:txBody>
          <a:bodyPr wrap="none">
            <a:spAutoFit/>
          </a:bodyPr>
          <a:lstStyle/>
          <a:p>
            <a:pPr defTabSz="914363"/>
            <a:r>
              <a:rPr lang="en-US" sz="5400" dirty="0">
                <a:solidFill>
                  <a:srgbClr val="FFFFFF"/>
                </a:solidFill>
                <a:latin typeface="Segoe UI Light"/>
                <a:ea typeface="Segoe UI" pitchFamily="34" charset="0"/>
                <a:cs typeface="Segoe UI Semibold" panose="020B0702040204020203" pitchFamily="34" charset="0"/>
              </a:rPr>
              <a:t>Q4 2015</a:t>
            </a:r>
            <a:endParaRPr lang="en-US" sz="5400" dirty="0">
              <a:solidFill>
                <a:srgbClr val="FFFFFF"/>
              </a:solidFill>
              <a:latin typeface="Segoe UI Light"/>
              <a:cs typeface="Segoe UI Semibold" panose="020B0702040204020203" pitchFamily="34" charset="0"/>
            </a:endParaRPr>
          </a:p>
        </p:txBody>
      </p:sp>
      <p:sp>
        <p:nvSpPr>
          <p:cNvPr id="85" name="Rectangle 26"/>
          <p:cNvSpPr/>
          <p:nvPr/>
        </p:nvSpPr>
        <p:spPr>
          <a:xfrm>
            <a:off x="3216143" y="3986812"/>
            <a:ext cx="2810217" cy="1328569"/>
          </a:xfrm>
          <a:prstGeom prst="rect">
            <a:avLst/>
          </a:prstGeom>
          <a:noFill/>
        </p:spPr>
        <p:txBody>
          <a:bodyPr wrap="square" lIns="45720" tIns="0" rIns="45720" bIns="45720" anchor="t" anchorCtr="1">
            <a:spAutoFit/>
          </a:bodyPr>
          <a:lstStyle/>
          <a:p>
            <a:pPr defTabSz="914363" fontAlgn="t">
              <a:spcBef>
                <a:spcPts val="612"/>
              </a:spcBef>
              <a:spcAft>
                <a:spcPts val="816"/>
              </a:spcAft>
            </a:pPr>
            <a:r>
              <a:rPr lang="en-US" sz="1200" dirty="0" err="1">
                <a:solidFill>
                  <a:srgbClr val="FFFFFF"/>
                </a:solidFill>
                <a:latin typeface="Segoe UI"/>
              </a:rPr>
              <a:t>Allowlist</a:t>
            </a:r>
            <a:r>
              <a:rPr lang="en-US" sz="1200" dirty="0">
                <a:solidFill>
                  <a:srgbClr val="FFFFFF"/>
                </a:solidFill>
                <a:latin typeface="Segoe UI"/>
              </a:rPr>
              <a:t>/</a:t>
            </a:r>
            <a:r>
              <a:rPr lang="en-US" sz="1200" dirty="0" err="1">
                <a:solidFill>
                  <a:srgbClr val="FFFFFF"/>
                </a:solidFill>
                <a:latin typeface="Segoe UI"/>
              </a:rPr>
              <a:t>Denylist</a:t>
            </a:r>
            <a:r>
              <a:rPr lang="en-US" sz="1200" dirty="0">
                <a:solidFill>
                  <a:srgbClr val="FFFFFF"/>
                </a:solidFill>
                <a:latin typeface="Segoe UI"/>
              </a:rPr>
              <a:t> external sharing domains</a:t>
            </a:r>
          </a:p>
          <a:p>
            <a:pPr defTabSz="914363" fontAlgn="t">
              <a:spcBef>
                <a:spcPts val="612"/>
              </a:spcBef>
              <a:spcAft>
                <a:spcPts val="816"/>
              </a:spcAft>
            </a:pPr>
            <a:r>
              <a:rPr lang="en-US" sz="1200" dirty="0">
                <a:solidFill>
                  <a:srgbClr val="FFFFFF"/>
                </a:solidFill>
                <a:latin typeface="Segoe UI"/>
              </a:rPr>
              <a:t>Archive of external sharing emails</a:t>
            </a:r>
          </a:p>
          <a:p>
            <a:pPr defTabSz="914363" fontAlgn="t">
              <a:spcBef>
                <a:spcPts val="612"/>
              </a:spcBef>
              <a:spcAft>
                <a:spcPts val="816"/>
              </a:spcAft>
            </a:pPr>
            <a:r>
              <a:rPr lang="en-US" sz="1200" dirty="0">
                <a:solidFill>
                  <a:srgbClr val="FFFFFF"/>
                </a:solidFill>
                <a:latin typeface="Segoe UI"/>
              </a:rPr>
              <a:t>Intune support for personal/business accounts</a:t>
            </a:r>
          </a:p>
        </p:txBody>
      </p:sp>
      <p:sp>
        <p:nvSpPr>
          <p:cNvPr id="86" name="Rectangle 34"/>
          <p:cNvSpPr/>
          <p:nvPr/>
        </p:nvSpPr>
        <p:spPr>
          <a:xfrm>
            <a:off x="215165" y="3986812"/>
            <a:ext cx="2571074" cy="1143903"/>
          </a:xfrm>
          <a:prstGeom prst="rect">
            <a:avLst/>
          </a:prstGeom>
          <a:noFill/>
        </p:spPr>
        <p:txBody>
          <a:bodyPr wrap="square" lIns="45720" tIns="0" rIns="45720" bIns="45720" anchor="t" anchorCtr="1">
            <a:spAutoFit/>
          </a:bodyPr>
          <a:lstStyle/>
          <a:p>
            <a:pPr defTabSz="914363" fontAlgn="t">
              <a:spcBef>
                <a:spcPts val="612"/>
              </a:spcBef>
              <a:spcAft>
                <a:spcPts val="816"/>
              </a:spcAft>
            </a:pPr>
            <a:r>
              <a:rPr lang="en-US" sz="1200" dirty="0">
                <a:solidFill>
                  <a:srgbClr val="FFFFFF"/>
                </a:solidFill>
                <a:latin typeface="Segoe UI"/>
              </a:rPr>
              <a:t>Migration API SDK</a:t>
            </a:r>
          </a:p>
          <a:p>
            <a:pPr defTabSz="914363" fontAlgn="t">
              <a:spcBef>
                <a:spcPts val="612"/>
              </a:spcBef>
              <a:spcAft>
                <a:spcPts val="816"/>
              </a:spcAft>
            </a:pPr>
            <a:r>
              <a:rPr lang="en-US" sz="1200" dirty="0">
                <a:solidFill>
                  <a:srgbClr val="FFFFFF"/>
                </a:solidFill>
                <a:latin typeface="Segoe UI"/>
              </a:rPr>
              <a:t>Office 365 Management Activity API (Auditing)</a:t>
            </a:r>
          </a:p>
          <a:p>
            <a:pPr defTabSz="914363" fontAlgn="t">
              <a:spcBef>
                <a:spcPts val="612"/>
              </a:spcBef>
              <a:spcAft>
                <a:spcPts val="816"/>
              </a:spcAft>
            </a:pPr>
            <a:r>
              <a:rPr lang="en-US" sz="1200" dirty="0">
                <a:solidFill>
                  <a:srgbClr val="FFFFFF"/>
                </a:solidFill>
                <a:latin typeface="Segoe UI"/>
              </a:rPr>
              <a:t>Storage quota control</a:t>
            </a:r>
          </a:p>
        </p:txBody>
      </p:sp>
      <p:sp>
        <p:nvSpPr>
          <p:cNvPr id="87" name="Rectangle 37"/>
          <p:cNvSpPr/>
          <p:nvPr/>
        </p:nvSpPr>
        <p:spPr>
          <a:xfrm>
            <a:off x="6328632" y="3986812"/>
            <a:ext cx="2637283" cy="1877437"/>
          </a:xfrm>
          <a:prstGeom prst="rect">
            <a:avLst/>
          </a:prstGeom>
          <a:noFill/>
        </p:spPr>
        <p:txBody>
          <a:bodyPr wrap="square" lIns="45720" tIns="0" rIns="45720" bIns="45720" anchor="t" anchorCtr="1">
            <a:spAutoFit/>
          </a:bodyPr>
          <a:lstStyle/>
          <a:p>
            <a:pPr defTabSz="914363" fontAlgn="t">
              <a:spcBef>
                <a:spcPts val="612"/>
              </a:spcBef>
              <a:spcAft>
                <a:spcPts val="816"/>
              </a:spcAft>
            </a:pPr>
            <a:r>
              <a:rPr lang="en-US" sz="1200" dirty="0">
                <a:solidFill>
                  <a:srgbClr val="FFFFFF"/>
                </a:solidFill>
                <a:latin typeface="Segoe UI"/>
              </a:rPr>
              <a:t>DLP Phase 3</a:t>
            </a:r>
          </a:p>
          <a:p>
            <a:pPr defTabSz="914363" fontAlgn="t">
              <a:spcBef>
                <a:spcPts val="612"/>
              </a:spcBef>
              <a:spcAft>
                <a:spcPts val="816"/>
              </a:spcAft>
            </a:pPr>
            <a:r>
              <a:rPr lang="en-US" sz="1200" dirty="0">
                <a:solidFill>
                  <a:srgbClr val="FFFFFF"/>
                </a:solidFill>
                <a:latin typeface="Segoe UI"/>
              </a:rPr>
              <a:t>Disable external sharing for specific users</a:t>
            </a:r>
          </a:p>
          <a:p>
            <a:pPr defTabSz="914363" fontAlgn="t">
              <a:spcBef>
                <a:spcPts val="612"/>
              </a:spcBef>
              <a:spcAft>
                <a:spcPts val="816"/>
              </a:spcAft>
            </a:pPr>
            <a:r>
              <a:rPr lang="en-US" sz="1200" dirty="0">
                <a:solidFill>
                  <a:srgbClr val="FFFFFF"/>
                </a:solidFill>
                <a:latin typeface="Segoe UI"/>
              </a:rPr>
              <a:t>Remove 20,000 file limit (ships with next-gen sync client)</a:t>
            </a:r>
          </a:p>
          <a:p>
            <a:pPr defTabSz="914363" fontAlgn="t">
              <a:spcBef>
                <a:spcPts val="612"/>
              </a:spcBef>
              <a:spcAft>
                <a:spcPts val="816"/>
              </a:spcAft>
            </a:pPr>
            <a:r>
              <a:rPr lang="en-US" sz="1200" dirty="0">
                <a:solidFill>
                  <a:srgbClr val="FFFFFF"/>
                </a:solidFill>
                <a:latin typeface="Segoe UI"/>
              </a:rPr>
              <a:t>Large file support (10Gb) (ships with next-gen sync client)</a:t>
            </a:r>
          </a:p>
        </p:txBody>
      </p:sp>
      <p:pic>
        <p:nvPicPr>
          <p:cNvPr id="88" name="Picture 32"/>
          <p:cNvPicPr>
            <a:picLocks noChangeAspect="1"/>
          </p:cNvPicPr>
          <p:nvPr/>
        </p:nvPicPr>
        <p:blipFill>
          <a:blip r:embed="rId2">
            <a:lum bright="20000" contrast="-20000"/>
          </a:blip>
          <a:stretch>
            <a:fillRect/>
          </a:stretch>
        </p:blipFill>
        <p:spPr>
          <a:xfrm>
            <a:off x="2016407" y="1413429"/>
            <a:ext cx="2259913" cy="826613"/>
          </a:xfrm>
          <a:prstGeom prst="rect">
            <a:avLst/>
          </a:prstGeom>
        </p:spPr>
      </p:pic>
      <p:pic>
        <p:nvPicPr>
          <p:cNvPr id="89" name="Picture 30"/>
          <p:cNvPicPr>
            <a:picLocks noChangeAspect="1"/>
          </p:cNvPicPr>
          <p:nvPr/>
        </p:nvPicPr>
        <p:blipFill>
          <a:blip r:embed="rId3"/>
          <a:stretch>
            <a:fillRect/>
          </a:stretch>
        </p:blipFill>
        <p:spPr>
          <a:xfrm>
            <a:off x="584995" y="1779931"/>
            <a:ext cx="2524566" cy="1047931"/>
          </a:xfrm>
          <a:prstGeom prst="rect">
            <a:avLst/>
          </a:prstGeom>
        </p:spPr>
      </p:pic>
      <p:pic>
        <p:nvPicPr>
          <p:cNvPr id="90" name="Picture 33"/>
          <p:cNvPicPr>
            <a:picLocks noChangeAspect="1"/>
          </p:cNvPicPr>
          <p:nvPr/>
        </p:nvPicPr>
        <p:blipFill>
          <a:blip r:embed="rId4"/>
          <a:stretch>
            <a:fillRect/>
          </a:stretch>
        </p:blipFill>
        <p:spPr>
          <a:xfrm rot="5400000">
            <a:off x="2659970" y="1798006"/>
            <a:ext cx="699530" cy="915744"/>
          </a:xfrm>
          <a:prstGeom prst="rect">
            <a:avLst/>
          </a:prstGeom>
        </p:spPr>
      </p:pic>
      <p:pic>
        <p:nvPicPr>
          <p:cNvPr id="91" name="Picture 36"/>
          <p:cNvPicPr>
            <a:picLocks noChangeAspect="1"/>
          </p:cNvPicPr>
          <p:nvPr/>
        </p:nvPicPr>
        <p:blipFill>
          <a:blip r:embed="rId5"/>
          <a:stretch>
            <a:fillRect/>
          </a:stretch>
        </p:blipFill>
        <p:spPr>
          <a:xfrm>
            <a:off x="6275476" y="1495722"/>
            <a:ext cx="1071848" cy="662024"/>
          </a:xfrm>
          <a:prstGeom prst="rect">
            <a:avLst/>
          </a:prstGeom>
        </p:spPr>
      </p:pic>
      <p:pic>
        <p:nvPicPr>
          <p:cNvPr id="92" name="Picture 35"/>
          <p:cNvPicPr>
            <a:picLocks noChangeAspect="1"/>
          </p:cNvPicPr>
          <p:nvPr/>
        </p:nvPicPr>
        <p:blipFill>
          <a:blip r:embed="rId6"/>
          <a:stretch>
            <a:fillRect/>
          </a:stretch>
        </p:blipFill>
        <p:spPr>
          <a:xfrm>
            <a:off x="5109530" y="2038879"/>
            <a:ext cx="490255" cy="569756"/>
          </a:xfrm>
          <a:prstGeom prst="rect">
            <a:avLst/>
          </a:prstGeom>
        </p:spPr>
      </p:pic>
      <p:pic>
        <p:nvPicPr>
          <p:cNvPr id="93" name="Picture 41"/>
          <p:cNvPicPr>
            <a:picLocks noChangeAspect="1"/>
          </p:cNvPicPr>
          <p:nvPr/>
        </p:nvPicPr>
        <p:blipFill>
          <a:blip r:embed="rId7"/>
          <a:stretch>
            <a:fillRect/>
          </a:stretch>
        </p:blipFill>
        <p:spPr>
          <a:xfrm>
            <a:off x="3674985" y="1555892"/>
            <a:ext cx="959898" cy="778067"/>
          </a:xfrm>
          <a:prstGeom prst="rect">
            <a:avLst/>
          </a:prstGeom>
        </p:spPr>
      </p:pic>
      <p:sp>
        <p:nvSpPr>
          <p:cNvPr id="94" name="Rectangle 49"/>
          <p:cNvSpPr/>
          <p:nvPr/>
        </p:nvSpPr>
        <p:spPr>
          <a:xfrm>
            <a:off x="9429018" y="3986811"/>
            <a:ext cx="2595145" cy="1323439"/>
          </a:xfrm>
          <a:prstGeom prst="rect">
            <a:avLst/>
          </a:prstGeom>
          <a:noFill/>
        </p:spPr>
        <p:txBody>
          <a:bodyPr wrap="square" lIns="45720" tIns="0" rIns="45720" bIns="45720" anchor="t" anchorCtr="1">
            <a:spAutoFit/>
          </a:bodyPr>
          <a:lstStyle/>
          <a:p>
            <a:pPr defTabSz="914363" fontAlgn="t">
              <a:spcBef>
                <a:spcPts val="612"/>
              </a:spcBef>
              <a:spcAft>
                <a:spcPts val="816"/>
              </a:spcAft>
            </a:pPr>
            <a:r>
              <a:rPr lang="en-US" sz="1200" dirty="0">
                <a:solidFill>
                  <a:srgbClr val="FFFFFF"/>
                </a:solidFill>
                <a:latin typeface="Segoe UI"/>
              </a:rPr>
              <a:t>Unlimited Storage</a:t>
            </a:r>
          </a:p>
          <a:p>
            <a:pPr defTabSz="914363" fontAlgn="t">
              <a:spcBef>
                <a:spcPts val="612"/>
              </a:spcBef>
              <a:spcAft>
                <a:spcPts val="816"/>
              </a:spcAft>
            </a:pPr>
            <a:r>
              <a:rPr lang="en-US" sz="1200" dirty="0">
                <a:solidFill>
                  <a:srgbClr val="FFFFFF"/>
                </a:solidFill>
                <a:latin typeface="Segoe UI"/>
              </a:rPr>
              <a:t>DLP support for mobile apps</a:t>
            </a:r>
          </a:p>
          <a:p>
            <a:pPr defTabSz="914363" fontAlgn="t">
              <a:spcBef>
                <a:spcPts val="612"/>
              </a:spcBef>
              <a:spcAft>
                <a:spcPts val="816"/>
              </a:spcAft>
            </a:pPr>
            <a:r>
              <a:rPr lang="en-US" sz="1200" dirty="0">
                <a:solidFill>
                  <a:srgbClr val="FFFFFF"/>
                </a:solidFill>
                <a:latin typeface="Segoe UI"/>
              </a:rPr>
              <a:t>Cross-tenant sharing control</a:t>
            </a:r>
          </a:p>
          <a:p>
            <a:pPr defTabSz="914363" fontAlgn="t">
              <a:spcBef>
                <a:spcPts val="612"/>
              </a:spcBef>
              <a:spcAft>
                <a:spcPts val="816"/>
              </a:spcAft>
            </a:pPr>
            <a:r>
              <a:rPr lang="en-US" sz="1200" dirty="0">
                <a:solidFill>
                  <a:srgbClr val="FFFFFF"/>
                </a:solidFill>
                <a:latin typeface="Segoe UI"/>
              </a:rPr>
              <a:t>OneDrive usage reporting</a:t>
            </a:r>
          </a:p>
        </p:txBody>
      </p:sp>
      <p:sp>
        <p:nvSpPr>
          <p:cNvPr id="95" name="Rectangle 50"/>
          <p:cNvSpPr/>
          <p:nvPr/>
        </p:nvSpPr>
        <p:spPr>
          <a:xfrm>
            <a:off x="9216727" y="2858877"/>
            <a:ext cx="3030983" cy="1015663"/>
          </a:xfrm>
          <a:prstGeom prst="rect">
            <a:avLst/>
          </a:prstGeom>
        </p:spPr>
        <p:txBody>
          <a:bodyPr wrap="square">
            <a:spAutoFit/>
          </a:bodyPr>
          <a:lstStyle/>
          <a:p>
            <a:pPr algn="ctr" defTabSz="914363"/>
            <a:r>
              <a:rPr lang="en-US" sz="4000" dirty="0">
                <a:solidFill>
                  <a:srgbClr val="FFFFFF"/>
                </a:solidFill>
                <a:latin typeface="Segoe UI Light"/>
                <a:ea typeface="Segoe UI" pitchFamily="34" charset="0"/>
                <a:cs typeface="Segoe UI Semibold" panose="020B0702040204020203" pitchFamily="34" charset="0"/>
              </a:rPr>
              <a:t>Planned</a:t>
            </a:r>
            <a:endParaRPr lang="en-US" sz="6000" dirty="0">
              <a:solidFill>
                <a:srgbClr val="FFFFFF"/>
              </a:solidFill>
              <a:latin typeface="Segoe UI Light"/>
              <a:ea typeface="Segoe UI" pitchFamily="34" charset="0"/>
              <a:cs typeface="Segoe UI Semibold" panose="020B0702040204020203" pitchFamily="34" charset="0"/>
            </a:endParaRPr>
          </a:p>
          <a:p>
            <a:pPr algn="ctr" defTabSz="914363"/>
            <a:r>
              <a:rPr lang="en-US" sz="2000" dirty="0">
                <a:solidFill>
                  <a:srgbClr val="FFFFFF"/>
                </a:solidFill>
                <a:latin typeface="Segoe UI Light"/>
                <a:ea typeface="Segoe UI" pitchFamily="34" charset="0"/>
                <a:cs typeface="Segoe UI Semibold" panose="020B0702040204020203" pitchFamily="34" charset="0"/>
              </a:rPr>
              <a:t>(no timelines)</a:t>
            </a:r>
            <a:endParaRPr lang="en-US" sz="2000" dirty="0">
              <a:solidFill>
                <a:srgbClr val="FFFFFF"/>
              </a:solidFill>
              <a:latin typeface="Segoe UI Light"/>
              <a:cs typeface="Segoe UI Semibold" panose="020B0702040204020203" pitchFamily="34" charset="0"/>
            </a:endParaRPr>
          </a:p>
        </p:txBody>
      </p:sp>
      <p:sp>
        <p:nvSpPr>
          <p:cNvPr id="96" name="Rectangle 51"/>
          <p:cNvSpPr/>
          <p:nvPr/>
        </p:nvSpPr>
        <p:spPr bwMode="auto">
          <a:xfrm>
            <a:off x="9078358" y="1518582"/>
            <a:ext cx="3058248" cy="1126568"/>
          </a:xfrm>
          <a:prstGeom prst="rect">
            <a:avLst/>
          </a:prstGeom>
          <a:solidFill>
            <a:srgbClr val="0070C0"/>
          </a:solidFill>
          <a:ln w="38100" cap="flat" cmpd="sng" algn="ctr">
            <a:solidFill>
              <a:srgbClr val="0070C0">
                <a:lumMod val="40000"/>
                <a:lumOff val="60000"/>
              </a:srgbClr>
            </a:solidFill>
            <a:prstDash val="solid"/>
            <a:headEnd type="none" w="med" len="med"/>
            <a:tailEnd type="none" w="med" len="med"/>
          </a:ln>
          <a:effectLst/>
        </p:spPr>
        <p:txBody>
          <a:bodyPr rot="0" spcFirstLastPara="0" vertOverflow="overflow" horzOverflow="overflow" vert="horz" wrap="square" lIns="182880" tIns="91440" rIns="182880" bIns="182880" numCol="1" spcCol="0" rtlCol="0" fromWordArt="0" anchor="t" anchorCtr="0" forceAA="0" compatLnSpc="1">
            <a:prstTxWarp prst="textNoShape">
              <a:avLst/>
            </a:prstTxWarp>
            <a:noAutofit/>
          </a:bodyPr>
          <a:lstStyle/>
          <a:p>
            <a:pPr marL="0" marR="0" lvl="0" indent="0" defTabSz="914099" eaLnBrk="1" fontAlgn="base" latinLnBrk="0" hangingPunct="1">
              <a:lnSpc>
                <a:spcPct val="100000"/>
              </a:lnSpc>
              <a:spcBef>
                <a:spcPts val="0"/>
              </a:spcBef>
              <a:spcAft>
                <a:spcPts val="1000"/>
              </a:spcAft>
              <a:buClrTx/>
              <a:buSzTx/>
              <a:buFontTx/>
              <a:buNone/>
              <a:tabLst/>
              <a:defRPr/>
            </a:pPr>
            <a:r>
              <a:rPr kumimoji="0" lang="en-US" sz="2000" b="0" i="0" u="none" strike="noStrike" kern="0" cap="none" spc="0" normalizeH="0" baseline="0" noProof="0" dirty="0" err="1" smtClean="0">
                <a:ln>
                  <a:noFill/>
                </a:ln>
                <a:solidFill>
                  <a:srgbClr val="FFFFFF"/>
                </a:solidFill>
                <a:effectLst/>
                <a:uLnTx/>
                <a:uFillTx/>
                <a:latin typeface="Segoe UI Light"/>
                <a:ea typeface="Segoe UI" pitchFamily="34" charset="0"/>
                <a:cs typeface="Segoe UI" pitchFamily="34" charset="0"/>
              </a:rPr>
              <a:t>Actualmente</a:t>
            </a:r>
            <a:r>
              <a:rPr kumimoji="0" lang="en-US" sz="2000" b="0" i="0" u="none" strike="noStrike" kern="0" cap="none" spc="0" normalizeH="0" baseline="0" noProof="0" dirty="0" smtClean="0">
                <a:ln>
                  <a:noFill/>
                </a:ln>
                <a:solidFill>
                  <a:srgbClr val="FFFFFF"/>
                </a:solidFill>
                <a:effectLst/>
                <a:uLnTx/>
                <a:uFillTx/>
                <a:latin typeface="Segoe UI Light"/>
                <a:ea typeface="Segoe UI" pitchFamily="34" charset="0"/>
                <a:cs typeface="Segoe UI" pitchFamily="34" charset="0"/>
              </a:rPr>
              <a:t> en Roll</a:t>
            </a:r>
            <a:r>
              <a:rPr kumimoji="0" lang="en-US" sz="2000" b="0" i="0" u="none" strike="noStrike" kern="0" cap="none" spc="0" normalizeH="0" noProof="0" dirty="0" smtClean="0">
                <a:ln>
                  <a:noFill/>
                </a:ln>
                <a:solidFill>
                  <a:srgbClr val="FFFFFF"/>
                </a:solidFill>
                <a:effectLst/>
                <a:uLnTx/>
                <a:uFillTx/>
                <a:latin typeface="Segoe UI Light"/>
                <a:ea typeface="Segoe UI" pitchFamily="34" charset="0"/>
                <a:cs typeface="Segoe UI" pitchFamily="34" charset="0"/>
              </a:rPr>
              <a:t> out</a:t>
            </a:r>
            <a:endParaRPr kumimoji="0" lang="en-US" sz="2000" b="0" i="0" u="none" strike="noStrike" kern="0" cap="none" spc="0" normalizeH="0" baseline="0" noProof="0" dirty="0" smtClean="0">
              <a:ln>
                <a:noFill/>
              </a:ln>
              <a:solidFill>
                <a:srgbClr val="FFFFFF"/>
              </a:solidFill>
              <a:effectLst/>
              <a:uLnTx/>
              <a:uFillTx/>
              <a:latin typeface="Segoe UI Light"/>
              <a:ea typeface="Segoe UI" pitchFamily="34" charset="0"/>
              <a:cs typeface="Segoe UI" pitchFamily="34" charset="0"/>
            </a:endParaRPr>
          </a:p>
          <a:p>
            <a:pPr marL="0" marR="0" lvl="0" indent="0" defTabSz="914099" eaLnBrk="1" fontAlgn="base" latinLnBrk="0" hangingPunct="1">
              <a:lnSpc>
                <a:spcPct val="100000"/>
              </a:lnSpc>
              <a:spcBef>
                <a:spcPts val="0"/>
              </a:spcBef>
              <a:spcAft>
                <a:spcPts val="1000"/>
              </a:spcAft>
              <a:buClrTx/>
              <a:buSzTx/>
              <a:buFontTx/>
              <a:buNone/>
              <a:tabLst/>
              <a:defRPr/>
            </a:pPr>
            <a:r>
              <a:rPr kumimoji="0" lang="en-US" sz="1200"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DLP </a:t>
            </a:r>
            <a:br>
              <a:rPr kumimoji="0" lang="en-US" sz="1200"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br>
            <a:r>
              <a:rPr kumimoji="0" lang="en-US" sz="1200"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Remove 20,000 file Limit</a:t>
            </a:r>
            <a:br>
              <a:rPr kumimoji="0" lang="en-US" sz="1200"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br>
            <a:r>
              <a:rPr kumimoji="0" lang="en-US" sz="1200" b="0" i="0" u="none" strike="noStrike" kern="0" cap="none" spc="0" normalizeH="0" baseline="0" noProof="0" dirty="0" smtClean="0">
                <a:ln>
                  <a:noFill/>
                </a:ln>
                <a:solidFill>
                  <a:srgbClr val="FFFFFF"/>
                </a:solidFill>
                <a:effectLst/>
                <a:uLnTx/>
                <a:uFillTx/>
                <a:latin typeface="Segoe UI"/>
                <a:ea typeface="Segoe UI" pitchFamily="34" charset="0"/>
                <a:cs typeface="Segoe UI" pitchFamily="34" charset="0"/>
              </a:rPr>
              <a:t>Large File support</a:t>
            </a:r>
          </a:p>
        </p:txBody>
      </p:sp>
      <p:sp>
        <p:nvSpPr>
          <p:cNvPr id="97" name="Freeform 54"/>
          <p:cNvSpPr>
            <a:spLocks/>
          </p:cNvSpPr>
          <p:nvPr/>
        </p:nvSpPr>
        <p:spPr bwMode="auto">
          <a:xfrm rot="330482">
            <a:off x="8348602" y="1887206"/>
            <a:ext cx="1053134" cy="1016904"/>
          </a:xfrm>
          <a:custGeom>
            <a:avLst/>
            <a:gdLst>
              <a:gd name="connsiteX0" fmla="*/ 681038 w 1579562"/>
              <a:gd name="connsiteY0" fmla="*/ 0 h 1599255"/>
              <a:gd name="connsiteX1" fmla="*/ 581025 w 1579562"/>
              <a:gd name="connsiteY1" fmla="*/ 730250 h 1599255"/>
              <a:gd name="connsiteX2" fmla="*/ 436004 w 1579562"/>
              <a:gd name="connsiteY2" fmla="*/ 617324 h 1599255"/>
              <a:gd name="connsiteX3" fmla="*/ 435234 w 1579562"/>
              <a:gd name="connsiteY3" fmla="*/ 618866 h 1599255"/>
              <a:gd name="connsiteX4" fmla="*/ 411605 w 1579562"/>
              <a:gd name="connsiteY4" fmla="*/ 666154 h 1599255"/>
              <a:gd name="connsiteX5" fmla="*/ 374473 w 1579562"/>
              <a:gd name="connsiteY5" fmla="*/ 780997 h 1599255"/>
              <a:gd name="connsiteX6" fmla="*/ 357596 w 1579562"/>
              <a:gd name="connsiteY6" fmla="*/ 912729 h 1599255"/>
              <a:gd name="connsiteX7" fmla="*/ 360971 w 1579562"/>
              <a:gd name="connsiteY7" fmla="*/ 983662 h 1599255"/>
              <a:gd name="connsiteX8" fmla="*/ 377849 w 1579562"/>
              <a:gd name="connsiteY8" fmla="*/ 1054594 h 1599255"/>
              <a:gd name="connsiteX9" fmla="*/ 455488 w 1579562"/>
              <a:gd name="connsiteY9" fmla="*/ 1186326 h 1599255"/>
              <a:gd name="connsiteX10" fmla="*/ 516248 w 1579562"/>
              <a:gd name="connsiteY10" fmla="*/ 1243748 h 1599255"/>
              <a:gd name="connsiteX11" fmla="*/ 587136 w 1579562"/>
              <a:gd name="connsiteY11" fmla="*/ 1294414 h 1599255"/>
              <a:gd name="connsiteX12" fmla="*/ 755916 w 1579562"/>
              <a:gd name="connsiteY12" fmla="*/ 1358591 h 1599255"/>
              <a:gd name="connsiteX13" fmla="*/ 938198 w 1579562"/>
              <a:gd name="connsiteY13" fmla="*/ 1382236 h 1599255"/>
              <a:gd name="connsiteX14" fmla="*/ 1025964 w 1579562"/>
              <a:gd name="connsiteY14" fmla="*/ 1375480 h 1599255"/>
              <a:gd name="connsiteX15" fmla="*/ 1113730 w 1579562"/>
              <a:gd name="connsiteY15" fmla="*/ 1365347 h 1599255"/>
              <a:gd name="connsiteX16" fmla="*/ 1269007 w 1579562"/>
              <a:gd name="connsiteY16" fmla="*/ 1318059 h 1599255"/>
              <a:gd name="connsiteX17" fmla="*/ 1393904 w 1579562"/>
              <a:gd name="connsiteY17" fmla="*/ 1260637 h 1599255"/>
              <a:gd name="connsiteX18" fmla="*/ 1488421 w 1579562"/>
              <a:gd name="connsiteY18" fmla="*/ 1199838 h 1599255"/>
              <a:gd name="connsiteX19" fmla="*/ 1522177 w 1579562"/>
              <a:gd name="connsiteY19" fmla="*/ 1176193 h 1599255"/>
              <a:gd name="connsiteX20" fmla="*/ 1549182 w 1579562"/>
              <a:gd name="connsiteY20" fmla="*/ 1155927 h 1599255"/>
              <a:gd name="connsiteX21" fmla="*/ 1569436 w 1579562"/>
              <a:gd name="connsiteY21" fmla="*/ 1139038 h 1599255"/>
              <a:gd name="connsiteX22" fmla="*/ 1579562 w 1579562"/>
              <a:gd name="connsiteY22" fmla="*/ 1139038 h 1599255"/>
              <a:gd name="connsiteX23" fmla="*/ 1579562 w 1579562"/>
              <a:gd name="connsiteY23" fmla="*/ 1149171 h 1599255"/>
              <a:gd name="connsiteX24" fmla="*/ 1566060 w 1579562"/>
              <a:gd name="connsiteY24" fmla="*/ 1172816 h 1599255"/>
              <a:gd name="connsiteX25" fmla="*/ 1528929 w 1579562"/>
              <a:gd name="connsiteY25" fmla="*/ 1236993 h 1599255"/>
              <a:gd name="connsiteX26" fmla="*/ 1454665 w 1579562"/>
              <a:gd name="connsiteY26" fmla="*/ 1331569 h 1599255"/>
              <a:gd name="connsiteX27" fmla="*/ 1333144 w 1579562"/>
              <a:gd name="connsiteY27" fmla="*/ 1439657 h 1599255"/>
              <a:gd name="connsiteX28" fmla="*/ 1164363 w 1579562"/>
              <a:gd name="connsiteY28" fmla="*/ 1534234 h 1599255"/>
              <a:gd name="connsiteX29" fmla="*/ 955077 w 1579562"/>
              <a:gd name="connsiteY29" fmla="*/ 1591656 h 1599255"/>
              <a:gd name="connsiteX30" fmla="*/ 718784 w 1579562"/>
              <a:gd name="connsiteY30" fmla="*/ 1591656 h 1599255"/>
              <a:gd name="connsiteX31" fmla="*/ 475741 w 1579562"/>
              <a:gd name="connsiteY31" fmla="*/ 1527478 h 1599255"/>
              <a:gd name="connsiteX32" fmla="*/ 256327 w 1579562"/>
              <a:gd name="connsiteY32" fmla="*/ 1385613 h 1599255"/>
              <a:gd name="connsiteX33" fmla="*/ 97674 w 1579562"/>
              <a:gd name="connsiteY33" fmla="*/ 1172816 h 1599255"/>
              <a:gd name="connsiteX34" fmla="*/ 36913 w 1579562"/>
              <a:gd name="connsiteY34" fmla="*/ 929618 h 1599255"/>
              <a:gd name="connsiteX35" fmla="*/ 47040 w 1579562"/>
              <a:gd name="connsiteY35" fmla="*/ 713443 h 1599255"/>
              <a:gd name="connsiteX36" fmla="*/ 53791 w 1579562"/>
              <a:gd name="connsiteY36" fmla="*/ 666154 h 1599255"/>
              <a:gd name="connsiteX37" fmla="*/ 67294 w 1579562"/>
              <a:gd name="connsiteY37" fmla="*/ 622244 h 1599255"/>
              <a:gd name="connsiteX38" fmla="*/ 90923 w 1579562"/>
              <a:gd name="connsiteY38" fmla="*/ 541178 h 1599255"/>
              <a:gd name="connsiteX39" fmla="*/ 117928 w 1579562"/>
              <a:gd name="connsiteY39" fmla="*/ 477001 h 1599255"/>
              <a:gd name="connsiteX40" fmla="*/ 141557 w 1579562"/>
              <a:gd name="connsiteY40" fmla="*/ 419579 h 1599255"/>
              <a:gd name="connsiteX41" fmla="*/ 152259 w 1579562"/>
              <a:gd name="connsiteY41" fmla="*/ 396375 h 1599255"/>
              <a:gd name="connsiteX42" fmla="*/ 0 w 1579562"/>
              <a:gd name="connsiteY42" fmla="*/ 277813 h 159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579562" h="1599255">
                <a:moveTo>
                  <a:pt x="681038" y="0"/>
                </a:moveTo>
                <a:lnTo>
                  <a:pt x="581025" y="730250"/>
                </a:lnTo>
                <a:lnTo>
                  <a:pt x="436004" y="617324"/>
                </a:lnTo>
                <a:lnTo>
                  <a:pt x="435234" y="618866"/>
                </a:lnTo>
                <a:cubicBezTo>
                  <a:pt x="428483" y="632377"/>
                  <a:pt x="418356" y="649266"/>
                  <a:pt x="411605" y="666154"/>
                </a:cubicBezTo>
                <a:cubicBezTo>
                  <a:pt x="398102" y="699932"/>
                  <a:pt x="384600" y="737087"/>
                  <a:pt x="374473" y="780997"/>
                </a:cubicBezTo>
                <a:cubicBezTo>
                  <a:pt x="360971" y="821530"/>
                  <a:pt x="354220" y="865441"/>
                  <a:pt x="357596" y="912729"/>
                </a:cubicBezTo>
                <a:cubicBezTo>
                  <a:pt x="354220" y="936374"/>
                  <a:pt x="357596" y="960018"/>
                  <a:pt x="360971" y="983662"/>
                </a:cubicBezTo>
                <a:cubicBezTo>
                  <a:pt x="364347" y="1007306"/>
                  <a:pt x="371098" y="1030950"/>
                  <a:pt x="377849" y="1054594"/>
                </a:cubicBezTo>
                <a:cubicBezTo>
                  <a:pt x="394727" y="1098505"/>
                  <a:pt x="421732" y="1145794"/>
                  <a:pt x="455488" y="1186326"/>
                </a:cubicBezTo>
                <a:cubicBezTo>
                  <a:pt x="472365" y="1206593"/>
                  <a:pt x="495995" y="1226859"/>
                  <a:pt x="516248" y="1243748"/>
                </a:cubicBezTo>
                <a:cubicBezTo>
                  <a:pt x="539877" y="1260637"/>
                  <a:pt x="563507" y="1277526"/>
                  <a:pt x="587136" y="1294414"/>
                </a:cubicBezTo>
                <a:cubicBezTo>
                  <a:pt x="641146" y="1321436"/>
                  <a:pt x="698530" y="1345080"/>
                  <a:pt x="755916" y="1358591"/>
                </a:cubicBezTo>
                <a:cubicBezTo>
                  <a:pt x="816677" y="1375480"/>
                  <a:pt x="877438" y="1382236"/>
                  <a:pt x="938198" y="1382236"/>
                </a:cubicBezTo>
                <a:cubicBezTo>
                  <a:pt x="968579" y="1382236"/>
                  <a:pt x="998960" y="1378858"/>
                  <a:pt x="1025964" y="1375480"/>
                </a:cubicBezTo>
                <a:cubicBezTo>
                  <a:pt x="1056344" y="1375480"/>
                  <a:pt x="1086724" y="1368725"/>
                  <a:pt x="1113730" y="1365347"/>
                </a:cubicBezTo>
                <a:cubicBezTo>
                  <a:pt x="1167739" y="1351836"/>
                  <a:pt x="1221749" y="1338325"/>
                  <a:pt x="1269007" y="1318059"/>
                </a:cubicBezTo>
                <a:cubicBezTo>
                  <a:pt x="1316266" y="1301170"/>
                  <a:pt x="1356773" y="1280903"/>
                  <a:pt x="1393904" y="1260637"/>
                </a:cubicBezTo>
                <a:cubicBezTo>
                  <a:pt x="1431036" y="1236993"/>
                  <a:pt x="1464792" y="1216726"/>
                  <a:pt x="1488421" y="1199838"/>
                </a:cubicBezTo>
                <a:cubicBezTo>
                  <a:pt x="1501923" y="1189704"/>
                  <a:pt x="1512050" y="1182949"/>
                  <a:pt x="1522177" y="1176193"/>
                </a:cubicBezTo>
                <a:cubicBezTo>
                  <a:pt x="1532304" y="1169438"/>
                  <a:pt x="1542430" y="1162682"/>
                  <a:pt x="1549182" y="1155927"/>
                </a:cubicBezTo>
                <a:cubicBezTo>
                  <a:pt x="1562684" y="1145794"/>
                  <a:pt x="1569436" y="1139038"/>
                  <a:pt x="1569436" y="1139038"/>
                </a:cubicBezTo>
                <a:cubicBezTo>
                  <a:pt x="1572811" y="1135660"/>
                  <a:pt x="1576187" y="1139038"/>
                  <a:pt x="1579562" y="1139038"/>
                </a:cubicBezTo>
                <a:cubicBezTo>
                  <a:pt x="1579563" y="1142416"/>
                  <a:pt x="1579563" y="1145793"/>
                  <a:pt x="1579562" y="1149171"/>
                </a:cubicBezTo>
                <a:cubicBezTo>
                  <a:pt x="1579562" y="1149171"/>
                  <a:pt x="1576187" y="1155927"/>
                  <a:pt x="1566060" y="1172816"/>
                </a:cubicBezTo>
                <a:cubicBezTo>
                  <a:pt x="1559309" y="1186326"/>
                  <a:pt x="1545806" y="1209971"/>
                  <a:pt x="1528929" y="1236993"/>
                </a:cubicBezTo>
                <a:cubicBezTo>
                  <a:pt x="1512051" y="1267392"/>
                  <a:pt x="1485046" y="1297792"/>
                  <a:pt x="1454665" y="1331569"/>
                </a:cubicBezTo>
                <a:cubicBezTo>
                  <a:pt x="1420909" y="1368725"/>
                  <a:pt x="1380402" y="1405880"/>
                  <a:pt x="1333144" y="1439657"/>
                </a:cubicBezTo>
                <a:cubicBezTo>
                  <a:pt x="1285885" y="1473435"/>
                  <a:pt x="1228500" y="1507212"/>
                  <a:pt x="1164363" y="1534234"/>
                </a:cubicBezTo>
                <a:cubicBezTo>
                  <a:pt x="1103603" y="1557878"/>
                  <a:pt x="1029340" y="1578144"/>
                  <a:pt x="955077" y="1591656"/>
                </a:cubicBezTo>
                <a:cubicBezTo>
                  <a:pt x="880813" y="1601789"/>
                  <a:pt x="799799" y="1601789"/>
                  <a:pt x="718784" y="1591656"/>
                </a:cubicBezTo>
                <a:cubicBezTo>
                  <a:pt x="637770" y="1584900"/>
                  <a:pt x="553380" y="1561256"/>
                  <a:pt x="475741" y="1527478"/>
                </a:cubicBezTo>
                <a:cubicBezTo>
                  <a:pt x="394727" y="1493701"/>
                  <a:pt x="320464" y="1446413"/>
                  <a:pt x="256327" y="1385613"/>
                </a:cubicBezTo>
                <a:cubicBezTo>
                  <a:pt x="188816" y="1324814"/>
                  <a:pt x="134806" y="1250504"/>
                  <a:pt x="97674" y="1172816"/>
                </a:cubicBezTo>
                <a:cubicBezTo>
                  <a:pt x="60543" y="1091750"/>
                  <a:pt x="43665" y="1007306"/>
                  <a:pt x="36913" y="929618"/>
                </a:cubicBezTo>
                <a:cubicBezTo>
                  <a:pt x="30162" y="851930"/>
                  <a:pt x="33538" y="777620"/>
                  <a:pt x="47040" y="713443"/>
                </a:cubicBezTo>
                <a:cubicBezTo>
                  <a:pt x="50416" y="696554"/>
                  <a:pt x="50416" y="683043"/>
                  <a:pt x="53791" y="666154"/>
                </a:cubicBezTo>
                <a:cubicBezTo>
                  <a:pt x="57167" y="652643"/>
                  <a:pt x="63918" y="635754"/>
                  <a:pt x="67294" y="622244"/>
                </a:cubicBezTo>
                <a:cubicBezTo>
                  <a:pt x="74045" y="595222"/>
                  <a:pt x="80796" y="568200"/>
                  <a:pt x="90923" y="541178"/>
                </a:cubicBezTo>
                <a:cubicBezTo>
                  <a:pt x="97674" y="517534"/>
                  <a:pt x="107801" y="497267"/>
                  <a:pt x="117928" y="477001"/>
                </a:cubicBezTo>
                <a:cubicBezTo>
                  <a:pt x="124679" y="456734"/>
                  <a:pt x="134806" y="436468"/>
                  <a:pt x="141557" y="419579"/>
                </a:cubicBezTo>
                <a:lnTo>
                  <a:pt x="152259" y="396375"/>
                </a:lnTo>
                <a:lnTo>
                  <a:pt x="0" y="277813"/>
                </a:lnTo>
                <a:close/>
              </a:path>
            </a:pathLst>
          </a:custGeom>
          <a:solidFill>
            <a:srgbClr val="6EC2E9"/>
          </a:solidFill>
          <a:ln>
            <a:noFill/>
          </a:ln>
        </p:spPr>
        <p:txBody>
          <a:bodyPr vert="horz" wrap="square" lIns="91440" tIns="45720" rIns="91440" bIns="45720" numCol="1" anchor="t" anchorCtr="0" compatLnSpc="1">
            <a:prstTxWarp prst="textNoShape">
              <a:avLst/>
            </a:prstTxWarp>
            <a:noAutofit/>
          </a:bodyPr>
          <a:lstStyle/>
          <a:p>
            <a:pPr defTabSz="914363"/>
            <a:endParaRPr lang="en-US" dirty="0">
              <a:solidFill>
                <a:srgbClr val="000000"/>
              </a:solidFill>
              <a:latin typeface="Segoe UI"/>
            </a:endParaRPr>
          </a:p>
        </p:txBody>
      </p:sp>
      <p:sp>
        <p:nvSpPr>
          <p:cNvPr id="98" name="Explosión 2 97"/>
          <p:cNvSpPr/>
          <p:nvPr/>
        </p:nvSpPr>
        <p:spPr>
          <a:xfrm>
            <a:off x="8970810" y="412869"/>
            <a:ext cx="3090126" cy="1171387"/>
          </a:xfrm>
          <a:prstGeom prst="irregularSeal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smtClean="0"/>
              <a:t>Seguridad, Control, …</a:t>
            </a:r>
            <a:endParaRPr lang="en-US" b="1" dirty="0"/>
          </a:p>
        </p:txBody>
      </p:sp>
    </p:spTree>
    <p:extLst>
      <p:ext uri="{BB962C8B-B14F-4D97-AF65-F5344CB8AC3E}">
        <p14:creationId xmlns:p14="http://schemas.microsoft.com/office/powerpoint/2010/main" val="2301459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7">
                                            <p:txEl>
                                              <p:pRg st="0" end="0"/>
                                            </p:txEl>
                                          </p:spTgt>
                                        </p:tgtEl>
                                        <p:attrNameLst>
                                          <p:attrName>style.visibility</p:attrName>
                                        </p:attrNameLst>
                                      </p:cBhvr>
                                      <p:to>
                                        <p:strVal val="visible"/>
                                      </p:to>
                                    </p:set>
                                    <p:animEffect transition="in" filter="fade">
                                      <p:cBhvr>
                                        <p:cTn id="11" dur="500"/>
                                        <p:tgtEl>
                                          <p:spTgt spid="87">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7">
                                            <p:txEl>
                                              <p:pRg st="1" end="1"/>
                                            </p:txEl>
                                          </p:spTgt>
                                        </p:tgtEl>
                                        <p:attrNameLst>
                                          <p:attrName>style.visibility</p:attrName>
                                        </p:attrNameLst>
                                      </p:cBhvr>
                                      <p:to>
                                        <p:strVal val="visible"/>
                                      </p:to>
                                    </p:set>
                                    <p:animEffect transition="in" filter="fade">
                                      <p:cBhvr>
                                        <p:cTn id="15" dur="500"/>
                                        <p:tgtEl>
                                          <p:spTgt spid="87">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7">
                                            <p:txEl>
                                              <p:pRg st="2" end="2"/>
                                            </p:txEl>
                                          </p:spTgt>
                                        </p:tgtEl>
                                        <p:attrNameLst>
                                          <p:attrName>style.visibility</p:attrName>
                                        </p:attrNameLst>
                                      </p:cBhvr>
                                      <p:to>
                                        <p:strVal val="visible"/>
                                      </p:to>
                                    </p:set>
                                    <p:animEffect transition="in" filter="fade">
                                      <p:cBhvr>
                                        <p:cTn id="19" dur="500"/>
                                        <p:tgtEl>
                                          <p:spTgt spid="87">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7">
                                            <p:txEl>
                                              <p:pRg st="3" end="3"/>
                                            </p:txEl>
                                          </p:spTgt>
                                        </p:tgtEl>
                                        <p:attrNameLst>
                                          <p:attrName>style.visibility</p:attrName>
                                        </p:attrNameLst>
                                      </p:cBhvr>
                                      <p:to>
                                        <p:strVal val="visible"/>
                                      </p:to>
                                    </p:set>
                                    <p:animEffect transition="in" filter="fade">
                                      <p:cBhvr>
                                        <p:cTn id="23" dur="500"/>
                                        <p:tgtEl>
                                          <p:spTgt spid="87">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5"/>
                                        </p:tgtEl>
                                        <p:attrNameLst>
                                          <p:attrName>style.visibility</p:attrName>
                                        </p:attrNameLst>
                                      </p:cBhvr>
                                      <p:to>
                                        <p:strVal val="visible"/>
                                      </p:to>
                                    </p:set>
                                    <p:animEffect transition="in" filter="fade">
                                      <p:cBhvr>
                                        <p:cTn id="28" dur="500"/>
                                        <p:tgtEl>
                                          <p:spTgt spid="95"/>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94">
                                            <p:txEl>
                                              <p:pRg st="0" end="0"/>
                                            </p:txEl>
                                          </p:spTgt>
                                        </p:tgtEl>
                                        <p:attrNameLst>
                                          <p:attrName>style.visibility</p:attrName>
                                        </p:attrNameLst>
                                      </p:cBhvr>
                                      <p:to>
                                        <p:strVal val="visible"/>
                                      </p:to>
                                    </p:set>
                                    <p:animEffect transition="in" filter="fade">
                                      <p:cBhvr>
                                        <p:cTn id="32" dur="500"/>
                                        <p:tgtEl>
                                          <p:spTgt spid="94">
                                            <p:txEl>
                                              <p:pRg st="0" end="0"/>
                                            </p:txEl>
                                          </p:spTgt>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94">
                                            <p:txEl>
                                              <p:pRg st="1" end="1"/>
                                            </p:txEl>
                                          </p:spTgt>
                                        </p:tgtEl>
                                        <p:attrNameLst>
                                          <p:attrName>style.visibility</p:attrName>
                                        </p:attrNameLst>
                                      </p:cBhvr>
                                      <p:to>
                                        <p:strVal val="visible"/>
                                      </p:to>
                                    </p:set>
                                    <p:animEffect transition="in" filter="fade">
                                      <p:cBhvr>
                                        <p:cTn id="36" dur="500"/>
                                        <p:tgtEl>
                                          <p:spTgt spid="94">
                                            <p:txEl>
                                              <p:pRg st="1" end="1"/>
                                            </p:txEl>
                                          </p:spTgt>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94">
                                            <p:txEl>
                                              <p:pRg st="2" end="2"/>
                                            </p:txEl>
                                          </p:spTgt>
                                        </p:tgtEl>
                                        <p:attrNameLst>
                                          <p:attrName>style.visibility</p:attrName>
                                        </p:attrNameLst>
                                      </p:cBhvr>
                                      <p:to>
                                        <p:strVal val="visible"/>
                                      </p:to>
                                    </p:set>
                                    <p:animEffect transition="in" filter="fade">
                                      <p:cBhvr>
                                        <p:cTn id="40" dur="500"/>
                                        <p:tgtEl>
                                          <p:spTgt spid="94">
                                            <p:txEl>
                                              <p:pRg st="2" end="2"/>
                                            </p:txEl>
                                          </p:spTgt>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94">
                                            <p:txEl>
                                              <p:pRg st="3" end="3"/>
                                            </p:txEl>
                                          </p:spTgt>
                                        </p:tgtEl>
                                        <p:attrNameLst>
                                          <p:attrName>style.visibility</p:attrName>
                                        </p:attrNameLst>
                                      </p:cBhvr>
                                      <p:to>
                                        <p:strVal val="visible"/>
                                      </p:to>
                                    </p:set>
                                    <p:animEffect transition="in" filter="fade">
                                      <p:cBhvr>
                                        <p:cTn id="44" dur="500"/>
                                        <p:tgtEl>
                                          <p:spTgt spid="94">
                                            <p:txEl>
                                              <p:pRg st="3" end="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6" presetClass="entr" presetSubtype="0" fill="hold" grpId="0" nodeType="clickEffect">
                                  <p:stCondLst>
                                    <p:cond delay="0"/>
                                  </p:stCondLst>
                                  <p:childTnLst>
                                    <p:set>
                                      <p:cBhvr>
                                        <p:cTn id="48" dur="1" fill="hold">
                                          <p:stCondLst>
                                            <p:cond delay="0"/>
                                          </p:stCondLst>
                                        </p:cTn>
                                        <p:tgtEl>
                                          <p:spTgt spid="98"/>
                                        </p:tgtEl>
                                        <p:attrNameLst>
                                          <p:attrName>style.visibility</p:attrName>
                                        </p:attrNameLst>
                                      </p:cBhvr>
                                      <p:to>
                                        <p:strVal val="visible"/>
                                      </p:to>
                                    </p:set>
                                    <p:animEffect transition="in" filter="wipe(down)">
                                      <p:cBhvr>
                                        <p:cTn id="49" dur="580">
                                          <p:stCondLst>
                                            <p:cond delay="0"/>
                                          </p:stCondLst>
                                        </p:cTn>
                                        <p:tgtEl>
                                          <p:spTgt spid="98"/>
                                        </p:tgtEl>
                                      </p:cBhvr>
                                    </p:animEffect>
                                    <p:anim calcmode="lin" valueType="num">
                                      <p:cBhvr>
                                        <p:cTn id="50" dur="1822" tmFilter="0,0; 0.14,0.36; 0.43,0.73; 0.71,0.91; 1.0,1.0">
                                          <p:stCondLst>
                                            <p:cond delay="0"/>
                                          </p:stCondLst>
                                        </p:cTn>
                                        <p:tgtEl>
                                          <p:spTgt spid="98"/>
                                        </p:tgtEl>
                                        <p:attrNameLst>
                                          <p:attrName>ppt_x</p:attrName>
                                        </p:attrNameLst>
                                      </p:cBhvr>
                                      <p:tavLst>
                                        <p:tav tm="0">
                                          <p:val>
                                            <p:strVal val="#ppt_x-0.25"/>
                                          </p:val>
                                        </p:tav>
                                        <p:tav tm="100000">
                                          <p:val>
                                            <p:strVal val="#ppt_x"/>
                                          </p:val>
                                        </p:tav>
                                      </p:tavLst>
                                    </p:anim>
                                    <p:anim calcmode="lin" valueType="num">
                                      <p:cBhvr>
                                        <p:cTn id="51" dur="664" tmFilter="0.0,0.0; 0.25,0.07; 0.50,0.2; 0.75,0.467; 1.0,1.0">
                                          <p:stCondLst>
                                            <p:cond delay="0"/>
                                          </p:stCondLst>
                                        </p:cTn>
                                        <p:tgtEl>
                                          <p:spTgt spid="98"/>
                                        </p:tgtEl>
                                        <p:attrNameLst>
                                          <p:attrName>ppt_y</p:attrName>
                                        </p:attrNameLst>
                                      </p:cBhvr>
                                      <p:tavLst>
                                        <p:tav tm="0" fmla="#ppt_y-sin(pi*$)/3">
                                          <p:val>
                                            <p:fltVal val="0.5"/>
                                          </p:val>
                                        </p:tav>
                                        <p:tav tm="100000">
                                          <p:val>
                                            <p:fltVal val="1"/>
                                          </p:val>
                                        </p:tav>
                                      </p:tavLst>
                                    </p:anim>
                                    <p:anim calcmode="lin" valueType="num">
                                      <p:cBhvr>
                                        <p:cTn id="52" dur="664" tmFilter="0, 0; 0.125,0.2665; 0.25,0.4; 0.375,0.465; 0.5,0.5;  0.625,0.535; 0.75,0.6; 0.875,0.7335; 1,1">
                                          <p:stCondLst>
                                            <p:cond delay="664"/>
                                          </p:stCondLst>
                                        </p:cTn>
                                        <p:tgtEl>
                                          <p:spTgt spid="98"/>
                                        </p:tgtEl>
                                        <p:attrNameLst>
                                          <p:attrName>ppt_y</p:attrName>
                                        </p:attrNameLst>
                                      </p:cBhvr>
                                      <p:tavLst>
                                        <p:tav tm="0" fmla="#ppt_y-sin(pi*$)/9">
                                          <p:val>
                                            <p:fltVal val="0"/>
                                          </p:val>
                                        </p:tav>
                                        <p:tav tm="100000">
                                          <p:val>
                                            <p:fltVal val="1"/>
                                          </p:val>
                                        </p:tav>
                                      </p:tavLst>
                                    </p:anim>
                                    <p:anim calcmode="lin" valueType="num">
                                      <p:cBhvr>
                                        <p:cTn id="53" dur="332" tmFilter="0, 0; 0.125,0.2665; 0.25,0.4; 0.375,0.465; 0.5,0.5;  0.625,0.535; 0.75,0.6; 0.875,0.7335; 1,1">
                                          <p:stCondLst>
                                            <p:cond delay="1324"/>
                                          </p:stCondLst>
                                        </p:cTn>
                                        <p:tgtEl>
                                          <p:spTgt spid="98"/>
                                        </p:tgtEl>
                                        <p:attrNameLst>
                                          <p:attrName>ppt_y</p:attrName>
                                        </p:attrNameLst>
                                      </p:cBhvr>
                                      <p:tavLst>
                                        <p:tav tm="0" fmla="#ppt_y-sin(pi*$)/27">
                                          <p:val>
                                            <p:fltVal val="0"/>
                                          </p:val>
                                        </p:tav>
                                        <p:tav tm="100000">
                                          <p:val>
                                            <p:fltVal val="1"/>
                                          </p:val>
                                        </p:tav>
                                      </p:tavLst>
                                    </p:anim>
                                    <p:anim calcmode="lin" valueType="num">
                                      <p:cBhvr>
                                        <p:cTn id="54" dur="164" tmFilter="0, 0; 0.125,0.2665; 0.25,0.4; 0.375,0.465; 0.5,0.5;  0.625,0.535; 0.75,0.6; 0.875,0.7335; 1,1">
                                          <p:stCondLst>
                                            <p:cond delay="1656"/>
                                          </p:stCondLst>
                                        </p:cTn>
                                        <p:tgtEl>
                                          <p:spTgt spid="98"/>
                                        </p:tgtEl>
                                        <p:attrNameLst>
                                          <p:attrName>ppt_y</p:attrName>
                                        </p:attrNameLst>
                                      </p:cBhvr>
                                      <p:tavLst>
                                        <p:tav tm="0" fmla="#ppt_y-sin(pi*$)/81">
                                          <p:val>
                                            <p:fltVal val="0"/>
                                          </p:val>
                                        </p:tav>
                                        <p:tav tm="100000">
                                          <p:val>
                                            <p:fltVal val="1"/>
                                          </p:val>
                                        </p:tav>
                                      </p:tavLst>
                                    </p:anim>
                                    <p:animScale>
                                      <p:cBhvr>
                                        <p:cTn id="55" dur="26">
                                          <p:stCondLst>
                                            <p:cond delay="650"/>
                                          </p:stCondLst>
                                        </p:cTn>
                                        <p:tgtEl>
                                          <p:spTgt spid="98"/>
                                        </p:tgtEl>
                                      </p:cBhvr>
                                      <p:to x="100000" y="60000"/>
                                    </p:animScale>
                                    <p:animScale>
                                      <p:cBhvr>
                                        <p:cTn id="56" dur="166" decel="50000">
                                          <p:stCondLst>
                                            <p:cond delay="676"/>
                                          </p:stCondLst>
                                        </p:cTn>
                                        <p:tgtEl>
                                          <p:spTgt spid="98"/>
                                        </p:tgtEl>
                                      </p:cBhvr>
                                      <p:to x="100000" y="100000"/>
                                    </p:animScale>
                                    <p:animScale>
                                      <p:cBhvr>
                                        <p:cTn id="57" dur="26">
                                          <p:stCondLst>
                                            <p:cond delay="1312"/>
                                          </p:stCondLst>
                                        </p:cTn>
                                        <p:tgtEl>
                                          <p:spTgt spid="98"/>
                                        </p:tgtEl>
                                      </p:cBhvr>
                                      <p:to x="100000" y="80000"/>
                                    </p:animScale>
                                    <p:animScale>
                                      <p:cBhvr>
                                        <p:cTn id="58" dur="166" decel="50000">
                                          <p:stCondLst>
                                            <p:cond delay="1338"/>
                                          </p:stCondLst>
                                        </p:cTn>
                                        <p:tgtEl>
                                          <p:spTgt spid="98"/>
                                        </p:tgtEl>
                                      </p:cBhvr>
                                      <p:to x="100000" y="100000"/>
                                    </p:animScale>
                                    <p:animScale>
                                      <p:cBhvr>
                                        <p:cTn id="59" dur="26">
                                          <p:stCondLst>
                                            <p:cond delay="1642"/>
                                          </p:stCondLst>
                                        </p:cTn>
                                        <p:tgtEl>
                                          <p:spTgt spid="98"/>
                                        </p:tgtEl>
                                      </p:cBhvr>
                                      <p:to x="100000" y="90000"/>
                                    </p:animScale>
                                    <p:animScale>
                                      <p:cBhvr>
                                        <p:cTn id="60" dur="166" decel="50000">
                                          <p:stCondLst>
                                            <p:cond delay="1668"/>
                                          </p:stCondLst>
                                        </p:cTn>
                                        <p:tgtEl>
                                          <p:spTgt spid="98"/>
                                        </p:tgtEl>
                                      </p:cBhvr>
                                      <p:to x="100000" y="100000"/>
                                    </p:animScale>
                                    <p:animScale>
                                      <p:cBhvr>
                                        <p:cTn id="61" dur="26">
                                          <p:stCondLst>
                                            <p:cond delay="1808"/>
                                          </p:stCondLst>
                                        </p:cTn>
                                        <p:tgtEl>
                                          <p:spTgt spid="98"/>
                                        </p:tgtEl>
                                      </p:cBhvr>
                                      <p:to x="100000" y="95000"/>
                                    </p:animScale>
                                    <p:animScale>
                                      <p:cBhvr>
                                        <p:cTn id="62" dur="166" decel="50000">
                                          <p:stCondLst>
                                            <p:cond delay="1834"/>
                                          </p:stCondLst>
                                        </p:cTn>
                                        <p:tgtEl>
                                          <p:spTgt spid="9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7" grpId="0" build="p"/>
      <p:bldP spid="94" grpId="0" build="p"/>
      <p:bldP spid="95" grpId="0"/>
      <p:bldP spid="9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t="7837" b="9576"/>
          <a:stretch>
            <a:fillRect/>
          </a:stretch>
        </p:blipFill>
        <p:spPr bwMode="auto">
          <a:xfrm>
            <a:off x="3124200" y="2466975"/>
            <a:ext cx="5943600" cy="19240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500846" y="4391025"/>
            <a:ext cx="5566954" cy="1200329"/>
          </a:xfrm>
          <a:prstGeom prst="rect">
            <a:avLst/>
          </a:prstGeom>
          <a:noFill/>
        </p:spPr>
        <p:txBody>
          <a:bodyPr wrap="square" rtlCol="0">
            <a:spAutoFit/>
          </a:bodyPr>
          <a:lstStyle/>
          <a:p>
            <a:pPr algn="ctr"/>
            <a:r>
              <a:rPr lang="en-US" sz="3600" dirty="0" smtClean="0">
                <a:latin typeface="Segoe UI Light" panose="020B0502040204020203" pitchFamily="34" charset="0"/>
                <a:cs typeface="Segoe UI Light" panose="020B0502040204020203" pitchFamily="34" charset="0"/>
              </a:rPr>
              <a:t>DEMO: OneDrive for Business</a:t>
            </a:r>
            <a:endParaRPr lang="en-US" sz="3600" dirty="0">
              <a:latin typeface="Segoe UI Light" panose="020B0502040204020203" pitchFamily="34" charset="0"/>
              <a:cs typeface="Segoe UI Light" panose="020B0502040204020203" pitchFamily="34" charset="0"/>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3803" y="391282"/>
            <a:ext cx="1407601" cy="1241505"/>
          </a:xfrm>
          <a:prstGeom prst="rect">
            <a:avLst/>
          </a:prstGeom>
        </p:spPr>
      </p:pic>
      <p:pic>
        <p:nvPicPr>
          <p:cNvPr id="8" name="Imagen 7"/>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948059" y="722319"/>
            <a:ext cx="2907326" cy="614557"/>
          </a:xfrm>
          <a:prstGeom prst="rect">
            <a:avLst/>
          </a:prstGeom>
          <a:noFill/>
          <a:extLst>
            <a:ext uri="{909E8E84-426E-40DD-AFC4-6F175D3DCCD1}">
              <a14:hiddenFill xmlns:a14="http://schemas.microsoft.com/office/drawing/2010/main">
                <a:solidFill>
                  <a:srgbClr val="FFFFFF"/>
                </a:solidFill>
              </a14:hiddenFill>
            </a:ext>
          </a:extLst>
        </p:spPr>
      </p:pic>
      <p:pic>
        <p:nvPicPr>
          <p:cNvPr id="9" name="Marcador de contenido 3"/>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392199" y="523492"/>
            <a:ext cx="1407601" cy="1012209"/>
          </a:xfrm>
          <a:prstGeom prst="rect">
            <a:avLst/>
          </a:prstGeom>
        </p:spPr>
      </p:pic>
      <p:sp>
        <p:nvSpPr>
          <p:cNvPr id="11" name="Rectangle 10"/>
          <p:cNvSpPr/>
          <p:nvPr/>
        </p:nvSpPr>
        <p:spPr>
          <a:xfrm>
            <a:off x="6296297" y="5969726"/>
            <a:ext cx="5895703" cy="7837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n 9"/>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85884" y="4079546"/>
            <a:ext cx="2171039" cy="2166756"/>
          </a:xfrm>
          <a:prstGeom prst="rect">
            <a:avLst/>
          </a:prstGeom>
        </p:spPr>
      </p:pic>
    </p:spTree>
    <p:extLst>
      <p:ext uri="{BB962C8B-B14F-4D97-AF65-F5344CB8AC3E}">
        <p14:creationId xmlns:p14="http://schemas.microsoft.com/office/powerpoint/2010/main" val="35948222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2095182" y="1095483"/>
            <a:ext cx="1919968" cy="5687613"/>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 name="Rectangle 19"/>
          <p:cNvSpPr/>
          <p:nvPr/>
        </p:nvSpPr>
        <p:spPr>
          <a:xfrm>
            <a:off x="5957435" y="1095483"/>
            <a:ext cx="2011394" cy="5687613"/>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 name="Rectangle 20"/>
          <p:cNvSpPr/>
          <p:nvPr/>
        </p:nvSpPr>
        <p:spPr>
          <a:xfrm>
            <a:off x="9881325" y="1095483"/>
            <a:ext cx="2011394" cy="5687613"/>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Rectangle 22"/>
          <p:cNvSpPr/>
          <p:nvPr/>
        </p:nvSpPr>
        <p:spPr>
          <a:xfrm>
            <a:off x="866" y="6400380"/>
            <a:ext cx="12190271" cy="45713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TextBox 9"/>
          <p:cNvSpPr txBox="1"/>
          <p:nvPr/>
        </p:nvSpPr>
        <p:spPr>
          <a:xfrm>
            <a:off x="260135" y="201906"/>
            <a:ext cx="11489786" cy="905179"/>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294" b="0" i="0" u="none" strike="noStrike" kern="1200" cap="none" spc="-100" normalizeH="0" baseline="0" noProof="0" dirty="0" smtClean="0">
                <a:ln w="3175">
                  <a:noFill/>
                </a:ln>
                <a:gradFill>
                  <a:gsLst>
                    <a:gs pos="1250">
                      <a:srgbClr val="FFFFFF"/>
                    </a:gs>
                    <a:gs pos="100000">
                      <a:srgbClr val="FFFFFF"/>
                    </a:gs>
                  </a:gsLst>
                  <a:lin ang="5400000" scaled="0"/>
                </a:gradFill>
                <a:effectLst/>
                <a:uLnTx/>
                <a:uFillTx/>
                <a:latin typeface="Segoe UI Light"/>
                <a:ea typeface="+mn-ea"/>
                <a:cs typeface="Segoe UI" pitchFamily="34" charset="0"/>
              </a:rPr>
              <a:t>Como </a:t>
            </a:r>
            <a:r>
              <a:rPr kumimoji="0" lang="en-US" sz="5294" b="0" i="0" u="none" strike="noStrike" kern="1200" cap="none" spc="-100" normalizeH="0" baseline="0" noProof="0" dirty="0" err="1" smtClean="0">
                <a:ln w="3175">
                  <a:noFill/>
                </a:ln>
                <a:gradFill>
                  <a:gsLst>
                    <a:gs pos="1250">
                      <a:srgbClr val="FFFFFF"/>
                    </a:gs>
                    <a:gs pos="100000">
                      <a:srgbClr val="FFFFFF"/>
                    </a:gs>
                  </a:gsLst>
                  <a:lin ang="5400000" scaled="0"/>
                </a:gradFill>
                <a:effectLst/>
                <a:uLnTx/>
                <a:uFillTx/>
                <a:latin typeface="Segoe UI Light"/>
                <a:ea typeface="+mn-ea"/>
                <a:cs typeface="Segoe UI" pitchFamily="34" charset="0"/>
              </a:rPr>
              <a:t>estar</a:t>
            </a:r>
            <a:r>
              <a:rPr kumimoji="0" lang="en-US" sz="5294" b="0" i="0" u="none" strike="noStrike" kern="1200" cap="none" spc="-100" normalizeH="0" baseline="0" noProof="0" dirty="0" smtClean="0">
                <a:ln w="3175">
                  <a:noFill/>
                </a:ln>
                <a:gradFill>
                  <a:gsLst>
                    <a:gs pos="1250">
                      <a:srgbClr val="FFFFFF"/>
                    </a:gs>
                    <a:gs pos="100000">
                      <a:srgbClr val="FFFFFF"/>
                    </a:gs>
                  </a:gsLst>
                  <a:lin ang="5400000" scaled="0"/>
                </a:gradFill>
                <a:effectLst/>
                <a:uLnTx/>
                <a:uFillTx/>
                <a:latin typeface="Segoe UI Light"/>
                <a:ea typeface="+mn-ea"/>
                <a:cs typeface="Segoe UI" pitchFamily="34" charset="0"/>
              </a:rPr>
              <a:t> al </a:t>
            </a:r>
            <a:r>
              <a:rPr kumimoji="0" lang="en-US" sz="5294" b="0" i="0" u="none" strike="noStrike" kern="1200" cap="none" spc="-100" normalizeH="0" baseline="0" noProof="0" dirty="0" err="1" smtClean="0">
                <a:ln w="3175">
                  <a:noFill/>
                </a:ln>
                <a:gradFill>
                  <a:gsLst>
                    <a:gs pos="1250">
                      <a:srgbClr val="FFFFFF"/>
                    </a:gs>
                    <a:gs pos="100000">
                      <a:srgbClr val="FFFFFF"/>
                    </a:gs>
                  </a:gsLst>
                  <a:lin ang="5400000" scaled="0"/>
                </a:gradFill>
                <a:effectLst/>
                <a:uLnTx/>
                <a:uFillTx/>
                <a:latin typeface="Segoe UI Light"/>
                <a:ea typeface="+mn-ea"/>
                <a:cs typeface="Segoe UI" pitchFamily="34" charset="0"/>
              </a:rPr>
              <a:t>día</a:t>
            </a:r>
            <a:endParaRPr kumimoji="0" lang="en-US" sz="5294"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grpSp>
        <p:nvGrpSpPr>
          <p:cNvPr id="30" name="Group 29"/>
          <p:cNvGrpSpPr/>
          <p:nvPr/>
        </p:nvGrpSpPr>
        <p:grpSpPr>
          <a:xfrm>
            <a:off x="249504" y="1262346"/>
            <a:ext cx="1718105" cy="3242304"/>
            <a:chOff x="259307" y="1262038"/>
            <a:chExt cx="1718349" cy="3242761"/>
          </a:xfrm>
        </p:grpSpPr>
        <p:sp>
          <p:nvSpPr>
            <p:cNvPr id="11" name="TextBox 10"/>
            <p:cNvSpPr txBox="1"/>
            <p:nvPr/>
          </p:nvSpPr>
          <p:spPr>
            <a:xfrm>
              <a:off x="259307" y="1844722"/>
              <a:ext cx="1718349" cy="2660077"/>
            </a:xfrm>
            <a:prstGeom prst="rect">
              <a:avLst/>
            </a:prstGeom>
            <a:noFill/>
          </p:spPr>
          <p:txBody>
            <a:bodyPr wrap="square" rtlCol="0">
              <a:spAutoFit/>
            </a:bodyPr>
            <a:lstStyle/>
            <a:p>
              <a:pPr marL="0" marR="0" lvl="0" indent="0" algn="ctr" defTabSz="914367" rtl="0" eaLnBrk="1" fontAlgn="auto" latinLnBrk="0" hangingPunct="1">
                <a:lnSpc>
                  <a:spcPts val="2500"/>
                </a:lnSpc>
                <a:spcBef>
                  <a:spcPts val="0"/>
                </a:spcBef>
                <a:spcAft>
                  <a:spcPts val="0"/>
                </a:spcAft>
                <a:buClrTx/>
                <a:buSzTx/>
                <a:buFontTx/>
                <a:buNone/>
                <a:tabLst/>
                <a:defRPr/>
              </a:pPr>
              <a:r>
                <a:rPr kumimoji="0" lang="es-ES" sz="1600" b="0" i="0" u="none" strike="noStrike" kern="1200" cap="none" spc="0" normalizeH="0" baseline="0" noProof="0" dirty="0" smtClean="0">
                  <a:ln>
                    <a:noFill/>
                  </a:ln>
                  <a:gradFill>
                    <a:gsLst>
                      <a:gs pos="2917">
                        <a:srgbClr val="FFFFFF"/>
                      </a:gs>
                      <a:gs pos="80000">
                        <a:srgbClr val="FFFFFF"/>
                      </a:gs>
                    </a:gsLst>
                    <a:lin ang="5400000" scaled="0"/>
                  </a:gradFill>
                  <a:effectLst/>
                  <a:uLnTx/>
                  <a:uFillTx/>
                  <a:latin typeface="Segoe UI"/>
                  <a:cs typeface="Segoe UI" panose="020B0502040204020203" pitchFamily="34" charset="0"/>
                </a:rPr>
                <a:t>Visitando el </a:t>
              </a:r>
              <a:r>
                <a:rPr kumimoji="0" lang="es-ES" sz="1600" b="0" i="0" u="none" strike="noStrike" kern="1200" cap="none" spc="0" normalizeH="0" baseline="0" noProof="0" dirty="0" err="1" smtClean="0">
                  <a:ln>
                    <a:noFill/>
                  </a:ln>
                  <a:gradFill>
                    <a:gsLst>
                      <a:gs pos="2917">
                        <a:srgbClr val="FFFFFF"/>
                      </a:gs>
                      <a:gs pos="80000">
                        <a:srgbClr val="FFFFFF"/>
                      </a:gs>
                    </a:gsLst>
                    <a:lin ang="5400000" scaled="0"/>
                  </a:gradFill>
                  <a:effectLst/>
                  <a:uLnTx/>
                  <a:uFillTx/>
                  <a:latin typeface="Segoe UI"/>
                  <a:cs typeface="Segoe UI" panose="020B0502040204020203" pitchFamily="34" charset="0"/>
                </a:rPr>
                <a:t>Roadmap</a:t>
              </a:r>
              <a:r>
                <a:rPr kumimoji="0" lang="es-ES" sz="1600" b="0" i="0" u="none" strike="noStrike" kern="1200" cap="none" spc="0" normalizeH="0" noProof="0" dirty="0" smtClean="0">
                  <a:ln>
                    <a:noFill/>
                  </a:ln>
                  <a:gradFill>
                    <a:gsLst>
                      <a:gs pos="2917">
                        <a:srgbClr val="FFFFFF"/>
                      </a:gs>
                      <a:gs pos="80000">
                        <a:srgbClr val="FFFFFF"/>
                      </a:gs>
                    </a:gsLst>
                    <a:lin ang="5400000" scaled="0"/>
                  </a:gradFill>
                  <a:effectLst/>
                  <a:uLnTx/>
                  <a:uFillTx/>
                  <a:latin typeface="Segoe UI"/>
                  <a:cs typeface="Segoe UI" panose="020B0502040204020203" pitchFamily="34" charset="0"/>
                </a:rPr>
                <a:t> de Office 365 para conocer las características </a:t>
              </a:r>
              <a:r>
                <a:rPr kumimoji="0" lang="es-ES" sz="1600" b="0" i="0" u="none" strike="noStrike" kern="1200" cap="none" spc="0" normalizeH="0" noProof="0" dirty="0" err="1" smtClean="0">
                  <a:ln>
                    <a:noFill/>
                  </a:ln>
                  <a:gradFill>
                    <a:gsLst>
                      <a:gs pos="2917">
                        <a:srgbClr val="FFFFFF"/>
                      </a:gs>
                      <a:gs pos="80000">
                        <a:srgbClr val="FFFFFF"/>
                      </a:gs>
                    </a:gsLst>
                    <a:lin ang="5400000" scaled="0"/>
                  </a:gradFill>
                  <a:effectLst/>
                  <a:uLnTx/>
                  <a:uFillTx/>
                  <a:latin typeface="Segoe UI"/>
                  <a:cs typeface="Segoe UI" panose="020B0502040204020203" pitchFamily="34" charset="0"/>
                </a:rPr>
                <a:t>qu</a:t>
              </a:r>
              <a:r>
                <a:rPr lang="es-ES" sz="1600" dirty="0" smtClean="0">
                  <a:gradFill>
                    <a:gsLst>
                      <a:gs pos="2917">
                        <a:srgbClr val="FFFFFF"/>
                      </a:gs>
                      <a:gs pos="80000">
                        <a:srgbClr val="FFFFFF"/>
                      </a:gs>
                    </a:gsLst>
                    <a:lin ang="5400000" scaled="0"/>
                  </a:gradFill>
                  <a:latin typeface="Segoe UI"/>
                  <a:cs typeface="Segoe UI" panose="020B0502040204020203" pitchFamily="34" charset="0"/>
                </a:rPr>
                <a:t>e vienen y las que se liberan</a:t>
              </a:r>
              <a:endParaRPr kumimoji="0" lang="es-ES" sz="1600" b="0" i="0" u="none" strike="noStrike" kern="1200" cap="none" spc="0" normalizeH="0" baseline="0" noProof="0" dirty="0" smtClean="0">
                <a:ln>
                  <a:noFill/>
                </a:ln>
                <a:gradFill>
                  <a:gsLst>
                    <a:gs pos="2917">
                      <a:srgbClr val="FFFFFF"/>
                    </a:gs>
                    <a:gs pos="80000">
                      <a:srgbClr val="FFFFFF"/>
                    </a:gs>
                  </a:gsLst>
                  <a:lin ang="5400000" scaled="0"/>
                </a:gradFill>
                <a:effectLst/>
                <a:uLnTx/>
                <a:uFillTx/>
                <a:latin typeface="Segoe UI"/>
                <a:cs typeface="Segoe UI" panose="020B0502040204020203" pitchFamily="34" charset="0"/>
              </a:endParaRP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100" b="0" i="0" u="none" strike="noStrike" kern="1200" cap="none" spc="0" normalizeH="0" baseline="0" noProof="0" dirty="0" smtClean="0">
                  <a:ln>
                    <a:noFill/>
                  </a:ln>
                  <a:solidFill>
                    <a:srgbClr val="EF4E22"/>
                  </a:solidFill>
                  <a:effectLst/>
                  <a:uLnTx/>
                  <a:uFillTx/>
                  <a:latin typeface="Segoe UI Semibold" panose="020B0702040204020203" pitchFamily="34" charset="0"/>
                  <a:ea typeface="+mn-ea"/>
                  <a:cs typeface="Segoe UI Semibold" panose="020B0702040204020203" pitchFamily="34" charset="0"/>
                </a:rPr>
                <a:t>roadmap.office.com</a:t>
              </a:r>
              <a:endParaRPr kumimoji="0" lang="en-US" sz="1100" b="0" i="0" u="none" strike="noStrike" kern="1200" cap="none" spc="0" normalizeH="0" baseline="0" noProof="0" dirty="0">
                <a:ln>
                  <a:noFill/>
                </a:ln>
                <a:solidFill>
                  <a:srgbClr val="EF4E22"/>
                </a:solidFill>
                <a:effectLst/>
                <a:uLnTx/>
                <a:uFillTx/>
                <a:latin typeface="Segoe UI Semibold" panose="020B0702040204020203" pitchFamily="34" charset="0"/>
                <a:ea typeface="+mn-ea"/>
                <a:cs typeface="Segoe UI Semibold" panose="020B0702040204020203" pitchFamily="34" charset="0"/>
              </a:endParaRPr>
            </a:p>
          </p:txBody>
        </p:sp>
        <p:pic>
          <p:nvPicPr>
            <p:cNvPr id="24" name="Picture 23"/>
            <p:cNvPicPr>
              <a:picLocks noChangeAspect="1"/>
            </p:cNvPicPr>
            <p:nvPr/>
          </p:nvPicPr>
          <p:blipFill>
            <a:blip r:embed="rId3"/>
            <a:stretch>
              <a:fillRect/>
            </a:stretch>
          </p:blipFill>
          <p:spPr>
            <a:xfrm>
              <a:off x="842856" y="1262038"/>
              <a:ext cx="551250" cy="551250"/>
            </a:xfrm>
            <a:prstGeom prst="rect">
              <a:avLst/>
            </a:prstGeom>
          </p:spPr>
        </p:pic>
      </p:grpSp>
      <p:grpSp>
        <p:nvGrpSpPr>
          <p:cNvPr id="31" name="Group 30"/>
          <p:cNvGrpSpPr/>
          <p:nvPr/>
        </p:nvGrpSpPr>
        <p:grpSpPr>
          <a:xfrm>
            <a:off x="2185657" y="1262346"/>
            <a:ext cx="1718105" cy="3242304"/>
            <a:chOff x="2251138" y="1262038"/>
            <a:chExt cx="1718349" cy="3242761"/>
          </a:xfrm>
        </p:grpSpPr>
        <p:sp>
          <p:nvSpPr>
            <p:cNvPr id="12" name="TextBox 11"/>
            <p:cNvSpPr txBox="1"/>
            <p:nvPr/>
          </p:nvSpPr>
          <p:spPr>
            <a:xfrm>
              <a:off x="2251138" y="1844722"/>
              <a:ext cx="1718349" cy="2660077"/>
            </a:xfrm>
            <a:prstGeom prst="rect">
              <a:avLst/>
            </a:prstGeom>
            <a:noFill/>
          </p:spPr>
          <p:txBody>
            <a:bodyPr wrap="square" rtlCol="0">
              <a:spAutoFit/>
            </a:bodyPr>
            <a:lstStyle/>
            <a:p>
              <a:pPr marL="0" marR="0" lvl="0" indent="0" algn="ctr" defTabSz="914367" rtl="0" eaLnBrk="1" fontAlgn="auto" latinLnBrk="0" hangingPunct="1">
                <a:lnSpc>
                  <a:spcPts val="2500"/>
                </a:lnSpc>
                <a:spcBef>
                  <a:spcPts val="0"/>
                </a:spcBef>
                <a:spcAft>
                  <a:spcPts val="0"/>
                </a:spcAft>
                <a:buClrTx/>
                <a:buSzTx/>
                <a:buFontTx/>
                <a:buNone/>
                <a:tabLst/>
                <a:defRPr/>
              </a:pPr>
              <a:r>
                <a:rPr kumimoji="0" lang="es-ES" sz="1600" b="0" i="0" u="none" strike="noStrike" kern="1200" cap="none" spc="0" normalizeH="0" baseline="0" dirty="0" smtClean="0">
                  <a:ln>
                    <a:noFill/>
                  </a:ln>
                  <a:gradFill>
                    <a:gsLst>
                      <a:gs pos="2917">
                        <a:srgbClr val="FFFFFF"/>
                      </a:gs>
                      <a:gs pos="80000">
                        <a:srgbClr val="FFFFFF"/>
                      </a:gs>
                    </a:gsLst>
                    <a:lin ang="5400000" scaled="0"/>
                  </a:gradFill>
                  <a:effectLst/>
                  <a:uLnTx/>
                  <a:uFillTx/>
                  <a:latin typeface="Segoe UI"/>
                  <a:ea typeface="+mn-ea"/>
                  <a:cs typeface="Segoe UI" panose="020B0502040204020203" pitchFamily="34" charset="0"/>
                </a:rPr>
                <a:t>Visitando</a:t>
              </a:r>
              <a:r>
                <a:rPr kumimoji="0" lang="es-ES" sz="1600" b="0" i="0" u="none" strike="noStrike" kern="1200" cap="none" spc="0" normalizeH="0" dirty="0" smtClean="0">
                  <a:ln>
                    <a:noFill/>
                  </a:ln>
                  <a:gradFill>
                    <a:gsLst>
                      <a:gs pos="2917">
                        <a:srgbClr val="FFFFFF"/>
                      </a:gs>
                      <a:gs pos="80000">
                        <a:srgbClr val="FFFFFF"/>
                      </a:gs>
                    </a:gsLst>
                    <a:lin ang="5400000" scaled="0"/>
                  </a:gradFill>
                  <a:effectLst/>
                  <a:uLnTx/>
                  <a:uFillTx/>
                  <a:latin typeface="Segoe UI"/>
                  <a:ea typeface="+mn-ea"/>
                  <a:cs typeface="Segoe UI" panose="020B0502040204020203" pitchFamily="34" charset="0"/>
                </a:rPr>
                <a:t> el blog del Equipo de Office para conocer las últimas noticias y novedades de Office 365</a:t>
              </a:r>
              <a:endParaRPr kumimoji="0" lang="es-ES" sz="1600" b="0" i="0" u="none" strike="noStrike" kern="1200" cap="none" spc="0" normalizeH="0" baseline="0" dirty="0" smtClean="0">
                <a:ln>
                  <a:noFill/>
                </a:ln>
                <a:gradFill>
                  <a:gsLst>
                    <a:gs pos="2917">
                      <a:srgbClr val="FFFFFF"/>
                    </a:gs>
                    <a:gs pos="80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100" b="0" i="0" u="none" strike="noStrike" kern="1200" cap="none" spc="0" normalizeH="0" baseline="0" noProof="0" dirty="0" smtClean="0">
                  <a:ln>
                    <a:noFill/>
                  </a:ln>
                  <a:solidFill>
                    <a:srgbClr val="EF4E22"/>
                  </a:solidFill>
                  <a:effectLst/>
                  <a:uLnTx/>
                  <a:uFillTx/>
                  <a:latin typeface="Segoe UI Semibold" panose="020B0702040204020203" pitchFamily="34" charset="0"/>
                  <a:ea typeface="+mn-ea"/>
                  <a:cs typeface="Segoe UI Semibold" panose="020B0702040204020203" pitchFamily="34" charset="0"/>
                </a:rPr>
                <a:t>blogs.office.com</a:t>
              </a:r>
              <a:endParaRPr kumimoji="0" lang="en-US" sz="1100" b="0" i="0" u="none" strike="noStrike" kern="1200" cap="none" spc="0" normalizeH="0" baseline="0" noProof="0" dirty="0">
                <a:ln>
                  <a:noFill/>
                </a:ln>
                <a:solidFill>
                  <a:srgbClr val="EF4E22"/>
                </a:solidFill>
                <a:effectLst/>
                <a:uLnTx/>
                <a:uFillTx/>
                <a:latin typeface="Segoe UI Semibold" panose="020B0702040204020203" pitchFamily="34" charset="0"/>
                <a:ea typeface="+mn-ea"/>
                <a:cs typeface="Segoe UI Semibold" panose="020B0702040204020203" pitchFamily="34" charset="0"/>
              </a:endParaRPr>
            </a:p>
          </p:txBody>
        </p:sp>
        <p:pic>
          <p:nvPicPr>
            <p:cNvPr id="25" name="Picture 24"/>
            <p:cNvPicPr>
              <a:picLocks noChangeAspect="1"/>
            </p:cNvPicPr>
            <p:nvPr/>
          </p:nvPicPr>
          <p:blipFill>
            <a:blip r:embed="rId4"/>
            <a:stretch>
              <a:fillRect/>
            </a:stretch>
          </p:blipFill>
          <p:spPr>
            <a:xfrm>
              <a:off x="2834687" y="1262038"/>
              <a:ext cx="551250" cy="551250"/>
            </a:xfrm>
            <a:prstGeom prst="rect">
              <a:avLst/>
            </a:prstGeom>
          </p:spPr>
        </p:pic>
      </p:grpSp>
      <p:grpSp>
        <p:nvGrpSpPr>
          <p:cNvPr id="32" name="Group 31"/>
          <p:cNvGrpSpPr/>
          <p:nvPr/>
        </p:nvGrpSpPr>
        <p:grpSpPr>
          <a:xfrm>
            <a:off x="4121809" y="1262346"/>
            <a:ext cx="1718105" cy="2598538"/>
            <a:chOff x="4189804" y="1262038"/>
            <a:chExt cx="1718349" cy="2598904"/>
          </a:xfrm>
        </p:grpSpPr>
        <p:sp>
          <p:nvSpPr>
            <p:cNvPr id="13" name="TextBox 12"/>
            <p:cNvSpPr txBox="1"/>
            <p:nvPr/>
          </p:nvSpPr>
          <p:spPr>
            <a:xfrm>
              <a:off x="4189804" y="1844722"/>
              <a:ext cx="1718349" cy="2016220"/>
            </a:xfrm>
            <a:prstGeom prst="rect">
              <a:avLst/>
            </a:prstGeom>
            <a:noFill/>
          </p:spPr>
          <p:txBody>
            <a:bodyPr wrap="square" rtlCol="0">
              <a:spAutoFit/>
            </a:bodyPr>
            <a:lstStyle/>
            <a:p>
              <a:pPr marL="0" marR="0" lvl="0" indent="0" algn="ctr" defTabSz="914367" rtl="0" eaLnBrk="1" fontAlgn="auto" latinLnBrk="0" hangingPunct="1">
                <a:lnSpc>
                  <a:spcPts val="2500"/>
                </a:lnSpc>
                <a:spcBef>
                  <a:spcPts val="0"/>
                </a:spcBef>
                <a:spcAft>
                  <a:spcPts val="0"/>
                </a:spcAft>
                <a:buClrTx/>
                <a:buSzTx/>
                <a:buFontTx/>
                <a:buNone/>
                <a:tabLst/>
                <a:defRPr/>
              </a:pPr>
              <a:r>
                <a:rPr kumimoji="0" lang="es-ES" sz="1600" b="0" i="0" u="none" strike="noStrike" kern="1200" cap="none" spc="0" normalizeH="0" baseline="0" dirty="0" smtClean="0">
                  <a:ln>
                    <a:noFill/>
                  </a:ln>
                  <a:gradFill>
                    <a:gsLst>
                      <a:gs pos="2917">
                        <a:srgbClr val="FFFFFF"/>
                      </a:gs>
                      <a:gs pos="80000">
                        <a:srgbClr val="FFFFFF"/>
                      </a:gs>
                    </a:gsLst>
                    <a:lin ang="5400000" scaled="0"/>
                  </a:gradFill>
                  <a:effectLst/>
                  <a:uLnTx/>
                  <a:uFillTx/>
                  <a:latin typeface="Segoe UI"/>
                  <a:ea typeface="+mn-ea"/>
                  <a:cs typeface="Segoe UI" panose="020B0502040204020203" pitchFamily="34" charset="0"/>
                </a:rPr>
                <a:t>A través del</a:t>
              </a:r>
              <a:r>
                <a:rPr kumimoji="0" lang="es-ES" sz="1600" b="0" i="0" u="none" strike="noStrike" kern="1200" cap="none" spc="0" normalizeH="0" dirty="0" smtClean="0">
                  <a:ln>
                    <a:noFill/>
                  </a:ln>
                  <a:gradFill>
                    <a:gsLst>
                      <a:gs pos="2917">
                        <a:srgbClr val="FFFFFF"/>
                      </a:gs>
                      <a:gs pos="80000">
                        <a:srgbClr val="FFFFFF"/>
                      </a:gs>
                    </a:gsLst>
                    <a:lin ang="5400000" scaled="0"/>
                  </a:gradFill>
                  <a:effectLst/>
                  <a:uLnTx/>
                  <a:uFillTx/>
                  <a:latin typeface="Segoe UI"/>
                  <a:ea typeface="+mn-ea"/>
                  <a:cs typeface="Segoe UI" panose="020B0502040204020203" pitchFamily="34" charset="0"/>
                </a:rPr>
                <a:t> Centro de Mensajes de Office 365: Adelántate a los cambios</a:t>
              </a:r>
              <a:endParaRPr kumimoji="0" lang="es-ES" sz="1300" b="0" i="0" u="none" strike="noStrike" kern="1200" cap="none" spc="0" normalizeH="0" baseline="0" dirty="0">
                <a:ln>
                  <a:noFill/>
                </a:ln>
                <a:gradFill>
                  <a:gsLst>
                    <a:gs pos="2917">
                      <a:srgbClr val="FFFFFF"/>
                    </a:gs>
                    <a:gs pos="8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pic>
          <p:nvPicPr>
            <p:cNvPr id="26" name="Picture 25"/>
            <p:cNvPicPr>
              <a:picLocks noChangeAspect="1"/>
            </p:cNvPicPr>
            <p:nvPr/>
          </p:nvPicPr>
          <p:blipFill>
            <a:blip r:embed="rId5"/>
            <a:stretch>
              <a:fillRect/>
            </a:stretch>
          </p:blipFill>
          <p:spPr>
            <a:xfrm>
              <a:off x="4773353" y="1262038"/>
              <a:ext cx="551250" cy="551250"/>
            </a:xfrm>
            <a:prstGeom prst="rect">
              <a:avLst/>
            </a:prstGeom>
          </p:spPr>
        </p:pic>
      </p:grpSp>
      <p:grpSp>
        <p:nvGrpSpPr>
          <p:cNvPr id="33" name="Group 32"/>
          <p:cNvGrpSpPr/>
          <p:nvPr/>
        </p:nvGrpSpPr>
        <p:grpSpPr>
          <a:xfrm>
            <a:off x="6099052" y="1262346"/>
            <a:ext cx="1718105" cy="3239740"/>
            <a:chOff x="6160369" y="1262038"/>
            <a:chExt cx="1718349" cy="3240196"/>
          </a:xfrm>
        </p:grpSpPr>
        <p:sp>
          <p:nvSpPr>
            <p:cNvPr id="14" name="TextBox 13"/>
            <p:cNvSpPr txBox="1"/>
            <p:nvPr/>
          </p:nvSpPr>
          <p:spPr>
            <a:xfrm>
              <a:off x="6160369" y="1844722"/>
              <a:ext cx="1718349" cy="2657512"/>
            </a:xfrm>
            <a:prstGeom prst="rect">
              <a:avLst/>
            </a:prstGeom>
            <a:noFill/>
          </p:spPr>
          <p:txBody>
            <a:bodyPr wrap="square" rtlCol="0">
              <a:spAutoFit/>
            </a:bodyPr>
            <a:lstStyle/>
            <a:p>
              <a:pPr marL="0" marR="0" lvl="0" indent="0" algn="ctr" defTabSz="914367" rtl="0" eaLnBrk="1" fontAlgn="auto" latinLnBrk="0" hangingPunct="1">
                <a:lnSpc>
                  <a:spcPts val="2500"/>
                </a:lnSpc>
                <a:spcBef>
                  <a:spcPts val="0"/>
                </a:spcBef>
                <a:spcAft>
                  <a:spcPts val="0"/>
                </a:spcAft>
                <a:buClrTx/>
                <a:buSzTx/>
                <a:buFontTx/>
                <a:buNone/>
                <a:tabLst/>
                <a:defRPr/>
              </a:pPr>
              <a:r>
                <a:rPr kumimoji="0" lang="es-ES" sz="1600" b="0" i="0" u="none" strike="noStrike" kern="1200" cap="none" spc="0" normalizeH="0" baseline="0" noProof="0" dirty="0" smtClean="0">
                  <a:ln>
                    <a:noFill/>
                  </a:ln>
                  <a:gradFill>
                    <a:gsLst>
                      <a:gs pos="2917">
                        <a:srgbClr val="FFFFFF"/>
                      </a:gs>
                      <a:gs pos="80000">
                        <a:srgbClr val="FFFFFF"/>
                      </a:gs>
                    </a:gsLst>
                    <a:lin ang="5400000" scaled="0"/>
                  </a:gradFill>
                  <a:effectLst/>
                  <a:uLnTx/>
                  <a:uFillTx/>
                  <a:latin typeface="Segoe UI"/>
                  <a:cs typeface="Segoe UI" panose="020B0502040204020203" pitchFamily="34" charset="0"/>
                </a:rPr>
                <a:t>Monitoriza el Panel de Salud</a:t>
              </a:r>
              <a:r>
                <a:rPr kumimoji="0" lang="es-ES" sz="1600" b="0" i="0" u="none" strike="noStrike" kern="1200" cap="none" spc="0" normalizeH="0" noProof="0" dirty="0" smtClean="0">
                  <a:ln>
                    <a:noFill/>
                  </a:ln>
                  <a:gradFill>
                    <a:gsLst>
                      <a:gs pos="2917">
                        <a:srgbClr val="FFFFFF"/>
                      </a:gs>
                      <a:gs pos="80000">
                        <a:srgbClr val="FFFFFF"/>
                      </a:gs>
                    </a:gsLst>
                    <a:lin ang="5400000" scaled="0"/>
                  </a:gradFill>
                  <a:effectLst/>
                  <a:uLnTx/>
                  <a:uFillTx/>
                  <a:latin typeface="Segoe UI"/>
                  <a:cs typeface="Segoe UI" panose="020B0502040204020203" pitchFamily="34" charset="0"/>
                </a:rPr>
                <a:t> del Servicio para obtener información sobre el estado de los servicio</a:t>
              </a:r>
              <a:r>
                <a:rPr lang="es-ES" sz="1600" dirty="0" smtClean="0">
                  <a:gradFill>
                    <a:gsLst>
                      <a:gs pos="2917">
                        <a:srgbClr val="FFFFFF"/>
                      </a:gs>
                      <a:gs pos="80000">
                        <a:srgbClr val="FFFFFF"/>
                      </a:gs>
                    </a:gsLst>
                    <a:lin ang="5400000" scaled="0"/>
                  </a:gradFill>
                  <a:latin typeface="Segoe UI"/>
                  <a:cs typeface="Segoe UI" panose="020B0502040204020203" pitchFamily="34" charset="0"/>
                </a:rPr>
                <a:t>s de Office 365</a:t>
              </a:r>
              <a:endParaRPr kumimoji="0" lang="es-ES" sz="1300" b="0" i="0" u="none" strike="noStrike" kern="1200" cap="none" spc="0" normalizeH="0" baseline="0" noProof="0" dirty="0">
                <a:ln>
                  <a:noFill/>
                </a:ln>
                <a:gradFill>
                  <a:gsLst>
                    <a:gs pos="2917">
                      <a:srgbClr val="FFFFFF"/>
                    </a:gs>
                    <a:gs pos="80000">
                      <a:srgbClr val="FFFFFF"/>
                    </a:gs>
                  </a:gsLst>
                  <a:lin ang="5400000" scaled="0"/>
                </a:gradFill>
                <a:effectLst/>
                <a:uLnTx/>
                <a:uFillTx/>
                <a:latin typeface="Segoe UI Semibold" panose="020B0702040204020203" pitchFamily="34" charset="0"/>
                <a:cs typeface="Segoe UI Semibold" panose="020B0702040204020203" pitchFamily="34" charset="0"/>
              </a:endParaRPr>
            </a:p>
          </p:txBody>
        </p:sp>
        <p:pic>
          <p:nvPicPr>
            <p:cNvPr id="27" name="Picture 26"/>
            <p:cNvPicPr>
              <a:picLocks noChangeAspect="1"/>
            </p:cNvPicPr>
            <p:nvPr/>
          </p:nvPicPr>
          <p:blipFill>
            <a:blip r:embed="rId6"/>
            <a:stretch>
              <a:fillRect/>
            </a:stretch>
          </p:blipFill>
          <p:spPr>
            <a:xfrm>
              <a:off x="6743918" y="1262038"/>
              <a:ext cx="551250" cy="551250"/>
            </a:xfrm>
            <a:prstGeom prst="rect">
              <a:avLst/>
            </a:prstGeom>
          </p:spPr>
        </p:pic>
      </p:grpSp>
      <p:grpSp>
        <p:nvGrpSpPr>
          <p:cNvPr id="34" name="Group 33"/>
          <p:cNvGrpSpPr/>
          <p:nvPr/>
        </p:nvGrpSpPr>
        <p:grpSpPr>
          <a:xfrm>
            <a:off x="8066022" y="1262346"/>
            <a:ext cx="1718105" cy="2277937"/>
            <a:chOff x="8099035" y="1262038"/>
            <a:chExt cx="1718349" cy="2278259"/>
          </a:xfrm>
        </p:grpSpPr>
        <p:sp>
          <p:nvSpPr>
            <p:cNvPr id="17" name="TextBox 16"/>
            <p:cNvSpPr txBox="1"/>
            <p:nvPr/>
          </p:nvSpPr>
          <p:spPr>
            <a:xfrm>
              <a:off x="8099035" y="1844722"/>
              <a:ext cx="1718349" cy="1695575"/>
            </a:xfrm>
            <a:prstGeom prst="rect">
              <a:avLst/>
            </a:prstGeom>
            <a:noFill/>
          </p:spPr>
          <p:txBody>
            <a:bodyPr wrap="square" rtlCol="0">
              <a:spAutoFit/>
            </a:bodyPr>
            <a:lstStyle/>
            <a:p>
              <a:pPr lvl="0" algn="ctr" defTabSz="914367">
                <a:lnSpc>
                  <a:spcPts val="2500"/>
                </a:lnSpc>
              </a:pPr>
              <a:r>
                <a:rPr lang="es-ES" sz="1600" dirty="0" smtClean="0">
                  <a:gradFill>
                    <a:gsLst>
                      <a:gs pos="2917">
                        <a:srgbClr val="FFFFFF"/>
                      </a:gs>
                      <a:gs pos="80000">
                        <a:srgbClr val="FFFFFF"/>
                      </a:gs>
                    </a:gsLst>
                    <a:lin ang="5400000" scaled="0"/>
                  </a:gradFill>
                  <a:cs typeface="Segoe UI" panose="020B0502040204020203" pitchFamily="34" charset="0"/>
                </a:rPr>
                <a:t>Mantente </a:t>
              </a:r>
              <a:r>
                <a:rPr lang="es-ES" sz="1600" dirty="0">
                  <a:gradFill>
                    <a:gsLst>
                      <a:gs pos="2917">
                        <a:srgbClr val="FFFFFF"/>
                      </a:gs>
                      <a:gs pos="80000">
                        <a:srgbClr val="FFFFFF"/>
                      </a:gs>
                    </a:gsLst>
                    <a:lin ang="5400000" scaled="0"/>
                  </a:gradFill>
                  <a:cs typeface="Segoe UI" panose="020B0502040204020203" pitchFamily="34" charset="0"/>
                </a:rPr>
                <a:t>actualizado </a:t>
              </a:r>
              <a:r>
                <a:rPr lang="es-ES" sz="1600" dirty="0" smtClean="0">
                  <a:gradFill>
                    <a:gsLst>
                      <a:gs pos="2917">
                        <a:srgbClr val="FFFFFF"/>
                      </a:gs>
                      <a:gs pos="80000">
                        <a:srgbClr val="FFFFFF"/>
                      </a:gs>
                    </a:gsLst>
                    <a:lin ang="5400000" scaled="0"/>
                  </a:gradFill>
                  <a:cs typeface="Segoe UI" panose="020B0502040204020203" pitchFamily="34" charset="0"/>
                </a:rPr>
                <a:t>con </a:t>
              </a:r>
              <a:r>
                <a:rPr lang="es-ES" sz="1600" dirty="0">
                  <a:gradFill>
                    <a:gsLst>
                      <a:gs pos="2917">
                        <a:srgbClr val="FFFFFF"/>
                      </a:gs>
                      <a:gs pos="80000">
                        <a:srgbClr val="FFFFFF"/>
                      </a:gs>
                    </a:gsLst>
                    <a:lin ang="5400000" scaled="0"/>
                  </a:gradFill>
                  <a:cs typeface="Segoe UI" panose="020B0502040204020203" pitchFamily="34" charset="0"/>
                </a:rPr>
                <a:t>la aplicación de administración de Office 365</a:t>
              </a:r>
              <a:r>
                <a:rPr kumimoji="0" lang="en-US" sz="1600" b="0" i="0" u="none" strike="noStrike" kern="1200" cap="none" spc="0" normalizeH="0" baseline="0" noProof="0" dirty="0" smtClean="0">
                  <a:ln>
                    <a:noFill/>
                  </a:ln>
                  <a:gradFill>
                    <a:gsLst>
                      <a:gs pos="2917">
                        <a:srgbClr val="FFFFFF"/>
                      </a:gs>
                      <a:gs pos="80000">
                        <a:srgbClr val="FFFFFF"/>
                      </a:gs>
                    </a:gsLst>
                    <a:lin ang="5400000" scaled="0"/>
                  </a:gradFill>
                  <a:effectLst/>
                  <a:uLnTx/>
                  <a:uFillTx/>
                  <a:latin typeface="Segoe UI"/>
                  <a:ea typeface="+mn-ea"/>
                  <a:cs typeface="Segoe UI" panose="020B0502040204020203" pitchFamily="34" charset="0"/>
                </a:rPr>
                <a:t>r</a:t>
              </a:r>
              <a:endParaRPr kumimoji="0" lang="en-US" sz="1300" b="0" i="0" u="none" strike="noStrike" kern="1200" cap="none" spc="0" normalizeH="0" baseline="0" noProof="0" dirty="0">
                <a:ln>
                  <a:noFill/>
                </a:ln>
                <a:gradFill>
                  <a:gsLst>
                    <a:gs pos="2917">
                      <a:srgbClr val="FFFFFF"/>
                    </a:gs>
                    <a:gs pos="8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pic>
          <p:nvPicPr>
            <p:cNvPr id="28" name="Picture 27"/>
            <p:cNvPicPr>
              <a:picLocks noChangeAspect="1"/>
            </p:cNvPicPr>
            <p:nvPr/>
          </p:nvPicPr>
          <p:blipFill>
            <a:blip r:embed="rId7"/>
            <a:stretch>
              <a:fillRect/>
            </a:stretch>
          </p:blipFill>
          <p:spPr>
            <a:xfrm>
              <a:off x="8682584" y="1262038"/>
              <a:ext cx="551250" cy="551250"/>
            </a:xfrm>
            <a:prstGeom prst="rect">
              <a:avLst/>
            </a:prstGeom>
          </p:spPr>
        </p:pic>
      </p:grpSp>
      <p:grpSp>
        <p:nvGrpSpPr>
          <p:cNvPr id="35" name="Group 34"/>
          <p:cNvGrpSpPr/>
          <p:nvPr/>
        </p:nvGrpSpPr>
        <p:grpSpPr>
          <a:xfrm>
            <a:off x="9930266" y="1262345"/>
            <a:ext cx="1924220" cy="3239740"/>
            <a:chOff x="9941442" y="1262038"/>
            <a:chExt cx="1924493" cy="3240196"/>
          </a:xfrm>
        </p:grpSpPr>
        <p:sp>
          <p:nvSpPr>
            <p:cNvPr id="18" name="TextBox 17"/>
            <p:cNvSpPr txBox="1"/>
            <p:nvPr/>
          </p:nvSpPr>
          <p:spPr>
            <a:xfrm>
              <a:off x="9941442" y="1844722"/>
              <a:ext cx="1924493" cy="2657512"/>
            </a:xfrm>
            <a:prstGeom prst="rect">
              <a:avLst/>
            </a:prstGeom>
            <a:noFill/>
          </p:spPr>
          <p:txBody>
            <a:bodyPr wrap="square" rtlCol="0">
              <a:spAutoFit/>
            </a:bodyPr>
            <a:lstStyle/>
            <a:p>
              <a:pPr marL="0" marR="0" lvl="0" indent="0" algn="ctr" defTabSz="914367" rtl="0" eaLnBrk="1" fontAlgn="auto" latinLnBrk="0" hangingPunct="1">
                <a:lnSpc>
                  <a:spcPts val="2500"/>
                </a:lnSpc>
                <a:spcBef>
                  <a:spcPts val="0"/>
                </a:spcBef>
                <a:spcAft>
                  <a:spcPts val="0"/>
                </a:spcAft>
                <a:buClrTx/>
                <a:buSzTx/>
                <a:buFontTx/>
                <a:buNone/>
                <a:tabLst/>
                <a:defRPr/>
              </a:pPr>
              <a:r>
                <a:rPr kumimoji="0" lang="es-ES" sz="1600" b="0" i="0" u="none" strike="noStrike" kern="1200" cap="none" spc="0" normalizeH="0" baseline="0" dirty="0" smtClean="0">
                  <a:ln>
                    <a:noFill/>
                  </a:ln>
                  <a:gradFill>
                    <a:gsLst>
                      <a:gs pos="2917">
                        <a:srgbClr val="FFFFFF"/>
                      </a:gs>
                      <a:gs pos="80000">
                        <a:srgbClr val="FFFFFF"/>
                      </a:gs>
                    </a:gsLst>
                    <a:lin ang="5400000" scaled="0"/>
                  </a:gradFill>
                  <a:effectLst/>
                  <a:uLnTx/>
                  <a:uFillTx/>
                  <a:latin typeface="Segoe UI"/>
                  <a:ea typeface="+mn-ea"/>
                  <a:cs typeface="Segoe UI" panose="020B0502040204020203" pitchFamily="34" charset="0"/>
                </a:rPr>
                <a:t>Únete a la Office</a:t>
              </a:r>
              <a:r>
                <a:rPr kumimoji="0" lang="es-ES" sz="1600" b="0" i="0" u="none" strike="noStrike" kern="1200" cap="none" spc="0" normalizeH="0" dirty="0" smtClean="0">
                  <a:ln>
                    <a:noFill/>
                  </a:ln>
                  <a:gradFill>
                    <a:gsLst>
                      <a:gs pos="2917">
                        <a:srgbClr val="FFFFFF"/>
                      </a:gs>
                      <a:gs pos="80000">
                        <a:srgbClr val="FFFFFF"/>
                      </a:gs>
                    </a:gsLst>
                    <a:lin ang="5400000" scaled="0"/>
                  </a:gradFill>
                  <a:effectLst/>
                  <a:uLnTx/>
                  <a:uFillTx/>
                  <a:latin typeface="Segoe UI"/>
                  <a:ea typeface="+mn-ea"/>
                  <a:cs typeface="Segoe UI" panose="020B0502040204020203" pitchFamily="34" charset="0"/>
                </a:rPr>
                <a:t> 365 Network en </a:t>
              </a:r>
              <a:r>
                <a:rPr kumimoji="0" lang="es-ES" sz="1600" b="0" i="0" u="none" strike="noStrike" kern="1200" cap="none" spc="0" normalizeH="0" dirty="0" err="1" smtClean="0">
                  <a:ln>
                    <a:noFill/>
                  </a:ln>
                  <a:gradFill>
                    <a:gsLst>
                      <a:gs pos="2917">
                        <a:srgbClr val="FFFFFF"/>
                      </a:gs>
                      <a:gs pos="80000">
                        <a:srgbClr val="FFFFFF"/>
                      </a:gs>
                    </a:gsLst>
                    <a:lin ang="5400000" scaled="0"/>
                  </a:gradFill>
                  <a:effectLst/>
                  <a:uLnTx/>
                  <a:uFillTx/>
                  <a:latin typeface="Segoe UI"/>
                  <a:ea typeface="+mn-ea"/>
                  <a:cs typeface="Segoe UI" panose="020B0502040204020203" pitchFamily="34" charset="0"/>
                </a:rPr>
                <a:t>Yammer</a:t>
              </a:r>
              <a:r>
                <a:rPr kumimoji="0" lang="es-ES" sz="1600" b="0" i="0" u="none" strike="noStrike" kern="1200" cap="none" spc="0" normalizeH="0" dirty="0" smtClean="0">
                  <a:ln>
                    <a:noFill/>
                  </a:ln>
                  <a:gradFill>
                    <a:gsLst>
                      <a:gs pos="2917">
                        <a:srgbClr val="FFFFFF"/>
                      </a:gs>
                      <a:gs pos="80000">
                        <a:srgbClr val="FFFFFF"/>
                      </a:gs>
                    </a:gsLst>
                    <a:lin ang="5400000" scaled="0"/>
                  </a:gradFill>
                  <a:effectLst/>
                  <a:uLnTx/>
                  <a:uFillTx/>
                  <a:latin typeface="Segoe UI"/>
                  <a:ea typeface="+mn-ea"/>
                  <a:cs typeface="Segoe UI" panose="020B0502040204020203" pitchFamily="34" charset="0"/>
                </a:rPr>
                <a:t> para trasladar cualquier cuestión que tengas sobre Office 365</a:t>
              </a:r>
              <a:endParaRPr kumimoji="0" lang="es-ES" sz="1600" b="0" i="0" u="none" strike="noStrike" kern="1200" cap="none" spc="0" normalizeH="0" baseline="0" dirty="0" smtClean="0">
                <a:ln>
                  <a:noFill/>
                </a:ln>
                <a:gradFill>
                  <a:gsLst>
                    <a:gs pos="2917">
                      <a:srgbClr val="FFFFFF"/>
                    </a:gs>
                    <a:gs pos="80000">
                      <a:srgbClr val="FFFFFF"/>
                    </a:gs>
                  </a:gsLst>
                  <a:lin ang="5400000" scaled="0"/>
                </a:gradFill>
                <a:effectLst/>
                <a:uLnTx/>
                <a:uFillTx/>
                <a:latin typeface="Segoe UI"/>
                <a:ea typeface="+mn-ea"/>
                <a:cs typeface="Segoe UI" panose="020B0502040204020203" pitchFamily="34" charset="0"/>
              </a:endParaRPr>
            </a:p>
            <a:p>
              <a:pPr marL="0" marR="0" lvl="0" indent="0" algn="ctr" defTabSz="914367" rtl="0" eaLnBrk="1" fontAlgn="auto" latinLnBrk="0" hangingPunct="1">
                <a:lnSpc>
                  <a:spcPts val="2500"/>
                </a:lnSpc>
                <a:spcBef>
                  <a:spcPts val="0"/>
                </a:spcBef>
                <a:spcAft>
                  <a:spcPts val="0"/>
                </a:spcAft>
                <a:buClrTx/>
                <a:buSzTx/>
                <a:buFontTx/>
                <a:buNone/>
                <a:tabLst/>
                <a:defRPr/>
              </a:pPr>
              <a:r>
                <a:rPr kumimoji="0" lang="en-US" sz="1100" b="0" i="0" u="none" strike="noStrike" kern="1200" cap="none" spc="0" normalizeH="0" baseline="0" noProof="0" dirty="0" err="1" smtClean="0">
                  <a:ln>
                    <a:noFill/>
                  </a:ln>
                  <a:solidFill>
                    <a:srgbClr val="EF4E22"/>
                  </a:solidFill>
                  <a:effectLst/>
                  <a:uLnTx/>
                  <a:uFillTx/>
                  <a:latin typeface="Segoe UI Semibold" panose="020B0702040204020203" pitchFamily="34" charset="0"/>
                  <a:ea typeface="+mn-ea"/>
                  <a:cs typeface="Segoe UI Semibold" panose="020B0702040204020203" pitchFamily="34" charset="0"/>
                </a:rPr>
                <a:t>aka.mvs</a:t>
              </a:r>
              <a:r>
                <a:rPr kumimoji="0" lang="en-US" sz="1100" b="0" i="0" u="none" strike="noStrike" kern="1200" cap="none" spc="0" normalizeH="0" baseline="0" noProof="0" dirty="0" smtClean="0">
                  <a:ln>
                    <a:noFill/>
                  </a:ln>
                  <a:solidFill>
                    <a:srgbClr val="EF4E22"/>
                  </a:solidFill>
                  <a:effectLst/>
                  <a:uLnTx/>
                  <a:uFillTx/>
                  <a:latin typeface="Segoe UI Semibold" panose="020B0702040204020203" pitchFamily="34" charset="0"/>
                  <a:ea typeface="+mn-ea"/>
                  <a:cs typeface="Segoe UI Semibold" panose="020B0702040204020203" pitchFamily="34" charset="0"/>
                </a:rPr>
                <a:t>/Office365Network</a:t>
              </a:r>
              <a:endParaRPr kumimoji="0" lang="en-US" sz="1100" b="0" i="0" u="none" strike="noStrike" kern="1200" cap="none" spc="0" normalizeH="0" baseline="0" noProof="0" dirty="0">
                <a:ln>
                  <a:noFill/>
                </a:ln>
                <a:solidFill>
                  <a:srgbClr val="EF4E22"/>
                </a:solidFill>
                <a:effectLst/>
                <a:uLnTx/>
                <a:uFillTx/>
                <a:latin typeface="Segoe UI Semibold" panose="020B0702040204020203" pitchFamily="34" charset="0"/>
                <a:ea typeface="+mn-ea"/>
                <a:cs typeface="Segoe UI Semibold" panose="020B0702040204020203" pitchFamily="34" charset="0"/>
              </a:endParaRPr>
            </a:p>
          </p:txBody>
        </p:sp>
        <p:pic>
          <p:nvPicPr>
            <p:cNvPr id="29" name="Picture 28"/>
            <p:cNvPicPr>
              <a:picLocks noChangeAspect="1"/>
            </p:cNvPicPr>
            <p:nvPr/>
          </p:nvPicPr>
          <p:blipFill>
            <a:blip r:embed="rId8"/>
            <a:stretch>
              <a:fillRect/>
            </a:stretch>
          </p:blipFill>
          <p:spPr>
            <a:xfrm>
              <a:off x="10628063" y="1262038"/>
              <a:ext cx="551250" cy="551250"/>
            </a:xfrm>
            <a:prstGeom prst="rect">
              <a:avLst/>
            </a:prstGeom>
          </p:spPr>
        </p:pic>
      </p:grpSp>
      <p:pic>
        <p:nvPicPr>
          <p:cNvPr id="36" name="Picture 35"/>
          <p:cNvPicPr>
            <a:picLocks noChangeAspect="1"/>
          </p:cNvPicPr>
          <p:nvPr/>
        </p:nvPicPr>
        <p:blipFill>
          <a:blip r:embed="rId9"/>
          <a:stretch>
            <a:fillRect/>
          </a:stretch>
        </p:blipFill>
        <p:spPr>
          <a:xfrm>
            <a:off x="277142" y="4607723"/>
            <a:ext cx="1745966" cy="1933703"/>
          </a:xfrm>
          <a:prstGeom prst="rect">
            <a:avLst/>
          </a:prstGeom>
        </p:spPr>
      </p:pic>
      <p:pic>
        <p:nvPicPr>
          <p:cNvPr id="37" name="Picture 36"/>
          <p:cNvPicPr>
            <a:picLocks noChangeAspect="1"/>
          </p:cNvPicPr>
          <p:nvPr/>
        </p:nvPicPr>
        <p:blipFill>
          <a:blip r:embed="rId10"/>
          <a:stretch>
            <a:fillRect/>
          </a:stretch>
        </p:blipFill>
        <p:spPr>
          <a:xfrm>
            <a:off x="2195929" y="4607723"/>
            <a:ext cx="2515691" cy="2374889"/>
          </a:xfrm>
          <a:prstGeom prst="rect">
            <a:avLst/>
          </a:prstGeom>
        </p:spPr>
      </p:pic>
      <p:pic>
        <p:nvPicPr>
          <p:cNvPr id="38" name="Picture 37"/>
          <p:cNvPicPr>
            <a:picLocks noChangeAspect="1"/>
          </p:cNvPicPr>
          <p:nvPr/>
        </p:nvPicPr>
        <p:blipFill>
          <a:blip r:embed="rId11"/>
          <a:stretch>
            <a:fillRect/>
          </a:stretch>
        </p:blipFill>
        <p:spPr>
          <a:xfrm>
            <a:off x="4122961" y="4607723"/>
            <a:ext cx="2046346" cy="1933703"/>
          </a:xfrm>
          <a:prstGeom prst="rect">
            <a:avLst/>
          </a:prstGeom>
        </p:spPr>
      </p:pic>
      <p:pic>
        <p:nvPicPr>
          <p:cNvPr id="39" name="Picture 38"/>
          <p:cNvPicPr>
            <a:picLocks noChangeAspect="1"/>
          </p:cNvPicPr>
          <p:nvPr/>
        </p:nvPicPr>
        <p:blipFill>
          <a:blip r:embed="rId12"/>
          <a:stretch>
            <a:fillRect/>
          </a:stretch>
        </p:blipFill>
        <p:spPr>
          <a:xfrm>
            <a:off x="6051995" y="4607723"/>
            <a:ext cx="1755352" cy="1933703"/>
          </a:xfrm>
          <a:prstGeom prst="rect">
            <a:avLst/>
          </a:prstGeom>
        </p:spPr>
      </p:pic>
      <p:pic>
        <p:nvPicPr>
          <p:cNvPr id="40" name="Picture 39"/>
          <p:cNvPicPr>
            <a:picLocks noChangeAspect="1"/>
          </p:cNvPicPr>
          <p:nvPr/>
        </p:nvPicPr>
        <p:blipFill>
          <a:blip r:embed="rId13"/>
          <a:stretch>
            <a:fillRect/>
          </a:stretch>
        </p:blipFill>
        <p:spPr>
          <a:xfrm>
            <a:off x="7838165" y="4607723"/>
            <a:ext cx="1971251" cy="1933703"/>
          </a:xfrm>
          <a:prstGeom prst="rect">
            <a:avLst/>
          </a:prstGeom>
        </p:spPr>
      </p:pic>
      <p:pic>
        <p:nvPicPr>
          <p:cNvPr id="41" name="Picture 40"/>
          <p:cNvPicPr>
            <a:picLocks noChangeAspect="1"/>
          </p:cNvPicPr>
          <p:nvPr/>
        </p:nvPicPr>
        <p:blipFill>
          <a:blip r:embed="rId14"/>
          <a:stretch>
            <a:fillRect/>
          </a:stretch>
        </p:blipFill>
        <p:spPr>
          <a:xfrm>
            <a:off x="9712218" y="4434680"/>
            <a:ext cx="2121441" cy="2581401"/>
          </a:xfrm>
          <a:prstGeom prst="rect">
            <a:avLst/>
          </a:prstGeom>
        </p:spPr>
      </p:pic>
    </p:spTree>
    <p:extLst>
      <p:ext uri="{BB962C8B-B14F-4D97-AF65-F5344CB8AC3E}">
        <p14:creationId xmlns:p14="http://schemas.microsoft.com/office/powerpoint/2010/main" val="26681798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Como estar al día: </a:t>
            </a:r>
            <a:r>
              <a:rPr lang="es-ES" dirty="0" err="1" smtClean="0"/>
              <a:t>Roadmap</a:t>
            </a:r>
            <a:r>
              <a:rPr lang="es-ES" dirty="0" smtClean="0"/>
              <a:t> de Office 365</a:t>
            </a:r>
            <a:endParaRPr lang="en-US" dirty="0"/>
          </a:p>
        </p:txBody>
      </p:sp>
      <p:pic>
        <p:nvPicPr>
          <p:cNvPr id="4" name="Picture 5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361" y="1356993"/>
            <a:ext cx="5047999" cy="2422967"/>
          </a:xfrm>
          <a:prstGeom prst="rect">
            <a:avLst/>
          </a:prstGeom>
          <a:ln>
            <a:noFill/>
          </a:ln>
          <a:effectLst>
            <a:outerShdw blurRad="292100" dist="139700" dir="2700000" algn="tl" rotWithShape="0">
              <a:srgbClr val="333333">
                <a:alpha val="65000"/>
              </a:srgbClr>
            </a:outerShdw>
          </a:effectLst>
        </p:spPr>
      </p:pic>
      <p:sp>
        <p:nvSpPr>
          <p:cNvPr id="6" name="Rectángulo 5"/>
          <p:cNvSpPr/>
          <p:nvPr/>
        </p:nvSpPr>
        <p:spPr>
          <a:xfrm>
            <a:off x="118361" y="3882830"/>
            <a:ext cx="5148000" cy="2246769"/>
          </a:xfrm>
          <a:prstGeom prst="rect">
            <a:avLst/>
          </a:prstGeom>
          <a:solidFill>
            <a:schemeClr val="accent1">
              <a:lumMod val="75000"/>
            </a:schemeClr>
          </a:solidFill>
        </p:spPr>
        <p:txBody>
          <a:bodyPr wrap="square">
            <a:spAutoFit/>
          </a:bodyPr>
          <a:lstStyle/>
          <a:p>
            <a:r>
              <a:rPr lang="es-ES" sz="2800" dirty="0" smtClean="0">
                <a:solidFill>
                  <a:schemeClr val="bg1"/>
                </a:solidFill>
                <a:latin typeface="Segoe UI Light" panose="020B0502040204020203" pitchFamily="34" charset="0"/>
                <a:cs typeface="Segoe UI Light" panose="020B0502040204020203" pitchFamily="34" charset="0"/>
              </a:rPr>
              <a:t>Actualizado de forma continua por Microsoft</a:t>
            </a:r>
          </a:p>
          <a:p>
            <a:endParaRPr lang="es-ES" sz="2800" dirty="0" smtClean="0">
              <a:solidFill>
                <a:schemeClr val="bg1"/>
              </a:solidFill>
              <a:latin typeface="Segoe UI Light" panose="020B0502040204020203" pitchFamily="34" charset="0"/>
              <a:cs typeface="Segoe UI Light" panose="020B0502040204020203" pitchFamily="34" charset="0"/>
            </a:endParaRPr>
          </a:p>
          <a:p>
            <a:r>
              <a:rPr lang="es-ES" sz="2800" dirty="0" smtClean="0">
                <a:solidFill>
                  <a:schemeClr val="bg1"/>
                </a:solidFill>
                <a:latin typeface="Segoe UI Light" panose="020B0502040204020203" pitchFamily="34" charset="0"/>
                <a:cs typeface="Segoe UI Light" panose="020B0502040204020203" pitchFamily="34" charset="0"/>
              </a:rPr>
              <a:t>http</a:t>
            </a:r>
            <a:r>
              <a:rPr lang="es-ES" sz="2800" dirty="0">
                <a:solidFill>
                  <a:schemeClr val="bg1"/>
                </a:solidFill>
                <a:latin typeface="Segoe UI Light" panose="020B0502040204020203" pitchFamily="34" charset="0"/>
                <a:cs typeface="Segoe UI Light" panose="020B0502040204020203" pitchFamily="34" charset="0"/>
              </a:rPr>
              <a:t>://</a:t>
            </a:r>
            <a:r>
              <a:rPr lang="es-ES" sz="2800" dirty="0" smtClean="0">
                <a:solidFill>
                  <a:schemeClr val="bg1"/>
                </a:solidFill>
                <a:latin typeface="Segoe UI Light" panose="020B0502040204020203" pitchFamily="34" charset="0"/>
                <a:cs typeface="Segoe UI Light" panose="020B0502040204020203" pitchFamily="34" charset="0"/>
              </a:rPr>
              <a:t>success.office.com/en-us/roadmap </a:t>
            </a:r>
            <a:endParaRPr lang="es-ES" sz="2800" dirty="0">
              <a:solidFill>
                <a:schemeClr val="bg1"/>
              </a:solidFill>
              <a:latin typeface="Segoe UI Light" panose="020B0502040204020203" pitchFamily="34" charset="0"/>
              <a:cs typeface="Segoe UI Light" panose="020B0502040204020203" pitchFamily="34" charset="0"/>
            </a:endParaRPr>
          </a:p>
        </p:txBody>
      </p:sp>
      <p:grpSp>
        <p:nvGrpSpPr>
          <p:cNvPr id="9" name="Grupo 8"/>
          <p:cNvGrpSpPr/>
          <p:nvPr/>
        </p:nvGrpSpPr>
        <p:grpSpPr>
          <a:xfrm>
            <a:off x="5407858" y="1585455"/>
            <a:ext cx="6784142" cy="4544144"/>
            <a:chOff x="5407858" y="1585455"/>
            <a:chExt cx="6784142" cy="4544144"/>
          </a:xfrm>
        </p:grpSpPr>
        <p:pic>
          <p:nvPicPr>
            <p:cNvPr id="7" name="Imagen 6"/>
            <p:cNvPicPr>
              <a:picLocks noChangeAspect="1"/>
            </p:cNvPicPr>
            <p:nvPr/>
          </p:nvPicPr>
          <p:blipFill>
            <a:blip r:embed="rId3"/>
            <a:stretch>
              <a:fillRect/>
            </a:stretch>
          </p:blipFill>
          <p:spPr>
            <a:xfrm>
              <a:off x="5407858" y="3117658"/>
              <a:ext cx="6784142" cy="3011941"/>
            </a:xfrm>
            <a:prstGeom prst="rect">
              <a:avLst/>
            </a:prstGeom>
          </p:spPr>
        </p:pic>
        <p:pic>
          <p:nvPicPr>
            <p:cNvPr id="8" name="Imagen 7"/>
            <p:cNvPicPr>
              <a:picLocks noChangeAspect="1"/>
            </p:cNvPicPr>
            <p:nvPr/>
          </p:nvPicPr>
          <p:blipFill rotWithShape="1">
            <a:blip r:embed="rId4"/>
            <a:srcRect t="41743" r="1342"/>
            <a:stretch/>
          </p:blipFill>
          <p:spPr>
            <a:xfrm>
              <a:off x="5407858" y="1585455"/>
              <a:ext cx="6693098" cy="1532203"/>
            </a:xfrm>
            <a:prstGeom prst="rect">
              <a:avLst/>
            </a:prstGeom>
          </p:spPr>
        </p:pic>
      </p:grpSp>
    </p:spTree>
    <p:extLst>
      <p:ext uri="{BB962C8B-B14F-4D97-AF65-F5344CB8AC3E}">
        <p14:creationId xmlns:p14="http://schemas.microsoft.com/office/powerpoint/2010/main" val="35891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
          <p:cNvPicPr>
            <a:picLocks noChangeAspect="1" noChangeArrowheads="1"/>
          </p:cNvPicPr>
          <p:nvPr/>
        </p:nvPicPr>
        <p:blipFill>
          <a:blip r:embed="rId2" cstate="screen">
            <a:extLst>
              <a:ext uri="{28A0092B-C50C-407E-A947-70E740481C1C}">
                <a14:useLocalDpi xmlns:a14="http://schemas.microsoft.com/office/drawing/2010/main"/>
              </a:ext>
            </a:extLst>
          </a:blip>
          <a:srcRect t="7837" b="9576"/>
          <a:stretch>
            <a:fillRect/>
          </a:stretch>
        </p:blipFill>
        <p:spPr bwMode="auto">
          <a:xfrm>
            <a:off x="3124200" y="2466975"/>
            <a:ext cx="5943600" cy="19240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500846" y="4391025"/>
            <a:ext cx="5566954" cy="646331"/>
          </a:xfrm>
          <a:prstGeom prst="rect">
            <a:avLst/>
          </a:prstGeom>
          <a:noFill/>
        </p:spPr>
        <p:txBody>
          <a:bodyPr wrap="square" rtlCol="0">
            <a:spAutoFit/>
          </a:bodyPr>
          <a:lstStyle/>
          <a:p>
            <a:pPr algn="ctr"/>
            <a:r>
              <a:rPr lang="en-US" sz="3600" dirty="0" smtClean="0">
                <a:latin typeface="Segoe UI Light" panose="020B0502040204020203" pitchFamily="34" charset="0"/>
                <a:cs typeface="Segoe UI Light" panose="020B0502040204020203" pitchFamily="34" charset="0"/>
              </a:rPr>
              <a:t>PREGUNTAS Y RESPUESTAS</a:t>
            </a:r>
            <a:endParaRPr lang="en-US" sz="3600" dirty="0">
              <a:latin typeface="Segoe UI Light" panose="020B0502040204020203" pitchFamily="34" charset="0"/>
              <a:cs typeface="Segoe UI Light" panose="020B0502040204020203" pitchFamily="34" charset="0"/>
            </a:endParaRP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3803" y="391282"/>
            <a:ext cx="1407601" cy="1241505"/>
          </a:xfrm>
          <a:prstGeom prst="rect">
            <a:avLst/>
          </a:prstGeom>
        </p:spPr>
      </p:pic>
      <p:pic>
        <p:nvPicPr>
          <p:cNvPr id="8" name="Imagen 7"/>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948059" y="722319"/>
            <a:ext cx="2907326" cy="614557"/>
          </a:xfrm>
          <a:prstGeom prst="rect">
            <a:avLst/>
          </a:prstGeom>
          <a:noFill/>
          <a:extLst>
            <a:ext uri="{909E8E84-426E-40DD-AFC4-6F175D3DCCD1}">
              <a14:hiddenFill xmlns:a14="http://schemas.microsoft.com/office/drawing/2010/main">
                <a:solidFill>
                  <a:srgbClr val="FFFFFF"/>
                </a:solidFill>
              </a14:hiddenFill>
            </a:ext>
          </a:extLst>
        </p:spPr>
      </p:pic>
      <p:pic>
        <p:nvPicPr>
          <p:cNvPr id="9" name="Marcador de contenido 3"/>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392199" y="523492"/>
            <a:ext cx="1407601" cy="1012209"/>
          </a:xfrm>
          <a:prstGeom prst="rect">
            <a:avLst/>
          </a:prstGeom>
        </p:spPr>
      </p:pic>
      <p:sp>
        <p:nvSpPr>
          <p:cNvPr id="10" name="Rectangle 9"/>
          <p:cNvSpPr/>
          <p:nvPr/>
        </p:nvSpPr>
        <p:spPr>
          <a:xfrm>
            <a:off x="6296297" y="5969726"/>
            <a:ext cx="5895703" cy="7837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900874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
          <p:cNvPicPr>
            <a:picLocks noChangeAspect="1" noChangeArrowheads="1"/>
          </p:cNvPicPr>
          <p:nvPr/>
        </p:nvPicPr>
        <p:blipFill>
          <a:blip r:embed="rId2" cstate="screen">
            <a:extLst>
              <a:ext uri="{28A0092B-C50C-407E-A947-70E740481C1C}">
                <a14:useLocalDpi xmlns:a14="http://schemas.microsoft.com/office/drawing/2010/main"/>
              </a:ext>
            </a:extLst>
          </a:blip>
          <a:srcRect t="7837" b="9576"/>
          <a:stretch>
            <a:fillRect/>
          </a:stretch>
        </p:blipFill>
        <p:spPr bwMode="auto">
          <a:xfrm>
            <a:off x="3124200" y="2466975"/>
            <a:ext cx="5943600" cy="19240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500846" y="4391025"/>
            <a:ext cx="5566954" cy="646331"/>
          </a:xfrm>
          <a:prstGeom prst="rect">
            <a:avLst/>
          </a:prstGeom>
          <a:noFill/>
        </p:spPr>
        <p:txBody>
          <a:bodyPr wrap="square" rtlCol="0">
            <a:spAutoFit/>
          </a:bodyPr>
          <a:lstStyle/>
          <a:p>
            <a:pPr algn="ctr"/>
            <a:r>
              <a:rPr lang="en-US" sz="3600" dirty="0" smtClean="0">
                <a:latin typeface="Segoe UI Light" panose="020B0502040204020203" pitchFamily="34" charset="0"/>
                <a:cs typeface="Segoe UI Light" panose="020B0502040204020203" pitchFamily="34" charset="0"/>
              </a:rPr>
              <a:t>¡MUCHAS GRACIAS!</a:t>
            </a:r>
            <a:endParaRPr lang="en-US" sz="3600" dirty="0">
              <a:latin typeface="Segoe UI Light" panose="020B0502040204020203" pitchFamily="34" charset="0"/>
              <a:cs typeface="Segoe UI Light" panose="020B0502040204020203" pitchFamily="34" charset="0"/>
            </a:endParaRPr>
          </a:p>
        </p:txBody>
      </p:sp>
      <p:sp>
        <p:nvSpPr>
          <p:cNvPr id="3" name="Rectangle 2"/>
          <p:cNvSpPr/>
          <p:nvPr/>
        </p:nvSpPr>
        <p:spPr>
          <a:xfrm>
            <a:off x="6296297" y="5969726"/>
            <a:ext cx="5895703" cy="7837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3803" y="391282"/>
            <a:ext cx="1407601" cy="1241505"/>
          </a:xfrm>
          <a:prstGeom prst="rect">
            <a:avLst/>
          </a:prstGeom>
        </p:spPr>
      </p:pic>
      <p:pic>
        <p:nvPicPr>
          <p:cNvPr id="10" name="Imagen 7"/>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948059" y="722319"/>
            <a:ext cx="2907326" cy="614557"/>
          </a:xfrm>
          <a:prstGeom prst="rect">
            <a:avLst/>
          </a:prstGeom>
          <a:noFill/>
          <a:extLst>
            <a:ext uri="{909E8E84-426E-40DD-AFC4-6F175D3DCCD1}">
              <a14:hiddenFill xmlns:a14="http://schemas.microsoft.com/office/drawing/2010/main">
                <a:solidFill>
                  <a:srgbClr val="FFFFFF"/>
                </a:solidFill>
              </a14:hiddenFill>
            </a:ext>
          </a:extLst>
        </p:spPr>
      </p:pic>
      <p:pic>
        <p:nvPicPr>
          <p:cNvPr id="11" name="Marcador de contenido 3"/>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392199" y="523492"/>
            <a:ext cx="1407601" cy="1012209"/>
          </a:xfrm>
          <a:prstGeom prst="rect">
            <a:avLst/>
          </a:prstGeom>
        </p:spPr>
      </p:pic>
    </p:spTree>
    <p:extLst>
      <p:ext uri="{BB962C8B-B14F-4D97-AF65-F5344CB8AC3E}">
        <p14:creationId xmlns:p14="http://schemas.microsoft.com/office/powerpoint/2010/main" val="117773994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Juan Carlos González</a:t>
            </a:r>
            <a:endParaRPr lang="en-US" dirty="0"/>
          </a:p>
        </p:txBody>
      </p:sp>
      <p:pic>
        <p:nvPicPr>
          <p:cNvPr id="32" name="Picture 4" descr="https://g.twimg.com/Twitter_logo_blue.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418307" y="3798470"/>
            <a:ext cx="854075" cy="69435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6" descr="https://cdn1.iconfinder.com/data/icons/mirrored-twins-icon-set-hollow/512/PixelKit_globe_icon.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390892" y="1831679"/>
            <a:ext cx="800779" cy="800779"/>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7400072" y="2024356"/>
            <a:ext cx="4579523" cy="3108543"/>
          </a:xfrm>
          <a:prstGeom prst="rect">
            <a:avLst/>
          </a:prstGeom>
          <a:noFill/>
        </p:spPr>
        <p:txBody>
          <a:bodyPr wrap="none" rtlCol="0">
            <a:spAutoFit/>
          </a:bodyPr>
          <a:lstStyle/>
          <a:p>
            <a:r>
              <a:rPr lang="en-US" sz="2000" dirty="0">
                <a:latin typeface="Segoe UI Light" panose="020B0502040204020203" pitchFamily="34" charset="0"/>
                <a:cs typeface="Segoe UI Light" panose="020B0502040204020203" pitchFamily="34" charset="0"/>
                <a:hlinkClick r:id="rId4"/>
              </a:rPr>
              <a:t>https://jcgonzalezmartin.wordpress.com</a:t>
            </a:r>
            <a:r>
              <a:rPr lang="en-US" sz="2000" dirty="0" smtClean="0">
                <a:latin typeface="Segoe UI Light" panose="020B0502040204020203" pitchFamily="34" charset="0"/>
                <a:cs typeface="Segoe UI Light" panose="020B0502040204020203" pitchFamily="34" charset="0"/>
                <a:hlinkClick r:id="rId4"/>
              </a:rPr>
              <a:t>/</a:t>
            </a:r>
            <a:endParaRPr lang="en-US" sz="2000" dirty="0" smtClean="0">
              <a:latin typeface="Segoe UI Light" panose="020B0502040204020203" pitchFamily="34" charset="0"/>
              <a:cs typeface="Segoe UI Light" panose="020B0502040204020203" pitchFamily="34" charset="0"/>
            </a:endParaRPr>
          </a:p>
          <a:p>
            <a:endParaRPr lang="es-CO" sz="2200" dirty="0" smtClean="0">
              <a:solidFill>
                <a:prstClr val="black"/>
              </a:solidFill>
              <a:latin typeface="Segoe UI Light"/>
            </a:endParaRPr>
          </a:p>
          <a:p>
            <a:endParaRPr lang="en-US" sz="2200" dirty="0" smtClean="0">
              <a:solidFill>
                <a:prstClr val="black"/>
              </a:solidFill>
              <a:latin typeface="Segoe UI Light"/>
              <a:hlinkClick r:id="rId5"/>
            </a:endParaRPr>
          </a:p>
          <a:p>
            <a:r>
              <a:rPr lang="en-US" sz="2200" dirty="0" smtClean="0">
                <a:solidFill>
                  <a:prstClr val="black"/>
                </a:solidFill>
                <a:latin typeface="Segoe UI Light"/>
                <a:hlinkClick r:id="rId5"/>
              </a:rPr>
              <a:t>https</a:t>
            </a:r>
            <a:r>
              <a:rPr lang="en-US" sz="2200" dirty="0">
                <a:solidFill>
                  <a:prstClr val="black"/>
                </a:solidFill>
                <a:latin typeface="Segoe UI Light"/>
                <a:hlinkClick r:id="rId5"/>
              </a:rPr>
              <a:t>://</a:t>
            </a:r>
            <a:r>
              <a:rPr lang="en-US" sz="2200" dirty="0" smtClean="0">
                <a:solidFill>
                  <a:prstClr val="black"/>
                </a:solidFill>
                <a:latin typeface="Segoe UI Light"/>
                <a:hlinkClick r:id="rId5"/>
              </a:rPr>
              <a:t>nl.linkedin.com/in/juagon</a:t>
            </a:r>
            <a:r>
              <a:rPr lang="en-US" sz="2200" dirty="0" smtClean="0">
                <a:solidFill>
                  <a:prstClr val="black"/>
                </a:solidFill>
                <a:latin typeface="Segoe UI Light"/>
              </a:rPr>
              <a:t>  </a:t>
            </a:r>
            <a:endParaRPr lang="es-CO" sz="2200" dirty="0">
              <a:solidFill>
                <a:prstClr val="black"/>
              </a:solidFill>
              <a:latin typeface="Segoe UI Light"/>
            </a:endParaRPr>
          </a:p>
          <a:p>
            <a:pPr defTabSz="914400"/>
            <a:endParaRPr lang="es-CO" sz="2200" dirty="0" smtClean="0">
              <a:solidFill>
                <a:prstClr val="black"/>
              </a:solidFill>
              <a:latin typeface="Segoe UI Light"/>
            </a:endParaRPr>
          </a:p>
          <a:p>
            <a:pPr defTabSz="914400"/>
            <a:endParaRPr lang="es-CO" sz="2200" dirty="0" smtClean="0">
              <a:solidFill>
                <a:prstClr val="black"/>
              </a:solidFill>
              <a:latin typeface="Segoe UI Light"/>
            </a:endParaRPr>
          </a:p>
          <a:p>
            <a:r>
              <a:rPr lang="es-CO" sz="2200" dirty="0">
                <a:solidFill>
                  <a:prstClr val="black"/>
                </a:solidFill>
                <a:latin typeface="Segoe UI Light"/>
                <a:hlinkClick r:id="rId6"/>
              </a:rPr>
              <a:t>@jcgm1978</a:t>
            </a:r>
            <a:endParaRPr lang="es-CO" sz="2200" dirty="0">
              <a:solidFill>
                <a:prstClr val="black"/>
              </a:solidFill>
              <a:latin typeface="Segoe UI Light"/>
            </a:endParaRPr>
          </a:p>
          <a:p>
            <a:pPr defTabSz="914400"/>
            <a:endParaRPr lang="es-CO" sz="2200" dirty="0" smtClean="0">
              <a:solidFill>
                <a:prstClr val="black"/>
              </a:solidFill>
              <a:latin typeface="Segoe UI Light"/>
            </a:endParaRPr>
          </a:p>
          <a:p>
            <a:pPr defTabSz="914400"/>
            <a:r>
              <a:rPr lang="es-CO" sz="2200" dirty="0" smtClean="0">
                <a:solidFill>
                  <a:prstClr val="black"/>
                </a:solidFill>
                <a:latin typeface="Segoe UI Light"/>
                <a:hlinkClick r:id="rId7"/>
              </a:rPr>
              <a:t>jcgonzalezmartin1978@hotmail.com</a:t>
            </a:r>
            <a:r>
              <a:rPr lang="es-CO" sz="2200" dirty="0" smtClean="0">
                <a:solidFill>
                  <a:prstClr val="black"/>
                </a:solidFill>
                <a:latin typeface="Segoe UI Light"/>
              </a:rPr>
              <a:t> </a:t>
            </a:r>
            <a:endParaRPr lang="en-US" sz="2200" dirty="0">
              <a:solidFill>
                <a:prstClr val="black"/>
              </a:solidFill>
              <a:latin typeface="Segoe UI Light"/>
            </a:endParaRPr>
          </a:p>
        </p:txBody>
      </p:sp>
      <p:pic>
        <p:nvPicPr>
          <p:cNvPr id="35" name="Picture 28" descr="http://png-2.findicons.com/files/icons/2795/office_2013_hd/2000/outlook.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375040" y="4588490"/>
            <a:ext cx="897342" cy="89734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C:\Users\Jgutierrez\Desktop\1373509518_linkedin.png"/>
          <p:cNvPicPr>
            <a:picLocks noChangeAspect="1" noChangeArrowheads="1"/>
          </p:cNvPicPr>
          <p:nvPr/>
        </p:nvPicPr>
        <p:blipFill>
          <a:blip r:embed="rId9" cstate="print"/>
          <a:srcRect/>
          <a:stretch>
            <a:fillRect/>
          </a:stretch>
        </p:blipFill>
        <p:spPr bwMode="auto">
          <a:xfrm>
            <a:off x="6430326" y="2818050"/>
            <a:ext cx="784096" cy="784096"/>
          </a:xfrm>
          <a:prstGeom prst="rect">
            <a:avLst/>
          </a:prstGeom>
          <a:noFill/>
        </p:spPr>
      </p:pic>
      <p:sp>
        <p:nvSpPr>
          <p:cNvPr id="38" name="TextBox 37"/>
          <p:cNvSpPr txBox="1"/>
          <p:nvPr/>
        </p:nvSpPr>
        <p:spPr>
          <a:xfrm>
            <a:off x="454712" y="3686349"/>
            <a:ext cx="5341527" cy="1384995"/>
          </a:xfrm>
          <a:prstGeom prst="rect">
            <a:avLst/>
          </a:prstGeom>
          <a:noFill/>
        </p:spPr>
        <p:txBody>
          <a:bodyPr wrap="none" rtlCol="0">
            <a:spAutoFit/>
          </a:bodyPr>
          <a:lstStyle/>
          <a:p>
            <a:pPr defTabSz="914400"/>
            <a:r>
              <a:rPr lang="es-CO" sz="2800" b="1" dirty="0" smtClean="0">
                <a:solidFill>
                  <a:prstClr val="black"/>
                </a:solidFill>
                <a:latin typeface="Segoe UI Light"/>
              </a:rPr>
              <a:t>Office Servers &amp; Services MVP</a:t>
            </a:r>
          </a:p>
          <a:p>
            <a:pPr defTabSz="914400"/>
            <a:r>
              <a:rPr lang="en-US" sz="2800" dirty="0" smtClean="0">
                <a:solidFill>
                  <a:prstClr val="black"/>
                </a:solidFill>
                <a:latin typeface="Segoe UI Light"/>
              </a:rPr>
              <a:t>Cloud &amp; Productivity Advisor</a:t>
            </a:r>
          </a:p>
          <a:p>
            <a:pPr defTabSz="914400"/>
            <a:r>
              <a:rPr lang="en-US" sz="2800" dirty="0" smtClean="0">
                <a:solidFill>
                  <a:prstClr val="black"/>
                </a:solidFill>
                <a:latin typeface="Segoe UI Light"/>
              </a:rPr>
              <a:t>SUGES | Comunidad de Office 365</a:t>
            </a:r>
          </a:p>
        </p:txBody>
      </p:sp>
      <p:pic>
        <p:nvPicPr>
          <p:cNvPr id="3" name="Imagen 2"/>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475740" y="1508442"/>
            <a:ext cx="1905000" cy="1971675"/>
          </a:xfrm>
          <a:prstGeom prst="rect">
            <a:avLst/>
          </a:prstGeom>
          <a:ln w="38100" cap="sq">
            <a:solidFill>
              <a:schemeClr val="accent6"/>
            </a:solidFill>
            <a:prstDash val="solid"/>
            <a:miter lim="800000"/>
          </a:ln>
          <a:effectLst>
            <a:outerShdw blurRad="50800" dist="38100" dir="2700000" algn="tl" rotWithShape="0">
              <a:srgbClr val="000000">
                <a:alpha val="43000"/>
              </a:srgbClr>
            </a:outerShdw>
          </a:effectLst>
        </p:spPr>
      </p:pic>
      <p:pic>
        <p:nvPicPr>
          <p:cNvPr id="12" name="Imagen 1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296023" y="5280056"/>
            <a:ext cx="1632238" cy="624283"/>
          </a:xfrm>
          <a:prstGeom prst="rect">
            <a:avLst/>
          </a:prstGeom>
        </p:spPr>
      </p:pic>
      <p:pic>
        <p:nvPicPr>
          <p:cNvPr id="13" name="Imagen 12"/>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1082586" y="5217349"/>
            <a:ext cx="982829" cy="781570"/>
          </a:xfrm>
          <a:prstGeom prst="rect">
            <a:avLst/>
          </a:prstGeom>
        </p:spPr>
      </p:pic>
      <p:pic>
        <p:nvPicPr>
          <p:cNvPr id="14" name="Imagen 13"/>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289110" y="5217013"/>
            <a:ext cx="750370" cy="750370"/>
          </a:xfrm>
          <a:prstGeom prst="rect">
            <a:avLst/>
          </a:prstGeom>
        </p:spPr>
      </p:pic>
      <p:pic>
        <p:nvPicPr>
          <p:cNvPr id="15" name="Imagen 14"/>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85687" y="5071080"/>
            <a:ext cx="658255" cy="1042237"/>
          </a:xfrm>
          <a:prstGeom prst="rect">
            <a:avLst/>
          </a:prstGeom>
        </p:spPr>
      </p:pic>
      <p:pic>
        <p:nvPicPr>
          <p:cNvPr id="4" name="Imagen 3"/>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4934947" y="5277576"/>
            <a:ext cx="1219200" cy="762000"/>
          </a:xfrm>
          <a:prstGeom prst="rect">
            <a:avLst/>
          </a:prstGeom>
        </p:spPr>
      </p:pic>
    </p:spTree>
    <p:extLst>
      <p:ext uri="{BB962C8B-B14F-4D97-AF65-F5344CB8AC3E}">
        <p14:creationId xmlns:p14="http://schemas.microsoft.com/office/powerpoint/2010/main" val="25085032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Tendencias que cambian nuestra forma de trabajar</a:t>
            </a:r>
            <a:endParaRPr lang="en-US" dirty="0"/>
          </a:p>
        </p:txBody>
      </p:sp>
      <p:grpSp>
        <p:nvGrpSpPr>
          <p:cNvPr id="4" name="Group 4"/>
          <p:cNvGrpSpPr/>
          <p:nvPr/>
        </p:nvGrpSpPr>
        <p:grpSpPr>
          <a:xfrm>
            <a:off x="766410" y="1690688"/>
            <a:ext cx="3588433" cy="4149867"/>
            <a:chOff x="435149" y="1516385"/>
            <a:chExt cx="3588433" cy="4149867"/>
          </a:xfrm>
        </p:grpSpPr>
        <p:sp>
          <p:nvSpPr>
            <p:cNvPr id="5" name="Rectangle 18"/>
            <p:cNvSpPr/>
            <p:nvPr/>
          </p:nvSpPr>
          <p:spPr>
            <a:xfrm>
              <a:off x="488938" y="1516385"/>
              <a:ext cx="2876371" cy="553998"/>
            </a:xfrm>
            <a:prstGeom prst="rect">
              <a:avLst/>
            </a:prstGeom>
          </p:spPr>
          <p:txBody>
            <a:bodyPr wrap="square" lIns="0" tIns="0" rIns="0" bIns="0">
              <a:spAutoFit/>
            </a:bodyPr>
            <a:lstStyle/>
            <a:p>
              <a:pPr defTabSz="1218936">
                <a:defRPr/>
              </a:pPr>
              <a:r>
                <a:rPr lang="es-ES" sz="3600" b="1" kern="0" dirty="0" smtClean="0">
                  <a:solidFill>
                    <a:prstClr val="black">
                      <a:alpha val="99000"/>
                    </a:prstClr>
                  </a:solidFill>
                  <a:latin typeface="Segoe UI"/>
                </a:rPr>
                <a:t>Dispositivos</a:t>
              </a:r>
              <a:endParaRPr lang="es-ES" sz="3600" b="1" kern="0" dirty="0">
                <a:solidFill>
                  <a:prstClr val="black">
                    <a:alpha val="99000"/>
                  </a:prstClr>
                </a:solidFill>
                <a:latin typeface="Segoe UI"/>
              </a:endParaRPr>
            </a:p>
          </p:txBody>
        </p:sp>
        <p:sp>
          <p:nvSpPr>
            <p:cNvPr id="6" name="Rectangle 26"/>
            <p:cNvSpPr/>
            <p:nvPr/>
          </p:nvSpPr>
          <p:spPr>
            <a:xfrm>
              <a:off x="435149" y="3706190"/>
              <a:ext cx="3534644" cy="1015663"/>
            </a:xfrm>
            <a:prstGeom prst="rect">
              <a:avLst/>
            </a:prstGeom>
          </p:spPr>
          <p:txBody>
            <a:bodyPr wrap="square" lIns="182880" tIns="0" rIns="0" bIns="0">
              <a:spAutoFit/>
            </a:bodyPr>
            <a:lstStyle/>
            <a:p>
              <a:pPr defTabSz="1949639" fontAlgn="base">
                <a:spcBef>
                  <a:spcPct val="0"/>
                </a:spcBef>
                <a:spcAft>
                  <a:spcPct val="0"/>
                </a:spcAft>
                <a:defRPr/>
              </a:pPr>
              <a:r>
                <a:rPr lang="en-US" sz="6600" kern="0" spc="-200" dirty="0">
                  <a:ln w="3175">
                    <a:noFill/>
                  </a:ln>
                  <a:solidFill>
                    <a:srgbClr val="000000">
                      <a:lumMod val="65000"/>
                      <a:lumOff val="35000"/>
                    </a:srgbClr>
                  </a:solidFill>
                  <a:latin typeface="Segoe UI"/>
                  <a:cs typeface="Arial" charset="0"/>
                </a:rPr>
                <a:t>1000 M</a:t>
              </a:r>
              <a:endParaRPr lang="en-US" sz="8800" kern="0" spc="-200" dirty="0">
                <a:ln w="3175">
                  <a:noFill/>
                </a:ln>
                <a:solidFill>
                  <a:srgbClr val="000000">
                    <a:lumMod val="65000"/>
                    <a:lumOff val="35000"/>
                  </a:srgbClr>
                </a:solidFill>
                <a:latin typeface="Segoe UI"/>
                <a:cs typeface="Arial" charset="0"/>
              </a:endParaRPr>
            </a:p>
          </p:txBody>
        </p:sp>
        <p:grpSp>
          <p:nvGrpSpPr>
            <p:cNvPr id="7" name="Group 8"/>
            <p:cNvGrpSpPr/>
            <p:nvPr/>
          </p:nvGrpSpPr>
          <p:grpSpPr>
            <a:xfrm>
              <a:off x="488824" y="2113978"/>
              <a:ext cx="3534758" cy="1500589"/>
              <a:chOff x="366713" y="1585482"/>
              <a:chExt cx="2651760" cy="1125442"/>
            </a:xfrm>
          </p:grpSpPr>
          <p:sp>
            <p:nvSpPr>
              <p:cNvPr id="9" name="Rectangle 41"/>
              <p:cNvSpPr/>
              <p:nvPr/>
            </p:nvSpPr>
            <p:spPr>
              <a:xfrm>
                <a:off x="366713" y="1585482"/>
                <a:ext cx="2651760" cy="1125442"/>
              </a:xfrm>
              <a:prstGeom prst="rect">
                <a:avLst/>
              </a:prstGeom>
              <a:solidFill>
                <a:srgbClr val="FFFFFF">
                  <a:lumMod val="95000"/>
                </a:srgbClr>
              </a:solidFill>
              <a:ln w="9525" cap="flat" cmpd="sng" algn="ctr">
                <a:noFill/>
                <a:prstDash val="solid"/>
              </a:ln>
              <a:effectLst/>
            </p:spPr>
            <p:txBody>
              <a:bodyPr rtlCol="0" anchor="ctr"/>
              <a:lstStyle/>
              <a:p>
                <a:pPr algn="ctr" defTabSz="1218936">
                  <a:defRPr/>
                </a:pPr>
                <a:endParaRPr lang="en-US" sz="2400" kern="0">
                  <a:solidFill>
                    <a:prstClr val="white"/>
                  </a:solidFill>
                  <a:latin typeface="Segoe UI"/>
                </a:endParaRPr>
              </a:p>
            </p:txBody>
          </p:sp>
          <p:pic>
            <p:nvPicPr>
              <p:cNvPr id="10" name="Picture 3"/>
              <p:cNvPicPr>
                <a:picLocks noChangeAspect="1" noChangeArrowheads="1"/>
              </p:cNvPicPr>
              <p:nvPr/>
            </p:nvPicPr>
            <p:blipFill rotWithShape="1">
              <a:blip r:embed="rId2" cstate="email">
                <a:extLst>
                  <a:ext uri="{28A0092B-C50C-407E-A947-70E740481C1C}">
                    <a14:useLocalDpi xmlns:a14="http://schemas.microsoft.com/office/drawing/2010/main"/>
                  </a:ext>
                </a:extLst>
              </a:blip>
              <a:stretch/>
            </p:blipFill>
            <p:spPr bwMode="auto">
              <a:xfrm>
                <a:off x="1951451" y="1851117"/>
                <a:ext cx="1005840" cy="647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4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3546" y="1871449"/>
                <a:ext cx="365760" cy="578940"/>
              </a:xfrm>
              <a:prstGeom prst="rect">
                <a:avLst/>
              </a:prstGeom>
            </p:spPr>
          </p:pic>
          <p:grpSp>
            <p:nvGrpSpPr>
              <p:cNvPr id="12" name="Group 7"/>
              <p:cNvGrpSpPr/>
              <p:nvPr/>
            </p:nvGrpSpPr>
            <p:grpSpPr>
              <a:xfrm>
                <a:off x="945833" y="1787841"/>
                <a:ext cx="1234440" cy="720726"/>
                <a:chOff x="1010608" y="1787841"/>
                <a:chExt cx="1234440" cy="720726"/>
              </a:xfrm>
            </p:grpSpPr>
            <p:pic>
              <p:nvPicPr>
                <p:cNvPr id="13" name="Picture 51"/>
                <p:cNvPicPr>
                  <a:picLocks noChangeAspect="1"/>
                </p:cNvPicPr>
                <p:nvPr/>
              </p:nvPicPr>
              <p:blipFill rotWithShape="1">
                <a:blip r:embed="rId4" cstate="screen">
                  <a:extLst>
                    <a:ext uri="{28A0092B-C50C-407E-A947-70E740481C1C}">
                      <a14:useLocalDpi xmlns:a14="http://schemas.microsoft.com/office/drawing/2010/main"/>
                    </a:ext>
                  </a:extLst>
                </a:blip>
                <a:srcRect t="7638" b="12231"/>
                <a:stretch/>
              </p:blipFill>
              <p:spPr>
                <a:xfrm>
                  <a:off x="1010608" y="1787841"/>
                  <a:ext cx="1234440" cy="720726"/>
                </a:xfrm>
                <a:prstGeom prst="rect">
                  <a:avLst/>
                </a:prstGeom>
                <a:noFill/>
                <a:ln>
                  <a:noFill/>
                </a:ln>
              </p:spPr>
            </p:pic>
            <p:pic>
              <p:nvPicPr>
                <p:cNvPr id="14" name="Picture 2"/>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t="2" b="1954"/>
                <a:stretch/>
              </p:blipFill>
              <p:spPr bwMode="auto">
                <a:xfrm>
                  <a:off x="1215923" y="1843900"/>
                  <a:ext cx="822960" cy="457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8" name="Rectangle 2"/>
            <p:cNvSpPr/>
            <p:nvPr/>
          </p:nvSpPr>
          <p:spPr>
            <a:xfrm>
              <a:off x="478066" y="4650589"/>
              <a:ext cx="3237787" cy="1015663"/>
            </a:xfrm>
            <a:prstGeom prst="rect">
              <a:avLst/>
            </a:prstGeom>
          </p:spPr>
          <p:txBody>
            <a:bodyPr wrap="square" lIns="182880" tIns="0" bIns="0">
              <a:spAutoFit/>
            </a:bodyPr>
            <a:lstStyle/>
            <a:p>
              <a:pPr defTabSz="1949639" fontAlgn="base">
                <a:spcBef>
                  <a:spcPct val="0"/>
                </a:spcBef>
                <a:spcAft>
                  <a:spcPct val="0"/>
                </a:spcAft>
                <a:defRPr/>
              </a:pPr>
              <a:r>
                <a:rPr lang="es-ES" sz="2200" kern="0" dirty="0">
                  <a:solidFill>
                    <a:prstClr val="black">
                      <a:lumMod val="65000"/>
                      <a:lumOff val="35000"/>
                    </a:prstClr>
                  </a:solidFill>
                  <a:latin typeface="Segoe UI"/>
                </a:rPr>
                <a:t>de </a:t>
              </a:r>
              <a:r>
                <a:rPr lang="es-ES" sz="2200" kern="0" dirty="0" err="1">
                  <a:solidFill>
                    <a:prstClr val="black">
                      <a:lumMod val="65000"/>
                      <a:lumOff val="35000"/>
                    </a:prstClr>
                  </a:solidFill>
                  <a:latin typeface="Segoe UI Semibold" pitchFamily="34" charset="0"/>
                  <a:cs typeface="Segoe UI Semibold" pitchFamily="34" charset="0"/>
                </a:rPr>
                <a:t>smartphones</a:t>
              </a:r>
              <a:r>
                <a:rPr lang="es-ES" sz="2200" kern="0" dirty="0">
                  <a:solidFill>
                    <a:prstClr val="black">
                      <a:lumMod val="65000"/>
                      <a:lumOff val="35000"/>
                    </a:prstClr>
                  </a:solidFill>
                  <a:latin typeface="Segoe UI Semibold" pitchFamily="34" charset="0"/>
                </a:rPr>
                <a:t> </a:t>
              </a:r>
              <a:r>
                <a:rPr lang="es-ES" sz="2200" kern="0" dirty="0">
                  <a:solidFill>
                    <a:prstClr val="black">
                      <a:lumMod val="65000"/>
                      <a:lumOff val="35000"/>
                    </a:prstClr>
                  </a:solidFill>
                  <a:latin typeface="Segoe UI"/>
                </a:rPr>
                <a:t>en 2016, 350M para uso empresarial</a:t>
              </a:r>
              <a:endParaRPr lang="es-ES" sz="2200" kern="0" dirty="0">
                <a:solidFill>
                  <a:prstClr val="black">
                    <a:lumMod val="65000"/>
                    <a:lumOff val="35000"/>
                  </a:prstClr>
                </a:solidFill>
                <a:latin typeface="Segoe UI"/>
                <a:ea typeface="Segoe UI" pitchFamily="34" charset="0"/>
                <a:cs typeface="Segoe UI" pitchFamily="34" charset="0"/>
              </a:endParaRPr>
            </a:p>
          </p:txBody>
        </p:sp>
      </p:grpSp>
      <p:grpSp>
        <p:nvGrpSpPr>
          <p:cNvPr id="15" name="Group 6"/>
          <p:cNvGrpSpPr/>
          <p:nvPr/>
        </p:nvGrpSpPr>
        <p:grpSpPr>
          <a:xfrm>
            <a:off x="4503726" y="1690686"/>
            <a:ext cx="3534876" cy="4149866"/>
            <a:chOff x="4172467" y="1516385"/>
            <a:chExt cx="3534876" cy="4149866"/>
          </a:xfrm>
        </p:grpSpPr>
        <p:pic>
          <p:nvPicPr>
            <p:cNvPr id="16" name="Picture 4" descr="C:\Users\v-junyo\Documents\Jun_Mesh\Microsoft Files\DesignTools\Brand Photos\Windows 7\Commercial\COMMERCIAL\WIN12_Claudia_04.png"/>
            <p:cNvPicPr>
              <a:picLocks noChangeAspect="1" noChangeArrowheads="1"/>
            </p:cNvPicPr>
            <p:nvPr/>
          </p:nvPicPr>
          <p:blipFill rotWithShape="1">
            <a:blip r:embed="rId6">
              <a:extLst>
                <a:ext uri="{28A0092B-C50C-407E-A947-70E740481C1C}">
                  <a14:useLocalDpi xmlns:a14="http://schemas.microsoft.com/office/drawing/2010/main"/>
                </a:ext>
              </a:extLst>
            </a:blip>
            <a:srcRect/>
            <a:stretch/>
          </p:blipFill>
          <p:spPr bwMode="auto">
            <a:xfrm>
              <a:off x="4172467" y="2113980"/>
              <a:ext cx="3534757" cy="150058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9"/>
            <p:cNvSpPr/>
            <p:nvPr/>
          </p:nvSpPr>
          <p:spPr>
            <a:xfrm>
              <a:off x="4172584" y="1516385"/>
              <a:ext cx="2774610" cy="553998"/>
            </a:xfrm>
            <a:prstGeom prst="rect">
              <a:avLst/>
            </a:prstGeom>
          </p:spPr>
          <p:txBody>
            <a:bodyPr wrap="square" lIns="0" tIns="0" rIns="0" bIns="0">
              <a:spAutoFit/>
            </a:bodyPr>
            <a:lstStyle/>
            <a:p>
              <a:pPr defTabSz="1218936">
                <a:defRPr/>
              </a:pPr>
              <a:r>
                <a:rPr lang="en-US" sz="3600" b="1" kern="0" dirty="0">
                  <a:solidFill>
                    <a:prstClr val="black">
                      <a:alpha val="99000"/>
                    </a:prstClr>
                  </a:solidFill>
                  <a:latin typeface="Segoe UI"/>
                </a:rPr>
                <a:t>Personas</a:t>
              </a:r>
            </a:p>
          </p:txBody>
        </p:sp>
        <p:sp>
          <p:nvSpPr>
            <p:cNvPr id="18" name="Rectangle 28"/>
            <p:cNvSpPr/>
            <p:nvPr/>
          </p:nvSpPr>
          <p:spPr>
            <a:xfrm>
              <a:off x="4172467" y="3706190"/>
              <a:ext cx="3534757" cy="1015663"/>
            </a:xfrm>
            <a:prstGeom prst="rect">
              <a:avLst/>
            </a:prstGeom>
          </p:spPr>
          <p:txBody>
            <a:bodyPr wrap="square" lIns="182880" tIns="0" rIns="0" bIns="0">
              <a:spAutoFit/>
            </a:bodyPr>
            <a:lstStyle/>
            <a:p>
              <a:pPr defTabSz="1949639" fontAlgn="base">
                <a:spcBef>
                  <a:spcPct val="0"/>
                </a:spcBef>
                <a:spcAft>
                  <a:spcPct val="0"/>
                </a:spcAft>
                <a:defRPr/>
              </a:pPr>
              <a:r>
                <a:rPr lang="en-US" sz="6600" kern="0" spc="-200" dirty="0" smtClean="0">
                  <a:ln w="3175">
                    <a:noFill/>
                  </a:ln>
                  <a:solidFill>
                    <a:srgbClr val="000000">
                      <a:lumMod val="65000"/>
                      <a:lumOff val="35000"/>
                    </a:srgbClr>
                  </a:solidFill>
                  <a:latin typeface="Segoe UI"/>
                  <a:cs typeface="Arial" charset="0"/>
                </a:rPr>
                <a:t>&gt; 82</a:t>
              </a:r>
              <a:r>
                <a:rPr lang="en-US" sz="4800" kern="0" spc="-200" dirty="0">
                  <a:ln w="3175">
                    <a:noFill/>
                  </a:ln>
                  <a:solidFill>
                    <a:srgbClr val="000000">
                      <a:lumMod val="65000"/>
                      <a:lumOff val="35000"/>
                    </a:srgbClr>
                  </a:solidFill>
                  <a:latin typeface="Segoe UI"/>
                  <a:cs typeface="Arial" charset="0"/>
                </a:rPr>
                <a:t>% </a:t>
              </a:r>
              <a:endParaRPr lang="en-US" sz="6600" kern="0" spc="800" dirty="0">
                <a:ln w="3175">
                  <a:noFill/>
                </a:ln>
                <a:solidFill>
                  <a:srgbClr val="000000">
                    <a:lumMod val="65000"/>
                    <a:lumOff val="35000"/>
                  </a:srgbClr>
                </a:solidFill>
                <a:latin typeface="Segoe UI"/>
                <a:cs typeface="Arial" charset="0"/>
              </a:endParaRPr>
            </a:p>
          </p:txBody>
        </p:sp>
        <p:sp>
          <p:nvSpPr>
            <p:cNvPr id="19" name="Rectangle 5"/>
            <p:cNvSpPr/>
            <p:nvPr/>
          </p:nvSpPr>
          <p:spPr>
            <a:xfrm>
              <a:off x="4192924" y="4650588"/>
              <a:ext cx="3514419" cy="1015663"/>
            </a:xfrm>
            <a:prstGeom prst="rect">
              <a:avLst/>
            </a:prstGeom>
          </p:spPr>
          <p:txBody>
            <a:bodyPr wrap="square" lIns="182880" tIns="0" rIns="0" bIns="0">
              <a:spAutoFit/>
            </a:bodyPr>
            <a:lstStyle/>
            <a:p>
              <a:pPr defTabSz="1949639" fontAlgn="base">
                <a:spcBef>
                  <a:spcPct val="0"/>
                </a:spcBef>
                <a:spcAft>
                  <a:spcPct val="0"/>
                </a:spcAft>
                <a:defRPr/>
              </a:pPr>
              <a:r>
                <a:rPr lang="es-ES" sz="2200" kern="0" dirty="0">
                  <a:solidFill>
                    <a:prstClr val="black">
                      <a:lumMod val="65000"/>
                      <a:lumOff val="35000"/>
                    </a:prstClr>
                  </a:solidFill>
                  <a:latin typeface="Segoe UI"/>
                  <a:ea typeface="Segoe UI" pitchFamily="34" charset="0"/>
                  <a:cs typeface="Segoe UI" pitchFamily="34" charset="0"/>
                </a:rPr>
                <a:t>De la población mundial participa en </a:t>
              </a:r>
              <a:r>
                <a:rPr lang="es-ES" sz="2200" kern="0" dirty="0">
                  <a:solidFill>
                    <a:prstClr val="black">
                      <a:lumMod val="65000"/>
                      <a:lumOff val="35000"/>
                    </a:prstClr>
                  </a:solidFill>
                  <a:latin typeface="Segoe UI Semibold" pitchFamily="34" charset="0"/>
                  <a:cs typeface="Segoe UI Semibold" pitchFamily="34" charset="0"/>
                </a:rPr>
                <a:t>Redes sociales</a:t>
              </a:r>
            </a:p>
          </p:txBody>
        </p:sp>
      </p:grpSp>
      <p:grpSp>
        <p:nvGrpSpPr>
          <p:cNvPr id="20" name="Group 1"/>
          <p:cNvGrpSpPr/>
          <p:nvPr/>
        </p:nvGrpSpPr>
        <p:grpSpPr>
          <a:xfrm>
            <a:off x="8187489" y="1690688"/>
            <a:ext cx="3534759" cy="4518111"/>
            <a:chOff x="7992708" y="1516385"/>
            <a:chExt cx="3534759" cy="4518111"/>
          </a:xfrm>
        </p:grpSpPr>
        <p:pic>
          <p:nvPicPr>
            <p:cNvPr id="21" name="Picture 2" descr="\\sfp\Public\Mitchell\iStock_000008114474Medium.jpg"/>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7992708" y="2113979"/>
              <a:ext cx="3534759" cy="1500587"/>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14"/>
            <p:cNvGrpSpPr/>
            <p:nvPr/>
          </p:nvGrpSpPr>
          <p:grpSpPr>
            <a:xfrm>
              <a:off x="7992708" y="1516385"/>
              <a:ext cx="3225625" cy="4518111"/>
              <a:chOff x="7856228" y="1516385"/>
              <a:chExt cx="3225625" cy="4518111"/>
            </a:xfrm>
          </p:grpSpPr>
          <p:sp>
            <p:nvSpPr>
              <p:cNvPr id="23" name="Rectangle 22"/>
              <p:cNvSpPr/>
              <p:nvPr/>
            </p:nvSpPr>
            <p:spPr>
              <a:xfrm>
                <a:off x="7856228" y="1516385"/>
                <a:ext cx="2559653" cy="553998"/>
              </a:xfrm>
              <a:prstGeom prst="rect">
                <a:avLst/>
              </a:prstGeom>
            </p:spPr>
            <p:txBody>
              <a:bodyPr wrap="square" lIns="0" tIns="0" rIns="0" bIns="0">
                <a:spAutoFit/>
              </a:bodyPr>
              <a:lstStyle/>
              <a:p>
                <a:pPr defTabSz="1218936">
                  <a:defRPr/>
                </a:pPr>
                <a:r>
                  <a:rPr lang="en-US" sz="3600" b="1" kern="0" dirty="0">
                    <a:solidFill>
                      <a:prstClr val="black">
                        <a:alpha val="99000"/>
                      </a:prstClr>
                    </a:solidFill>
                    <a:latin typeface="Segoe UI"/>
                  </a:rPr>
                  <a:t>Cloud</a:t>
                </a:r>
              </a:p>
            </p:txBody>
          </p:sp>
          <p:sp>
            <p:nvSpPr>
              <p:cNvPr id="24" name="Rectangle 31"/>
              <p:cNvSpPr/>
              <p:nvPr/>
            </p:nvSpPr>
            <p:spPr>
              <a:xfrm>
                <a:off x="7920417" y="3706190"/>
                <a:ext cx="2388241" cy="1015663"/>
              </a:xfrm>
              <a:prstGeom prst="rect">
                <a:avLst/>
              </a:prstGeom>
            </p:spPr>
            <p:txBody>
              <a:bodyPr wrap="square" lIns="182880" tIns="0" rIns="0" bIns="0">
                <a:spAutoFit/>
              </a:bodyPr>
              <a:lstStyle/>
              <a:p>
                <a:pPr defTabSz="1949639" fontAlgn="base">
                  <a:spcBef>
                    <a:spcPct val="0"/>
                  </a:spcBef>
                  <a:spcAft>
                    <a:spcPct val="0"/>
                  </a:spcAft>
                  <a:defRPr/>
                </a:pPr>
                <a:r>
                  <a:rPr lang="en-US" sz="6600" kern="0" spc="-200" dirty="0">
                    <a:ln w="3175">
                      <a:noFill/>
                    </a:ln>
                    <a:solidFill>
                      <a:srgbClr val="000000">
                        <a:lumMod val="65000"/>
                        <a:lumOff val="35000"/>
                      </a:srgbClr>
                    </a:solidFill>
                    <a:latin typeface="Segoe UI"/>
                    <a:cs typeface="Arial" charset="0"/>
                  </a:rPr>
                  <a:t>50</a:t>
                </a:r>
                <a:r>
                  <a:rPr lang="en-US" sz="4800" kern="0" spc="-200" dirty="0">
                    <a:ln w="3175">
                      <a:noFill/>
                    </a:ln>
                    <a:solidFill>
                      <a:srgbClr val="000000">
                        <a:lumMod val="65000"/>
                        <a:lumOff val="35000"/>
                      </a:srgbClr>
                    </a:solidFill>
                    <a:latin typeface="Segoe UI"/>
                    <a:cs typeface="Arial" charset="0"/>
                  </a:rPr>
                  <a:t>%</a:t>
                </a:r>
                <a:endParaRPr lang="en-US" sz="5400" kern="0" spc="-400" dirty="0">
                  <a:ln w="3175">
                    <a:noFill/>
                  </a:ln>
                  <a:solidFill>
                    <a:srgbClr val="000000">
                      <a:lumMod val="65000"/>
                      <a:lumOff val="35000"/>
                    </a:srgbClr>
                  </a:solidFill>
                  <a:latin typeface="Segoe UI"/>
                  <a:cs typeface="Arial" charset="0"/>
                </a:endParaRPr>
              </a:p>
            </p:txBody>
          </p:sp>
          <p:sp>
            <p:nvSpPr>
              <p:cNvPr id="25" name="Rectangle 13"/>
              <p:cNvSpPr/>
              <p:nvPr/>
            </p:nvSpPr>
            <p:spPr>
              <a:xfrm>
                <a:off x="7941359" y="4680279"/>
                <a:ext cx="3140494" cy="1354217"/>
              </a:xfrm>
              <a:prstGeom prst="rect">
                <a:avLst/>
              </a:prstGeom>
            </p:spPr>
            <p:txBody>
              <a:bodyPr wrap="square" lIns="182880" tIns="0" rIns="0" bIns="0">
                <a:spAutoFit/>
              </a:bodyPr>
              <a:lstStyle/>
              <a:p>
                <a:pPr defTabSz="1949639" fontAlgn="base">
                  <a:spcBef>
                    <a:spcPct val="0"/>
                  </a:spcBef>
                  <a:spcAft>
                    <a:spcPct val="0"/>
                  </a:spcAft>
                  <a:defRPr/>
                </a:pPr>
                <a:r>
                  <a:rPr lang="es-ES" sz="2200" kern="0" dirty="0">
                    <a:solidFill>
                      <a:prstClr val="black">
                        <a:lumMod val="65000"/>
                        <a:lumOff val="35000"/>
                      </a:prstClr>
                    </a:solidFill>
                    <a:latin typeface="Segoe UI"/>
                    <a:ea typeface="Segoe UI" pitchFamily="34" charset="0"/>
                    <a:cs typeface="Segoe UI" pitchFamily="34" charset="0"/>
                  </a:rPr>
                  <a:t>de los clientes empresariales están “</a:t>
                </a:r>
                <a:r>
                  <a:rPr lang="es-ES" sz="2200" kern="0" dirty="0">
                    <a:solidFill>
                      <a:prstClr val="black">
                        <a:lumMod val="65000"/>
                        <a:lumOff val="35000"/>
                      </a:prstClr>
                    </a:solidFill>
                    <a:latin typeface="Segoe UI Semibold" pitchFamily="34" charset="0"/>
                    <a:ea typeface="Segoe UI" pitchFamily="34" charset="0"/>
                    <a:cs typeface="Segoe UI Semibold" pitchFamily="34" charset="0"/>
                  </a:rPr>
                  <a:t>en el camino</a:t>
                </a:r>
                <a:r>
                  <a:rPr lang="es-ES" sz="2200" kern="0" dirty="0">
                    <a:solidFill>
                      <a:prstClr val="black">
                        <a:lumMod val="65000"/>
                        <a:lumOff val="35000"/>
                      </a:prstClr>
                    </a:solidFill>
                    <a:latin typeface="Segoe UI"/>
                    <a:ea typeface="Segoe UI" pitchFamily="34" charset="0"/>
                    <a:cs typeface="Segoe UI" pitchFamily="34" charset="0"/>
                  </a:rPr>
                  <a:t>” hacía la nube</a:t>
                </a:r>
              </a:p>
            </p:txBody>
          </p:sp>
        </p:grpSp>
      </p:grpSp>
    </p:spTree>
    <p:extLst>
      <p:ext uri="{BB962C8B-B14F-4D97-AF65-F5344CB8AC3E}">
        <p14:creationId xmlns:p14="http://schemas.microsoft.com/office/powerpoint/2010/main" val="461841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750" fill="hold"/>
                                        <p:tgtEl>
                                          <p:spTgt spid="20"/>
                                        </p:tgtEl>
                                        <p:attrNameLst>
                                          <p:attrName>ppt_x</p:attrName>
                                        </p:attrNameLst>
                                      </p:cBhvr>
                                      <p:tavLst>
                                        <p:tav tm="0">
                                          <p:val>
                                            <p:strVal val="1+#ppt_w/2"/>
                                          </p:val>
                                        </p:tav>
                                        <p:tav tm="100000">
                                          <p:val>
                                            <p:strVal val="#ppt_x"/>
                                          </p:val>
                                        </p:tav>
                                      </p:tavLst>
                                    </p:anim>
                                    <p:anim calcmode="lin" valueType="num">
                                      <p:cBhvr additive="base">
                                        <p:cTn id="16" dur="7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cstate="screen">
            <a:extLst>
              <a:ext uri="{28A0092B-C50C-407E-A947-70E740481C1C}">
                <a14:useLocalDpi xmlns:a14="http://schemas.microsoft.com/office/drawing/2010/main"/>
              </a:ext>
            </a:extLst>
          </a:blip>
          <a:srcRect l="27343" t="2296" r="21908" b="15268"/>
          <a:stretch/>
        </p:blipFill>
        <p:spPr>
          <a:xfrm>
            <a:off x="2853906" y="-30976"/>
            <a:ext cx="6433575" cy="6973145"/>
          </a:xfrm>
          <a:prstGeom prst="rect">
            <a:avLst/>
          </a:prstGeom>
        </p:spPr>
      </p:pic>
      <p:pic>
        <p:nvPicPr>
          <p:cNvPr id="25" name="Picture 24"/>
          <p:cNvPicPr>
            <a:picLocks noChangeAspect="1"/>
          </p:cNvPicPr>
          <p:nvPr/>
        </p:nvPicPr>
        <p:blipFill rotWithShape="1">
          <a:blip r:embed="rId4" cstate="screen">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l="8202" r="51039" b="18407"/>
          <a:stretch/>
        </p:blipFill>
        <p:spPr>
          <a:xfrm>
            <a:off x="7656488" y="487"/>
            <a:ext cx="6087609" cy="6857027"/>
          </a:xfrm>
          <a:prstGeom prst="parallelogram">
            <a:avLst/>
          </a:prstGeom>
          <a:noFill/>
          <a:ln>
            <a:noFill/>
          </a:ln>
        </p:spPr>
      </p:pic>
      <p:grpSp>
        <p:nvGrpSpPr>
          <p:cNvPr id="5" name="Group 4"/>
          <p:cNvGrpSpPr/>
          <p:nvPr/>
        </p:nvGrpSpPr>
        <p:grpSpPr>
          <a:xfrm>
            <a:off x="8722261" y="990947"/>
            <a:ext cx="2927084" cy="981994"/>
            <a:chOff x="8888898" y="903306"/>
            <a:chExt cx="3284054" cy="1153756"/>
          </a:xfrm>
          <a:solidFill>
            <a:schemeClr val="tx2"/>
          </a:solidFill>
        </p:grpSpPr>
        <p:sp>
          <p:nvSpPr>
            <p:cNvPr id="52" name="Rectangle 9"/>
            <p:cNvSpPr/>
            <p:nvPr/>
          </p:nvSpPr>
          <p:spPr bwMode="auto">
            <a:xfrm>
              <a:off x="8888898" y="903306"/>
              <a:ext cx="3284054" cy="1153756"/>
            </a:xfrm>
            <a:prstGeom prst="parallelogram">
              <a:avLst/>
            </a:prstGeom>
            <a:grpFill/>
            <a:ln w="9525" cap="flat" cmpd="sng" algn="ctr">
              <a:noFill/>
              <a:prstDash val="solid"/>
              <a:headEnd type="none" w="med" len="med"/>
              <a:tailEnd type="none" w="med" len="med"/>
            </a:ln>
            <a:effectLst/>
          </p:spPr>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13748" fontAlgn="base">
                <a:spcBef>
                  <a:spcPct val="0"/>
                </a:spcBef>
                <a:spcAft>
                  <a:spcPct val="0"/>
                </a:spcAft>
                <a:defRPr/>
              </a:pPr>
              <a:endParaRPr lang="en-US" sz="2200" kern="0"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8972551" y="939847"/>
              <a:ext cx="2724151" cy="106958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42" tIns="46623" rIns="46623" bIns="46623" numCol="1" spcCol="0" rtlCol="0" fromWordArt="0" anchor="ctr" anchorCtr="0" forceAA="0" compatLnSpc="1">
              <a:prstTxWarp prst="textNoShape">
                <a:avLst/>
              </a:prstTxWarp>
              <a:noAutofit/>
            </a:bodyPr>
            <a:lstStyle/>
            <a:p>
              <a:pPr defTabSz="1218519">
                <a:defRPr/>
              </a:pPr>
              <a:r>
                <a:rPr lang="en-US" sz="1600" spc="100" dirty="0">
                  <a:solidFill>
                    <a:srgbClr val="FFFFFF"/>
                  </a:solidFill>
                </a:rPr>
                <a:t>PEOPLE CENTRIC COMPLIANCE</a:t>
              </a:r>
            </a:p>
          </p:txBody>
        </p:sp>
      </p:grpSp>
      <p:grpSp>
        <p:nvGrpSpPr>
          <p:cNvPr id="54" name="Group 53"/>
          <p:cNvGrpSpPr/>
          <p:nvPr/>
        </p:nvGrpSpPr>
        <p:grpSpPr>
          <a:xfrm>
            <a:off x="3020637" y="5553831"/>
            <a:ext cx="3143088" cy="973530"/>
            <a:chOff x="8888897" y="903306"/>
            <a:chExt cx="3284053" cy="1153756"/>
          </a:xfrm>
          <a:solidFill>
            <a:schemeClr val="tx2"/>
          </a:solidFill>
        </p:grpSpPr>
        <p:sp>
          <p:nvSpPr>
            <p:cNvPr id="55" name="Rectangle 9"/>
            <p:cNvSpPr/>
            <p:nvPr/>
          </p:nvSpPr>
          <p:spPr bwMode="auto">
            <a:xfrm>
              <a:off x="8888897" y="903306"/>
              <a:ext cx="3284053" cy="1153756"/>
            </a:xfrm>
            <a:prstGeom prst="parallelogram">
              <a:avLst/>
            </a:prstGeom>
            <a:grpFill/>
            <a:ln w="9525" cap="flat" cmpd="sng" algn="ctr">
              <a:noFill/>
              <a:prstDash val="solid"/>
              <a:headEnd type="none" w="med" len="med"/>
              <a:tailEnd type="none" w="med" len="med"/>
            </a:ln>
            <a:effectLst/>
          </p:spPr>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13748" fontAlgn="base">
                <a:spcBef>
                  <a:spcPct val="0"/>
                </a:spcBef>
                <a:spcAft>
                  <a:spcPct val="0"/>
                </a:spcAft>
                <a:defRPr/>
              </a:pPr>
              <a:endParaRPr lang="en-US" sz="2200" kern="0" dirty="0">
                <a:gradFill>
                  <a:gsLst>
                    <a:gs pos="0">
                      <a:srgbClr val="FFFFFF"/>
                    </a:gs>
                    <a:gs pos="100000">
                      <a:srgbClr val="FFFFFF"/>
                    </a:gs>
                  </a:gsLst>
                  <a:lin ang="5400000" scaled="0"/>
                </a:gradFill>
                <a:ea typeface="Segoe UI" pitchFamily="34" charset="0"/>
                <a:cs typeface="Segoe UI" pitchFamily="34" charset="0"/>
              </a:endParaRPr>
            </a:p>
          </p:txBody>
        </p:sp>
        <p:sp>
          <p:nvSpPr>
            <p:cNvPr id="56" name="Rectangle 55"/>
            <p:cNvSpPr/>
            <p:nvPr/>
          </p:nvSpPr>
          <p:spPr bwMode="auto">
            <a:xfrm>
              <a:off x="8972550" y="939847"/>
              <a:ext cx="2724150" cy="106958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42" tIns="46623" rIns="46623" bIns="46623" numCol="1" spcCol="0" rtlCol="0" fromWordArt="0" anchor="ctr" anchorCtr="0" forceAA="0" compatLnSpc="1">
              <a:prstTxWarp prst="textNoShape">
                <a:avLst/>
              </a:prstTxWarp>
              <a:noAutofit/>
            </a:bodyPr>
            <a:lstStyle/>
            <a:p>
              <a:pPr defTabSz="1218519">
                <a:defRPr/>
              </a:pPr>
              <a:r>
                <a:rPr lang="en-US" sz="1600" spc="100" dirty="0">
                  <a:solidFill>
                    <a:srgbClr val="FFFFFF"/>
                  </a:solidFill>
                </a:rPr>
                <a:t>PERSONALIZED INSIGHT</a:t>
              </a:r>
            </a:p>
          </p:txBody>
        </p:sp>
      </p:grpSp>
      <p:cxnSp>
        <p:nvCxnSpPr>
          <p:cNvPr id="61" name="Straight Connector 60"/>
          <p:cNvCxnSpPr/>
          <p:nvPr/>
        </p:nvCxnSpPr>
        <p:spPr>
          <a:xfrm flipH="1">
            <a:off x="7647497" y="486"/>
            <a:ext cx="1529959" cy="6814679"/>
          </a:xfrm>
          <a:prstGeom prst="line">
            <a:avLst/>
          </a:prstGeom>
          <a:ln w="38100" cmpd="sng">
            <a:solidFill>
              <a:srgbClr val="33302E"/>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3" name="Picture 2"/>
          <p:cNvPicPr>
            <a:picLocks noChangeAspect="1" noChangeArrowheads="1"/>
          </p:cNvPicPr>
          <p:nvPr/>
        </p:nvPicPr>
        <p:blipFill rotWithShape="1">
          <a:blip r:embed="rId6">
            <a:extLst>
              <a:ext uri="{28A0092B-C50C-407E-A947-70E740481C1C}">
                <a14:useLocalDpi xmlns:a14="http://schemas.microsoft.com/office/drawing/2010/main"/>
              </a:ext>
            </a:extLst>
          </a:blip>
          <a:srcRect/>
          <a:stretch/>
        </p:blipFill>
        <p:spPr bwMode="auto">
          <a:xfrm>
            <a:off x="-1605001" y="487"/>
            <a:ext cx="6081240" cy="6858000"/>
          </a:xfrm>
          <a:prstGeom prst="parallelogram">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8" name="Rectangle 9"/>
          <p:cNvSpPr/>
          <p:nvPr/>
        </p:nvSpPr>
        <p:spPr bwMode="auto">
          <a:xfrm>
            <a:off x="867" y="990947"/>
            <a:ext cx="2725878" cy="979474"/>
          </a:xfrm>
          <a:custGeom>
            <a:avLst/>
            <a:gdLst>
              <a:gd name="connsiteX0" fmla="*/ 0 w 3284053"/>
              <a:gd name="connsiteY0" fmla="*/ 1153756 h 1153756"/>
              <a:gd name="connsiteX1" fmla="*/ 288439 w 3284053"/>
              <a:gd name="connsiteY1" fmla="*/ 0 h 1153756"/>
              <a:gd name="connsiteX2" fmla="*/ 3284053 w 3284053"/>
              <a:gd name="connsiteY2" fmla="*/ 0 h 1153756"/>
              <a:gd name="connsiteX3" fmla="*/ 2995614 w 3284053"/>
              <a:gd name="connsiteY3" fmla="*/ 1153756 h 1153756"/>
              <a:gd name="connsiteX4" fmla="*/ 0 w 3284053"/>
              <a:gd name="connsiteY4" fmla="*/ 1153756 h 1153756"/>
              <a:gd name="connsiteX0" fmla="*/ 0 w 3284053"/>
              <a:gd name="connsiteY0" fmla="*/ 1160106 h 1160106"/>
              <a:gd name="connsiteX1" fmla="*/ 2689 w 3284053"/>
              <a:gd name="connsiteY1" fmla="*/ 0 h 1160106"/>
              <a:gd name="connsiteX2" fmla="*/ 3284053 w 3284053"/>
              <a:gd name="connsiteY2" fmla="*/ 6350 h 1160106"/>
              <a:gd name="connsiteX3" fmla="*/ 2995614 w 3284053"/>
              <a:gd name="connsiteY3" fmla="*/ 1160106 h 1160106"/>
              <a:gd name="connsiteX4" fmla="*/ 0 w 3284053"/>
              <a:gd name="connsiteY4" fmla="*/ 1160106 h 1160106"/>
              <a:gd name="connsiteX0" fmla="*/ 0 w 3284053"/>
              <a:gd name="connsiteY0" fmla="*/ 1153756 h 1153756"/>
              <a:gd name="connsiteX1" fmla="*/ 2689 w 3284053"/>
              <a:gd name="connsiteY1" fmla="*/ 0 h 1153756"/>
              <a:gd name="connsiteX2" fmla="*/ 3284053 w 3284053"/>
              <a:gd name="connsiteY2" fmla="*/ 0 h 1153756"/>
              <a:gd name="connsiteX3" fmla="*/ 2995614 w 3284053"/>
              <a:gd name="connsiteY3" fmla="*/ 1153756 h 1153756"/>
              <a:gd name="connsiteX4" fmla="*/ 0 w 3284053"/>
              <a:gd name="connsiteY4" fmla="*/ 1153756 h 1153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4053" h="1153756">
                <a:moveTo>
                  <a:pt x="0" y="1153756"/>
                </a:moveTo>
                <a:cubicBezTo>
                  <a:pt x="896" y="767054"/>
                  <a:pt x="1793" y="386702"/>
                  <a:pt x="2689" y="0"/>
                </a:cubicBezTo>
                <a:lnTo>
                  <a:pt x="3284053" y="0"/>
                </a:lnTo>
                <a:lnTo>
                  <a:pt x="2995614" y="1153756"/>
                </a:lnTo>
                <a:lnTo>
                  <a:pt x="0" y="1153756"/>
                </a:lnTo>
                <a:close/>
              </a:path>
            </a:pathLst>
          </a:custGeom>
          <a:solidFill>
            <a:schemeClr val="tx2">
              <a:alpha val="84000"/>
            </a:schemeClr>
          </a:solidFill>
          <a:ln w="9525" cap="flat" cmpd="sng" algn="ctr">
            <a:noFill/>
            <a:prstDash val="solid"/>
            <a:headEnd type="none" w="med" len="med"/>
            <a:tailEnd type="none" w="med" len="med"/>
          </a:ln>
          <a:effectLst/>
        </p:spPr>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13748" fontAlgn="base">
              <a:spcBef>
                <a:spcPct val="0"/>
              </a:spcBef>
              <a:spcAft>
                <a:spcPct val="0"/>
              </a:spcAft>
              <a:defRPr/>
            </a:pPr>
            <a:endParaRPr lang="en-US" sz="2200" kern="0" dirty="0">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p:cNvSpPr/>
          <p:nvPr/>
        </p:nvSpPr>
        <p:spPr bwMode="auto">
          <a:xfrm>
            <a:off x="70301" y="1021968"/>
            <a:ext cx="2381450" cy="9080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42" tIns="46623" rIns="46623" bIns="46623" numCol="1" spcCol="0" rtlCol="0" fromWordArt="0" anchor="ctr" anchorCtr="0" forceAA="0" compatLnSpc="1">
            <a:prstTxWarp prst="textNoShape">
              <a:avLst/>
            </a:prstTxWarp>
            <a:noAutofit/>
          </a:bodyPr>
          <a:lstStyle/>
          <a:p>
            <a:pPr defTabSz="1218519">
              <a:defRPr/>
            </a:pPr>
            <a:r>
              <a:rPr lang="en-US" sz="1600" spc="100" dirty="0">
                <a:solidFill>
                  <a:srgbClr val="FBFBFB"/>
                </a:solidFill>
              </a:rPr>
              <a:t>MODERN</a:t>
            </a:r>
          </a:p>
          <a:p>
            <a:pPr defTabSz="1218519">
              <a:defRPr/>
            </a:pPr>
            <a:r>
              <a:rPr lang="en-US" sz="1600" spc="100" dirty="0">
                <a:solidFill>
                  <a:srgbClr val="FBFBFB"/>
                </a:solidFill>
              </a:rPr>
              <a:t>COLLABORATION</a:t>
            </a:r>
          </a:p>
        </p:txBody>
      </p:sp>
      <p:cxnSp>
        <p:nvCxnSpPr>
          <p:cNvPr id="7" name="Straight Connector 6"/>
          <p:cNvCxnSpPr/>
          <p:nvPr/>
        </p:nvCxnSpPr>
        <p:spPr>
          <a:xfrm flipH="1">
            <a:off x="2960070" y="-134961"/>
            <a:ext cx="1569819" cy="6992475"/>
          </a:xfrm>
          <a:prstGeom prst="line">
            <a:avLst/>
          </a:prstGeom>
          <a:ln w="38100" cmpd="sng">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2714047" y="2915023"/>
            <a:ext cx="6763907" cy="1027956"/>
          </a:xfrm>
          <a:prstGeom prst="rect">
            <a:avLst/>
          </a:prstGeom>
          <a:solidFill>
            <a:srgbClr val="33302E">
              <a:alpha val="8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defRPr/>
            </a:pPr>
            <a:endParaRPr lang="en-US" dirty="0">
              <a:solidFill>
                <a:srgbClr val="E4DED8"/>
              </a:solidFill>
            </a:endParaRPr>
          </a:p>
        </p:txBody>
      </p:sp>
      <p:sp>
        <p:nvSpPr>
          <p:cNvPr id="22" name="Title 1"/>
          <p:cNvSpPr txBox="1">
            <a:spLocks/>
          </p:cNvSpPr>
          <p:nvPr/>
        </p:nvSpPr>
        <p:spPr>
          <a:xfrm>
            <a:off x="2979311" y="3088937"/>
            <a:ext cx="6233381" cy="680127"/>
          </a:xfrm>
          <a:prstGeom prst="rect">
            <a:avLst/>
          </a:prstGeom>
          <a:effectLst/>
        </p:spPr>
        <p:txBody>
          <a:bodyPr lIns="91411" tIns="45704" rIns="91411" bIns="45704" anchor="ctr"/>
          <a:lstStyle>
            <a:lvl1pPr algn="ctr" defTabSz="914400" rtl="0" eaLnBrk="1" latinLnBrk="0" hangingPunct="1">
              <a:lnSpc>
                <a:spcPts val="3800"/>
              </a:lnSpc>
              <a:spcBef>
                <a:spcPct val="0"/>
              </a:spcBef>
              <a:buNone/>
              <a:defRPr sz="2800" b="1" i="1" kern="1200" spc="300" baseline="0">
                <a:solidFill>
                  <a:schemeClr val="accent3"/>
                </a:solidFill>
                <a:latin typeface="+mn-lt"/>
                <a:ea typeface="+mj-ea"/>
                <a:cs typeface="+mj-cs"/>
              </a:defRPr>
            </a:lvl1pPr>
          </a:lstStyle>
          <a:p>
            <a:pPr>
              <a:lnSpc>
                <a:spcPts val="3500"/>
              </a:lnSpc>
              <a:defRPr/>
            </a:pPr>
            <a:r>
              <a:rPr lang="en-US" i="0" kern="900" dirty="0">
                <a:solidFill>
                  <a:srgbClr val="FBFBFB"/>
                </a:solidFill>
              </a:rPr>
              <a:t>THE MODERN WORKPLACE</a:t>
            </a:r>
          </a:p>
        </p:txBody>
      </p:sp>
    </p:spTree>
    <p:extLst>
      <p:ext uri="{BB962C8B-B14F-4D97-AF65-F5344CB8AC3E}">
        <p14:creationId xmlns:p14="http://schemas.microsoft.com/office/powerpoint/2010/main" val="426925745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25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750" fill="hold"/>
                                        <p:tgtEl>
                                          <p:spTgt spid="54"/>
                                        </p:tgtEl>
                                        <p:attrNameLst>
                                          <p:attrName>ppt_x</p:attrName>
                                        </p:attrNameLst>
                                      </p:cBhvr>
                                      <p:tavLst>
                                        <p:tav tm="0">
                                          <p:val>
                                            <p:strVal val="0-#ppt_w/2"/>
                                          </p:val>
                                        </p:tav>
                                        <p:tav tm="100000">
                                          <p:val>
                                            <p:strVal val="#ppt_x"/>
                                          </p:val>
                                        </p:tav>
                                      </p:tavLst>
                                    </p:anim>
                                    <p:anim calcmode="lin" valueType="num">
                                      <p:cBhvr additive="base">
                                        <p:cTn id="8" dur="750" fill="hold"/>
                                        <p:tgtEl>
                                          <p:spTgt spid="54"/>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750" fill="hold"/>
                                        <p:tgtEl>
                                          <p:spTgt spid="5"/>
                                        </p:tgtEl>
                                        <p:attrNameLst>
                                          <p:attrName>ppt_x</p:attrName>
                                        </p:attrNameLst>
                                      </p:cBhvr>
                                      <p:tavLst>
                                        <p:tav tm="0">
                                          <p:val>
                                            <p:strVal val="0-#ppt_w/2"/>
                                          </p:val>
                                        </p:tav>
                                        <p:tav tm="100000">
                                          <p:val>
                                            <p:strVal val="#ppt_x"/>
                                          </p:val>
                                        </p:tav>
                                      </p:tavLst>
                                    </p:anim>
                                    <p:anim calcmode="lin" valueType="num">
                                      <p:cBhvr additive="base">
                                        <p:cTn id="12"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posición de imagen 8"/>
          <p:cNvSpPr>
            <a:spLocks noGrp="1"/>
          </p:cNvSpPr>
          <p:nvPr>
            <p:ph type="pic" idx="1"/>
          </p:nvPr>
        </p:nvSpPr>
        <p:spPr/>
      </p:sp>
      <p:sp>
        <p:nvSpPr>
          <p:cNvPr id="8" name="Título 7"/>
          <p:cNvSpPr>
            <a:spLocks noGrp="1"/>
          </p:cNvSpPr>
          <p:nvPr>
            <p:ph type="title"/>
          </p:nvPr>
        </p:nvSpPr>
        <p:spPr/>
        <p:txBody>
          <a:bodyPr/>
          <a:lstStyle/>
          <a:p>
            <a:r>
              <a:rPr lang="es-ES" b="1" dirty="0"/>
              <a:t>Con Office 365 la productividad se re-inventa…</a:t>
            </a:r>
            <a:endParaRPr lang="en-US" b="1" dirty="0"/>
          </a:p>
        </p:txBody>
      </p:sp>
      <p:sp>
        <p:nvSpPr>
          <p:cNvPr id="10" name="Marcador de texto 9"/>
          <p:cNvSpPr>
            <a:spLocks noGrp="1"/>
          </p:cNvSpPr>
          <p:nvPr>
            <p:ph type="body" sz="half" idx="2"/>
          </p:nvPr>
        </p:nvSpPr>
        <p:spPr/>
        <p:txBody>
          <a:bodyPr/>
          <a:lstStyle/>
          <a:p>
            <a:endParaRPr lang="en-US"/>
          </a:p>
        </p:txBody>
      </p:sp>
      <p:pic>
        <p:nvPicPr>
          <p:cNvPr id="7" name="Marcador de posición de imagen 1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015789" y="0"/>
            <a:ext cx="6176211" cy="6054291"/>
          </a:xfrm>
          <a:prstGeom prst="rect">
            <a:avLst/>
          </a:prstGeom>
        </p:spPr>
      </p:pic>
      <p:grpSp>
        <p:nvGrpSpPr>
          <p:cNvPr id="27" name="Group 8"/>
          <p:cNvGrpSpPr/>
          <p:nvPr/>
        </p:nvGrpSpPr>
        <p:grpSpPr>
          <a:xfrm>
            <a:off x="1168899" y="4272291"/>
            <a:ext cx="1782000" cy="1782000"/>
            <a:chOff x="6145307" y="3553762"/>
            <a:chExt cx="2847949" cy="2847949"/>
          </a:xfrm>
        </p:grpSpPr>
        <p:sp>
          <p:nvSpPr>
            <p:cNvPr id="28" name="Rectangle 24"/>
            <p:cNvSpPr/>
            <p:nvPr/>
          </p:nvSpPr>
          <p:spPr bwMode="auto">
            <a:xfrm>
              <a:off x="6145307" y="3553762"/>
              <a:ext cx="2847949" cy="2847949"/>
            </a:xfrm>
            <a:prstGeom prst="rect">
              <a:avLst/>
            </a:prstGeom>
            <a:solidFill>
              <a:srgbClr val="DC3C00"/>
            </a:solidFill>
            <a:ln w="9525" cap="flat" cmpd="sng" algn="ctr">
              <a:noFill/>
              <a:prstDash val="solid"/>
              <a:headEnd type="none" w="med" len="med"/>
              <a:tailEnd type="none" w="med" len="med"/>
            </a:ln>
            <a:effectLst/>
          </p:spPr>
          <p:txBody>
            <a:bodyPr rot="0" spcFirstLastPara="0" vert="horz" wrap="square" lIns="45708" tIns="45708" rIns="45708" bIns="45708"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defRPr/>
              </a:pPr>
              <a:endParaRPr lang="en-US" sz="219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Text Placeholder 12"/>
            <p:cNvSpPr txBox="1">
              <a:spLocks/>
            </p:cNvSpPr>
            <p:nvPr/>
          </p:nvSpPr>
          <p:spPr>
            <a:xfrm>
              <a:off x="6351182" y="3771562"/>
              <a:ext cx="2461765" cy="554142"/>
            </a:xfrm>
            <a:prstGeom prst="rect">
              <a:avLst/>
            </a:prstGeom>
          </p:spPr>
          <p:txBody>
            <a:bodyPr vert="horz"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spcBef>
                  <a:spcPts val="600"/>
                </a:spcBef>
                <a:defRPr/>
              </a:pPr>
              <a:r>
                <a:rPr lang="en-US" dirty="0" err="1" smtClean="0">
                  <a:solidFill>
                    <a:srgbClr val="FFFFFF"/>
                  </a:solidFill>
                  <a:latin typeface="Segoe UI"/>
                </a:rPr>
                <a:t>Flexibilidad</a:t>
              </a:r>
              <a:r>
                <a:rPr lang="en-US" dirty="0" smtClean="0">
                  <a:solidFill>
                    <a:srgbClr val="FFFFFF"/>
                  </a:solidFill>
                  <a:latin typeface="Segoe UI"/>
                </a:rPr>
                <a:t> y </a:t>
              </a:r>
              <a:r>
                <a:rPr lang="en-US" dirty="0" err="1" smtClean="0">
                  <a:solidFill>
                    <a:srgbClr val="FFFFFF"/>
                  </a:solidFill>
                  <a:latin typeface="Segoe UI"/>
                </a:rPr>
                <a:t>capacidad</a:t>
              </a:r>
              <a:r>
                <a:rPr lang="en-US" dirty="0" smtClean="0">
                  <a:solidFill>
                    <a:srgbClr val="FFFFFF"/>
                  </a:solidFill>
                  <a:latin typeface="Segoe UI"/>
                </a:rPr>
                <a:t> de </a:t>
              </a:r>
              <a:r>
                <a:rPr lang="en-US" dirty="0" err="1" smtClean="0">
                  <a:solidFill>
                    <a:srgbClr val="FFFFFF"/>
                  </a:solidFill>
                  <a:latin typeface="Segoe UI"/>
                </a:rPr>
                <a:t>elección</a:t>
              </a:r>
              <a:endParaRPr lang="en-US" dirty="0">
                <a:solidFill>
                  <a:srgbClr val="FFFFFF"/>
                </a:solidFill>
                <a:latin typeface="Segoe UI"/>
              </a:endParaRPr>
            </a:p>
          </p:txBody>
        </p:sp>
        <p:sp>
          <p:nvSpPr>
            <p:cNvPr id="30" name="Freeform 9"/>
            <p:cNvSpPr>
              <a:spLocks noEditPoints="1"/>
            </p:cNvSpPr>
            <p:nvPr/>
          </p:nvSpPr>
          <p:spPr bwMode="auto">
            <a:xfrm>
              <a:off x="7869132" y="5335270"/>
              <a:ext cx="943816" cy="948166"/>
            </a:xfrm>
            <a:custGeom>
              <a:avLst/>
              <a:gdLst>
                <a:gd name="T0" fmla="*/ 159 w 181"/>
                <a:gd name="T1" fmla="*/ 78 h 181"/>
                <a:gd name="T2" fmla="*/ 161 w 181"/>
                <a:gd name="T3" fmla="*/ 83 h 181"/>
                <a:gd name="T4" fmla="*/ 107 w 181"/>
                <a:gd name="T5" fmla="*/ 73 h 181"/>
                <a:gd name="T6" fmla="*/ 110 w 181"/>
                <a:gd name="T7" fmla="*/ 71 h 181"/>
                <a:gd name="T8" fmla="*/ 123 w 181"/>
                <a:gd name="T9" fmla="*/ 70 h 181"/>
                <a:gd name="T10" fmla="*/ 127 w 181"/>
                <a:gd name="T11" fmla="*/ 78 h 181"/>
                <a:gd name="T12" fmla="*/ 136 w 181"/>
                <a:gd name="T13" fmla="*/ 83 h 181"/>
                <a:gd name="T14" fmla="*/ 141 w 181"/>
                <a:gd name="T15" fmla="*/ 75 h 181"/>
                <a:gd name="T16" fmla="*/ 89 w 181"/>
                <a:gd name="T17" fmla="*/ 70 h 181"/>
                <a:gd name="T18" fmla="*/ 62 w 181"/>
                <a:gd name="T19" fmla="*/ 64 h 181"/>
                <a:gd name="T20" fmla="*/ 78 w 181"/>
                <a:gd name="T21" fmla="*/ 99 h 181"/>
                <a:gd name="T22" fmla="*/ 83 w 181"/>
                <a:gd name="T23" fmla="*/ 124 h 181"/>
                <a:gd name="T24" fmla="*/ 81 w 181"/>
                <a:gd name="T25" fmla="*/ 160 h 181"/>
                <a:gd name="T26" fmla="*/ 29 w 181"/>
                <a:gd name="T27" fmla="*/ 134 h 181"/>
                <a:gd name="T28" fmla="*/ 16 w 181"/>
                <a:gd name="T29" fmla="*/ 111 h 181"/>
                <a:gd name="T30" fmla="*/ 0 w 181"/>
                <a:gd name="T31" fmla="*/ 80 h 181"/>
                <a:gd name="T32" fmla="*/ 15 w 181"/>
                <a:gd name="T33" fmla="*/ 58 h 181"/>
                <a:gd name="T34" fmla="*/ 20 w 181"/>
                <a:gd name="T35" fmla="*/ 28 h 181"/>
                <a:gd name="T36" fmla="*/ 25 w 181"/>
                <a:gd name="T37" fmla="*/ 41 h 181"/>
                <a:gd name="T38" fmla="*/ 31 w 181"/>
                <a:gd name="T39" fmla="*/ 30 h 181"/>
                <a:gd name="T40" fmla="*/ 32 w 181"/>
                <a:gd name="T41" fmla="*/ 20 h 181"/>
                <a:gd name="T42" fmla="*/ 81 w 181"/>
                <a:gd name="T43" fmla="*/ 0 h 181"/>
                <a:gd name="T44" fmla="*/ 107 w 181"/>
                <a:gd name="T45" fmla="*/ 20 h 181"/>
                <a:gd name="T46" fmla="*/ 79 w 181"/>
                <a:gd name="T47" fmla="*/ 23 h 181"/>
                <a:gd name="T48" fmla="*/ 81 w 181"/>
                <a:gd name="T49" fmla="*/ 27 h 181"/>
                <a:gd name="T50" fmla="*/ 87 w 181"/>
                <a:gd name="T51" fmla="*/ 31 h 181"/>
                <a:gd name="T52" fmla="*/ 87 w 181"/>
                <a:gd name="T53" fmla="*/ 24 h 181"/>
                <a:gd name="T54" fmla="*/ 94 w 181"/>
                <a:gd name="T55" fmla="*/ 20 h 181"/>
                <a:gd name="T56" fmla="*/ 93 w 181"/>
                <a:gd name="T57" fmla="*/ 23 h 181"/>
                <a:gd name="T58" fmla="*/ 99 w 181"/>
                <a:gd name="T59" fmla="*/ 25 h 181"/>
                <a:gd name="T60" fmla="*/ 96 w 181"/>
                <a:gd name="T61" fmla="*/ 29 h 181"/>
                <a:gd name="T62" fmla="*/ 96 w 181"/>
                <a:gd name="T63" fmla="*/ 32 h 181"/>
                <a:gd name="T64" fmla="*/ 90 w 181"/>
                <a:gd name="T65" fmla="*/ 36 h 181"/>
                <a:gd name="T66" fmla="*/ 79 w 181"/>
                <a:gd name="T67" fmla="*/ 34 h 181"/>
                <a:gd name="T68" fmla="*/ 76 w 181"/>
                <a:gd name="T69" fmla="*/ 37 h 181"/>
                <a:gd name="T70" fmla="*/ 66 w 181"/>
                <a:gd name="T71" fmla="*/ 46 h 181"/>
                <a:gd name="T72" fmla="*/ 60 w 181"/>
                <a:gd name="T73" fmla="*/ 51 h 181"/>
                <a:gd name="T74" fmla="*/ 71 w 181"/>
                <a:gd name="T75" fmla="*/ 52 h 181"/>
                <a:gd name="T76" fmla="*/ 87 w 181"/>
                <a:gd name="T77" fmla="*/ 57 h 181"/>
                <a:gd name="T78" fmla="*/ 82 w 181"/>
                <a:gd name="T79" fmla="*/ 48 h 181"/>
                <a:gd name="T80" fmla="*/ 92 w 181"/>
                <a:gd name="T81" fmla="*/ 51 h 181"/>
                <a:gd name="T82" fmla="*/ 95 w 181"/>
                <a:gd name="T83" fmla="*/ 56 h 181"/>
                <a:gd name="T84" fmla="*/ 99 w 181"/>
                <a:gd name="T85" fmla="*/ 55 h 181"/>
                <a:gd name="T86" fmla="*/ 110 w 181"/>
                <a:gd name="T87" fmla="*/ 62 h 181"/>
                <a:gd name="T88" fmla="*/ 106 w 181"/>
                <a:gd name="T89" fmla="*/ 69 h 181"/>
                <a:gd name="T90" fmla="*/ 60 w 181"/>
                <a:gd name="T91" fmla="*/ 30 h 181"/>
                <a:gd name="T92" fmla="*/ 66 w 181"/>
                <a:gd name="T93" fmla="*/ 26 h 181"/>
                <a:gd name="T94" fmla="*/ 70 w 181"/>
                <a:gd name="T95" fmla="*/ 29 h 181"/>
                <a:gd name="T96" fmla="*/ 64 w 181"/>
                <a:gd name="T97" fmla="*/ 27 h 181"/>
                <a:gd name="T98" fmla="*/ 136 w 181"/>
                <a:gd name="T99" fmla="*/ 181 h 181"/>
                <a:gd name="T100" fmla="*/ 165 w 181"/>
                <a:gd name="T101" fmla="*/ 124 h 181"/>
                <a:gd name="T102" fmla="*/ 110 w 181"/>
                <a:gd name="T103" fmla="*/ 139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1" h="181">
                  <a:moveTo>
                    <a:pt x="160" y="89"/>
                  </a:moveTo>
                  <a:cubicBezTo>
                    <a:pt x="158" y="87"/>
                    <a:pt x="155" y="86"/>
                    <a:pt x="152" y="85"/>
                  </a:cubicBezTo>
                  <a:cubicBezTo>
                    <a:pt x="154" y="83"/>
                    <a:pt x="157" y="81"/>
                    <a:pt x="158" y="78"/>
                  </a:cubicBezTo>
                  <a:cubicBezTo>
                    <a:pt x="158" y="78"/>
                    <a:pt x="159" y="78"/>
                    <a:pt x="159" y="78"/>
                  </a:cubicBezTo>
                  <a:cubicBezTo>
                    <a:pt x="160" y="78"/>
                    <a:pt x="160" y="78"/>
                    <a:pt x="160" y="79"/>
                  </a:cubicBezTo>
                  <a:cubicBezTo>
                    <a:pt x="160" y="79"/>
                    <a:pt x="160" y="80"/>
                    <a:pt x="160" y="81"/>
                  </a:cubicBezTo>
                  <a:cubicBezTo>
                    <a:pt x="160" y="81"/>
                    <a:pt x="160" y="81"/>
                    <a:pt x="161" y="82"/>
                  </a:cubicBezTo>
                  <a:cubicBezTo>
                    <a:pt x="161" y="82"/>
                    <a:pt x="161" y="82"/>
                    <a:pt x="161" y="83"/>
                  </a:cubicBezTo>
                  <a:cubicBezTo>
                    <a:pt x="161" y="85"/>
                    <a:pt x="161" y="87"/>
                    <a:pt x="160" y="89"/>
                  </a:cubicBezTo>
                  <a:close/>
                  <a:moveTo>
                    <a:pt x="108" y="71"/>
                  </a:moveTo>
                  <a:cubicBezTo>
                    <a:pt x="107" y="71"/>
                    <a:pt x="107" y="71"/>
                    <a:pt x="107" y="72"/>
                  </a:cubicBezTo>
                  <a:cubicBezTo>
                    <a:pt x="107" y="72"/>
                    <a:pt x="107" y="72"/>
                    <a:pt x="107" y="73"/>
                  </a:cubicBezTo>
                  <a:cubicBezTo>
                    <a:pt x="109" y="78"/>
                    <a:pt x="111" y="83"/>
                    <a:pt x="113" y="88"/>
                  </a:cubicBezTo>
                  <a:cubicBezTo>
                    <a:pt x="115" y="87"/>
                    <a:pt x="116" y="86"/>
                    <a:pt x="118" y="86"/>
                  </a:cubicBezTo>
                  <a:cubicBezTo>
                    <a:pt x="116" y="81"/>
                    <a:pt x="113" y="76"/>
                    <a:pt x="111" y="71"/>
                  </a:cubicBezTo>
                  <a:cubicBezTo>
                    <a:pt x="110" y="71"/>
                    <a:pt x="110" y="71"/>
                    <a:pt x="110" y="71"/>
                  </a:cubicBezTo>
                  <a:cubicBezTo>
                    <a:pt x="108" y="71"/>
                    <a:pt x="108" y="71"/>
                    <a:pt x="108" y="71"/>
                  </a:cubicBezTo>
                  <a:close/>
                  <a:moveTo>
                    <a:pt x="126" y="69"/>
                  </a:moveTo>
                  <a:cubicBezTo>
                    <a:pt x="126" y="68"/>
                    <a:pt x="125" y="68"/>
                    <a:pt x="125" y="68"/>
                  </a:cubicBezTo>
                  <a:cubicBezTo>
                    <a:pt x="123" y="70"/>
                    <a:pt x="123" y="70"/>
                    <a:pt x="123" y="70"/>
                  </a:cubicBezTo>
                  <a:cubicBezTo>
                    <a:pt x="122" y="70"/>
                    <a:pt x="122" y="70"/>
                    <a:pt x="122" y="71"/>
                  </a:cubicBezTo>
                  <a:cubicBezTo>
                    <a:pt x="123" y="74"/>
                    <a:pt x="125" y="76"/>
                    <a:pt x="125" y="78"/>
                  </a:cubicBezTo>
                  <a:cubicBezTo>
                    <a:pt x="126" y="78"/>
                    <a:pt x="126" y="78"/>
                    <a:pt x="126" y="79"/>
                  </a:cubicBezTo>
                  <a:cubicBezTo>
                    <a:pt x="126" y="79"/>
                    <a:pt x="127" y="79"/>
                    <a:pt x="127" y="78"/>
                  </a:cubicBezTo>
                  <a:cubicBezTo>
                    <a:pt x="128" y="78"/>
                    <a:pt x="129" y="77"/>
                    <a:pt x="131" y="77"/>
                  </a:cubicBezTo>
                  <a:cubicBezTo>
                    <a:pt x="132" y="78"/>
                    <a:pt x="133" y="79"/>
                    <a:pt x="134" y="80"/>
                  </a:cubicBezTo>
                  <a:cubicBezTo>
                    <a:pt x="133" y="81"/>
                    <a:pt x="131" y="82"/>
                    <a:pt x="130" y="83"/>
                  </a:cubicBezTo>
                  <a:cubicBezTo>
                    <a:pt x="132" y="83"/>
                    <a:pt x="134" y="83"/>
                    <a:pt x="136" y="83"/>
                  </a:cubicBezTo>
                  <a:cubicBezTo>
                    <a:pt x="140" y="83"/>
                    <a:pt x="144" y="83"/>
                    <a:pt x="147" y="84"/>
                  </a:cubicBezTo>
                  <a:cubicBezTo>
                    <a:pt x="147" y="83"/>
                    <a:pt x="147" y="83"/>
                    <a:pt x="147" y="82"/>
                  </a:cubicBezTo>
                  <a:cubicBezTo>
                    <a:pt x="145" y="80"/>
                    <a:pt x="144" y="77"/>
                    <a:pt x="142" y="75"/>
                  </a:cubicBezTo>
                  <a:cubicBezTo>
                    <a:pt x="142" y="75"/>
                    <a:pt x="142" y="75"/>
                    <a:pt x="141" y="75"/>
                  </a:cubicBezTo>
                  <a:cubicBezTo>
                    <a:pt x="138" y="74"/>
                    <a:pt x="134" y="73"/>
                    <a:pt x="130" y="72"/>
                  </a:cubicBezTo>
                  <a:cubicBezTo>
                    <a:pt x="128" y="71"/>
                    <a:pt x="127" y="70"/>
                    <a:pt x="126" y="69"/>
                  </a:cubicBezTo>
                  <a:close/>
                  <a:moveTo>
                    <a:pt x="91" y="70"/>
                  </a:moveTo>
                  <a:cubicBezTo>
                    <a:pt x="90" y="70"/>
                    <a:pt x="90" y="71"/>
                    <a:pt x="89" y="70"/>
                  </a:cubicBezTo>
                  <a:cubicBezTo>
                    <a:pt x="87" y="69"/>
                    <a:pt x="84" y="67"/>
                    <a:pt x="81" y="65"/>
                  </a:cubicBezTo>
                  <a:cubicBezTo>
                    <a:pt x="81" y="65"/>
                    <a:pt x="81" y="65"/>
                    <a:pt x="81" y="64"/>
                  </a:cubicBezTo>
                  <a:cubicBezTo>
                    <a:pt x="81" y="64"/>
                    <a:pt x="81" y="64"/>
                    <a:pt x="80" y="61"/>
                  </a:cubicBezTo>
                  <a:cubicBezTo>
                    <a:pt x="74" y="61"/>
                    <a:pt x="68" y="62"/>
                    <a:pt x="62" y="64"/>
                  </a:cubicBezTo>
                  <a:cubicBezTo>
                    <a:pt x="58" y="68"/>
                    <a:pt x="55" y="71"/>
                    <a:pt x="52" y="75"/>
                  </a:cubicBezTo>
                  <a:cubicBezTo>
                    <a:pt x="51" y="81"/>
                    <a:pt x="50" y="86"/>
                    <a:pt x="50" y="91"/>
                  </a:cubicBezTo>
                  <a:cubicBezTo>
                    <a:pt x="54" y="94"/>
                    <a:pt x="57" y="97"/>
                    <a:pt x="60" y="100"/>
                  </a:cubicBezTo>
                  <a:cubicBezTo>
                    <a:pt x="66" y="100"/>
                    <a:pt x="72" y="100"/>
                    <a:pt x="78" y="99"/>
                  </a:cubicBezTo>
                  <a:cubicBezTo>
                    <a:pt x="79" y="99"/>
                    <a:pt x="79" y="99"/>
                    <a:pt x="79" y="100"/>
                  </a:cubicBezTo>
                  <a:cubicBezTo>
                    <a:pt x="81" y="105"/>
                    <a:pt x="83" y="111"/>
                    <a:pt x="84" y="116"/>
                  </a:cubicBezTo>
                  <a:cubicBezTo>
                    <a:pt x="84" y="116"/>
                    <a:pt x="84" y="116"/>
                    <a:pt x="84" y="117"/>
                  </a:cubicBezTo>
                  <a:cubicBezTo>
                    <a:pt x="84" y="119"/>
                    <a:pt x="83" y="121"/>
                    <a:pt x="83" y="124"/>
                  </a:cubicBezTo>
                  <a:cubicBezTo>
                    <a:pt x="83" y="125"/>
                    <a:pt x="83" y="125"/>
                    <a:pt x="84" y="126"/>
                  </a:cubicBezTo>
                  <a:cubicBezTo>
                    <a:pt x="83" y="129"/>
                    <a:pt x="83" y="132"/>
                    <a:pt x="83" y="136"/>
                  </a:cubicBezTo>
                  <a:cubicBezTo>
                    <a:pt x="83" y="144"/>
                    <a:pt x="85" y="153"/>
                    <a:pt x="89" y="160"/>
                  </a:cubicBezTo>
                  <a:cubicBezTo>
                    <a:pt x="86" y="160"/>
                    <a:pt x="83" y="160"/>
                    <a:pt x="81" y="160"/>
                  </a:cubicBezTo>
                  <a:cubicBezTo>
                    <a:pt x="59" y="160"/>
                    <a:pt x="38" y="152"/>
                    <a:pt x="23" y="137"/>
                  </a:cubicBezTo>
                  <a:cubicBezTo>
                    <a:pt x="23" y="136"/>
                    <a:pt x="23" y="136"/>
                    <a:pt x="23" y="136"/>
                  </a:cubicBezTo>
                  <a:cubicBezTo>
                    <a:pt x="23" y="135"/>
                    <a:pt x="24" y="135"/>
                    <a:pt x="24" y="135"/>
                  </a:cubicBezTo>
                  <a:cubicBezTo>
                    <a:pt x="26" y="134"/>
                    <a:pt x="27" y="134"/>
                    <a:pt x="29" y="134"/>
                  </a:cubicBezTo>
                  <a:cubicBezTo>
                    <a:pt x="30" y="132"/>
                    <a:pt x="31" y="128"/>
                    <a:pt x="32" y="124"/>
                  </a:cubicBezTo>
                  <a:cubicBezTo>
                    <a:pt x="27" y="122"/>
                    <a:pt x="23" y="120"/>
                    <a:pt x="19" y="117"/>
                  </a:cubicBezTo>
                  <a:cubicBezTo>
                    <a:pt x="19" y="117"/>
                    <a:pt x="18" y="117"/>
                    <a:pt x="18" y="117"/>
                  </a:cubicBezTo>
                  <a:cubicBezTo>
                    <a:pt x="18" y="114"/>
                    <a:pt x="17" y="113"/>
                    <a:pt x="16" y="111"/>
                  </a:cubicBezTo>
                  <a:cubicBezTo>
                    <a:pt x="13" y="108"/>
                    <a:pt x="10" y="105"/>
                    <a:pt x="8" y="102"/>
                  </a:cubicBezTo>
                  <a:cubicBezTo>
                    <a:pt x="6" y="102"/>
                    <a:pt x="5" y="101"/>
                    <a:pt x="3" y="100"/>
                  </a:cubicBezTo>
                  <a:cubicBezTo>
                    <a:pt x="3" y="100"/>
                    <a:pt x="3" y="100"/>
                    <a:pt x="3" y="100"/>
                  </a:cubicBezTo>
                  <a:cubicBezTo>
                    <a:pt x="1" y="93"/>
                    <a:pt x="0" y="86"/>
                    <a:pt x="0" y="80"/>
                  </a:cubicBezTo>
                  <a:cubicBezTo>
                    <a:pt x="0" y="77"/>
                    <a:pt x="1" y="74"/>
                    <a:pt x="1" y="70"/>
                  </a:cubicBezTo>
                  <a:cubicBezTo>
                    <a:pt x="1" y="70"/>
                    <a:pt x="1" y="70"/>
                    <a:pt x="1" y="70"/>
                  </a:cubicBezTo>
                  <a:cubicBezTo>
                    <a:pt x="3" y="68"/>
                    <a:pt x="4" y="67"/>
                    <a:pt x="6" y="64"/>
                  </a:cubicBezTo>
                  <a:cubicBezTo>
                    <a:pt x="9" y="63"/>
                    <a:pt x="12" y="61"/>
                    <a:pt x="15" y="58"/>
                  </a:cubicBezTo>
                  <a:cubicBezTo>
                    <a:pt x="14" y="54"/>
                    <a:pt x="12" y="49"/>
                    <a:pt x="11" y="43"/>
                  </a:cubicBezTo>
                  <a:cubicBezTo>
                    <a:pt x="11" y="43"/>
                    <a:pt x="11" y="43"/>
                    <a:pt x="10" y="43"/>
                  </a:cubicBezTo>
                  <a:cubicBezTo>
                    <a:pt x="10" y="43"/>
                    <a:pt x="10" y="42"/>
                    <a:pt x="10" y="42"/>
                  </a:cubicBezTo>
                  <a:cubicBezTo>
                    <a:pt x="13" y="37"/>
                    <a:pt x="16" y="32"/>
                    <a:pt x="20" y="28"/>
                  </a:cubicBezTo>
                  <a:cubicBezTo>
                    <a:pt x="20" y="28"/>
                    <a:pt x="21" y="27"/>
                    <a:pt x="21" y="28"/>
                  </a:cubicBezTo>
                  <a:cubicBezTo>
                    <a:pt x="22" y="28"/>
                    <a:pt x="22" y="28"/>
                    <a:pt x="22" y="28"/>
                  </a:cubicBezTo>
                  <a:cubicBezTo>
                    <a:pt x="22" y="31"/>
                    <a:pt x="23" y="36"/>
                    <a:pt x="23" y="41"/>
                  </a:cubicBezTo>
                  <a:cubicBezTo>
                    <a:pt x="24" y="41"/>
                    <a:pt x="25" y="41"/>
                    <a:pt x="25" y="41"/>
                  </a:cubicBezTo>
                  <a:cubicBezTo>
                    <a:pt x="26" y="38"/>
                    <a:pt x="27" y="36"/>
                    <a:pt x="27" y="35"/>
                  </a:cubicBezTo>
                  <a:cubicBezTo>
                    <a:pt x="27" y="34"/>
                    <a:pt x="27" y="34"/>
                    <a:pt x="28" y="34"/>
                  </a:cubicBezTo>
                  <a:cubicBezTo>
                    <a:pt x="28" y="34"/>
                    <a:pt x="29" y="33"/>
                    <a:pt x="30" y="33"/>
                  </a:cubicBezTo>
                  <a:cubicBezTo>
                    <a:pt x="30" y="31"/>
                    <a:pt x="31" y="31"/>
                    <a:pt x="31" y="30"/>
                  </a:cubicBezTo>
                  <a:cubicBezTo>
                    <a:pt x="31" y="30"/>
                    <a:pt x="31" y="30"/>
                    <a:pt x="31" y="30"/>
                  </a:cubicBezTo>
                  <a:cubicBezTo>
                    <a:pt x="32" y="29"/>
                    <a:pt x="34" y="27"/>
                    <a:pt x="35" y="26"/>
                  </a:cubicBezTo>
                  <a:cubicBezTo>
                    <a:pt x="35" y="26"/>
                    <a:pt x="35" y="24"/>
                    <a:pt x="34" y="24"/>
                  </a:cubicBezTo>
                  <a:cubicBezTo>
                    <a:pt x="34" y="23"/>
                    <a:pt x="33" y="21"/>
                    <a:pt x="32" y="20"/>
                  </a:cubicBezTo>
                  <a:cubicBezTo>
                    <a:pt x="32" y="20"/>
                    <a:pt x="31" y="20"/>
                    <a:pt x="30" y="20"/>
                  </a:cubicBezTo>
                  <a:cubicBezTo>
                    <a:pt x="30" y="20"/>
                    <a:pt x="30" y="20"/>
                    <a:pt x="30" y="19"/>
                  </a:cubicBezTo>
                  <a:cubicBezTo>
                    <a:pt x="30" y="19"/>
                    <a:pt x="30" y="19"/>
                    <a:pt x="30" y="18"/>
                  </a:cubicBezTo>
                  <a:cubicBezTo>
                    <a:pt x="44" y="7"/>
                    <a:pt x="62" y="0"/>
                    <a:pt x="81" y="0"/>
                  </a:cubicBezTo>
                  <a:cubicBezTo>
                    <a:pt x="99" y="0"/>
                    <a:pt x="116" y="6"/>
                    <a:pt x="130" y="17"/>
                  </a:cubicBezTo>
                  <a:cubicBezTo>
                    <a:pt x="131" y="17"/>
                    <a:pt x="131" y="18"/>
                    <a:pt x="131" y="19"/>
                  </a:cubicBezTo>
                  <a:cubicBezTo>
                    <a:pt x="131" y="19"/>
                    <a:pt x="130" y="19"/>
                    <a:pt x="129" y="19"/>
                  </a:cubicBezTo>
                  <a:cubicBezTo>
                    <a:pt x="125" y="20"/>
                    <a:pt x="113" y="20"/>
                    <a:pt x="107" y="20"/>
                  </a:cubicBezTo>
                  <a:cubicBezTo>
                    <a:pt x="100" y="20"/>
                    <a:pt x="94" y="19"/>
                    <a:pt x="89" y="19"/>
                  </a:cubicBezTo>
                  <a:cubicBezTo>
                    <a:pt x="87" y="19"/>
                    <a:pt x="84" y="20"/>
                    <a:pt x="82" y="20"/>
                  </a:cubicBezTo>
                  <a:cubicBezTo>
                    <a:pt x="82" y="21"/>
                    <a:pt x="81" y="22"/>
                    <a:pt x="80" y="23"/>
                  </a:cubicBezTo>
                  <a:cubicBezTo>
                    <a:pt x="80" y="23"/>
                    <a:pt x="80" y="23"/>
                    <a:pt x="79" y="23"/>
                  </a:cubicBezTo>
                  <a:cubicBezTo>
                    <a:pt x="79" y="24"/>
                    <a:pt x="77" y="24"/>
                    <a:pt x="76" y="25"/>
                  </a:cubicBezTo>
                  <a:cubicBezTo>
                    <a:pt x="76" y="26"/>
                    <a:pt x="76" y="27"/>
                    <a:pt x="76" y="28"/>
                  </a:cubicBezTo>
                  <a:cubicBezTo>
                    <a:pt x="76" y="28"/>
                    <a:pt x="76" y="28"/>
                    <a:pt x="77" y="28"/>
                  </a:cubicBezTo>
                  <a:cubicBezTo>
                    <a:pt x="78" y="28"/>
                    <a:pt x="80" y="27"/>
                    <a:pt x="81" y="27"/>
                  </a:cubicBezTo>
                  <a:cubicBezTo>
                    <a:pt x="82" y="27"/>
                    <a:pt x="82" y="27"/>
                    <a:pt x="82" y="27"/>
                  </a:cubicBezTo>
                  <a:cubicBezTo>
                    <a:pt x="83" y="28"/>
                    <a:pt x="83" y="30"/>
                    <a:pt x="84" y="31"/>
                  </a:cubicBezTo>
                  <a:cubicBezTo>
                    <a:pt x="85" y="31"/>
                    <a:pt x="86" y="31"/>
                    <a:pt x="86" y="31"/>
                  </a:cubicBezTo>
                  <a:cubicBezTo>
                    <a:pt x="86" y="31"/>
                    <a:pt x="86" y="31"/>
                    <a:pt x="87" y="31"/>
                  </a:cubicBezTo>
                  <a:cubicBezTo>
                    <a:pt x="88" y="29"/>
                    <a:pt x="88" y="28"/>
                    <a:pt x="89" y="27"/>
                  </a:cubicBezTo>
                  <a:cubicBezTo>
                    <a:pt x="88" y="27"/>
                    <a:pt x="87" y="26"/>
                    <a:pt x="87" y="26"/>
                  </a:cubicBezTo>
                  <a:cubicBezTo>
                    <a:pt x="87" y="26"/>
                    <a:pt x="86" y="26"/>
                    <a:pt x="86" y="25"/>
                  </a:cubicBezTo>
                  <a:cubicBezTo>
                    <a:pt x="86" y="25"/>
                    <a:pt x="86" y="24"/>
                    <a:pt x="87" y="24"/>
                  </a:cubicBezTo>
                  <a:cubicBezTo>
                    <a:pt x="87" y="23"/>
                    <a:pt x="88" y="22"/>
                    <a:pt x="89" y="21"/>
                  </a:cubicBezTo>
                  <a:cubicBezTo>
                    <a:pt x="90" y="21"/>
                    <a:pt x="90" y="20"/>
                    <a:pt x="91" y="20"/>
                  </a:cubicBezTo>
                  <a:cubicBezTo>
                    <a:pt x="92" y="20"/>
                    <a:pt x="92" y="20"/>
                    <a:pt x="92" y="20"/>
                  </a:cubicBezTo>
                  <a:cubicBezTo>
                    <a:pt x="92" y="20"/>
                    <a:pt x="92" y="20"/>
                    <a:pt x="94" y="20"/>
                  </a:cubicBezTo>
                  <a:cubicBezTo>
                    <a:pt x="94" y="20"/>
                    <a:pt x="94" y="20"/>
                    <a:pt x="94" y="20"/>
                  </a:cubicBezTo>
                  <a:cubicBezTo>
                    <a:pt x="95" y="21"/>
                    <a:pt x="95" y="21"/>
                    <a:pt x="94" y="21"/>
                  </a:cubicBezTo>
                  <a:cubicBezTo>
                    <a:pt x="94" y="22"/>
                    <a:pt x="94" y="22"/>
                    <a:pt x="93" y="23"/>
                  </a:cubicBezTo>
                  <a:cubicBezTo>
                    <a:pt x="93" y="23"/>
                    <a:pt x="93" y="23"/>
                    <a:pt x="93" y="23"/>
                  </a:cubicBezTo>
                  <a:cubicBezTo>
                    <a:pt x="93" y="24"/>
                    <a:pt x="93" y="25"/>
                    <a:pt x="94" y="26"/>
                  </a:cubicBezTo>
                  <a:cubicBezTo>
                    <a:pt x="94" y="26"/>
                    <a:pt x="94" y="26"/>
                    <a:pt x="94" y="26"/>
                  </a:cubicBezTo>
                  <a:cubicBezTo>
                    <a:pt x="95" y="25"/>
                    <a:pt x="96" y="25"/>
                    <a:pt x="97" y="25"/>
                  </a:cubicBezTo>
                  <a:cubicBezTo>
                    <a:pt x="98" y="25"/>
                    <a:pt x="98" y="25"/>
                    <a:pt x="99" y="25"/>
                  </a:cubicBezTo>
                  <a:cubicBezTo>
                    <a:pt x="99" y="26"/>
                    <a:pt x="100" y="26"/>
                    <a:pt x="100" y="26"/>
                  </a:cubicBezTo>
                  <a:cubicBezTo>
                    <a:pt x="100" y="27"/>
                    <a:pt x="101" y="27"/>
                    <a:pt x="101" y="28"/>
                  </a:cubicBezTo>
                  <a:cubicBezTo>
                    <a:pt x="100" y="28"/>
                    <a:pt x="100" y="28"/>
                    <a:pt x="100" y="28"/>
                  </a:cubicBezTo>
                  <a:cubicBezTo>
                    <a:pt x="99" y="28"/>
                    <a:pt x="97" y="29"/>
                    <a:pt x="96" y="29"/>
                  </a:cubicBezTo>
                  <a:cubicBezTo>
                    <a:pt x="96" y="29"/>
                    <a:pt x="96" y="30"/>
                    <a:pt x="97" y="30"/>
                  </a:cubicBezTo>
                  <a:cubicBezTo>
                    <a:pt x="97" y="31"/>
                    <a:pt x="97" y="31"/>
                    <a:pt x="97" y="31"/>
                  </a:cubicBezTo>
                  <a:cubicBezTo>
                    <a:pt x="97" y="32"/>
                    <a:pt x="96" y="33"/>
                    <a:pt x="96" y="33"/>
                  </a:cubicBezTo>
                  <a:cubicBezTo>
                    <a:pt x="96" y="32"/>
                    <a:pt x="96" y="32"/>
                    <a:pt x="96" y="32"/>
                  </a:cubicBezTo>
                  <a:cubicBezTo>
                    <a:pt x="96" y="32"/>
                    <a:pt x="96" y="32"/>
                    <a:pt x="93" y="31"/>
                  </a:cubicBezTo>
                  <a:cubicBezTo>
                    <a:pt x="93" y="33"/>
                    <a:pt x="92" y="34"/>
                    <a:pt x="92" y="35"/>
                  </a:cubicBezTo>
                  <a:cubicBezTo>
                    <a:pt x="92" y="35"/>
                    <a:pt x="92" y="35"/>
                    <a:pt x="92" y="36"/>
                  </a:cubicBezTo>
                  <a:cubicBezTo>
                    <a:pt x="91" y="36"/>
                    <a:pt x="91" y="36"/>
                    <a:pt x="90" y="36"/>
                  </a:cubicBezTo>
                  <a:cubicBezTo>
                    <a:pt x="87" y="36"/>
                    <a:pt x="84" y="36"/>
                    <a:pt x="81" y="36"/>
                  </a:cubicBezTo>
                  <a:cubicBezTo>
                    <a:pt x="81" y="36"/>
                    <a:pt x="81" y="36"/>
                    <a:pt x="80" y="35"/>
                  </a:cubicBezTo>
                  <a:cubicBezTo>
                    <a:pt x="80" y="35"/>
                    <a:pt x="80" y="34"/>
                    <a:pt x="80" y="33"/>
                  </a:cubicBezTo>
                  <a:cubicBezTo>
                    <a:pt x="80" y="33"/>
                    <a:pt x="80" y="33"/>
                    <a:pt x="79" y="34"/>
                  </a:cubicBezTo>
                  <a:cubicBezTo>
                    <a:pt x="79" y="34"/>
                    <a:pt x="79" y="35"/>
                    <a:pt x="80" y="36"/>
                  </a:cubicBezTo>
                  <a:cubicBezTo>
                    <a:pt x="80" y="36"/>
                    <a:pt x="80" y="36"/>
                    <a:pt x="79" y="36"/>
                  </a:cubicBezTo>
                  <a:cubicBezTo>
                    <a:pt x="79" y="37"/>
                    <a:pt x="79" y="37"/>
                    <a:pt x="79" y="37"/>
                  </a:cubicBezTo>
                  <a:cubicBezTo>
                    <a:pt x="79" y="37"/>
                    <a:pt x="79" y="37"/>
                    <a:pt x="76" y="37"/>
                  </a:cubicBezTo>
                  <a:cubicBezTo>
                    <a:pt x="74" y="38"/>
                    <a:pt x="73" y="40"/>
                    <a:pt x="71" y="41"/>
                  </a:cubicBezTo>
                  <a:cubicBezTo>
                    <a:pt x="71" y="42"/>
                    <a:pt x="71" y="42"/>
                    <a:pt x="71" y="42"/>
                  </a:cubicBezTo>
                  <a:cubicBezTo>
                    <a:pt x="69" y="42"/>
                    <a:pt x="67" y="43"/>
                    <a:pt x="65" y="43"/>
                  </a:cubicBezTo>
                  <a:cubicBezTo>
                    <a:pt x="65" y="43"/>
                    <a:pt x="65" y="43"/>
                    <a:pt x="66" y="46"/>
                  </a:cubicBezTo>
                  <a:cubicBezTo>
                    <a:pt x="67" y="47"/>
                    <a:pt x="68" y="49"/>
                    <a:pt x="69" y="50"/>
                  </a:cubicBezTo>
                  <a:cubicBezTo>
                    <a:pt x="69" y="50"/>
                    <a:pt x="69" y="50"/>
                    <a:pt x="69" y="51"/>
                  </a:cubicBezTo>
                  <a:cubicBezTo>
                    <a:pt x="69" y="51"/>
                    <a:pt x="69" y="52"/>
                    <a:pt x="68" y="52"/>
                  </a:cubicBezTo>
                  <a:cubicBezTo>
                    <a:pt x="65" y="52"/>
                    <a:pt x="62" y="52"/>
                    <a:pt x="60" y="51"/>
                  </a:cubicBezTo>
                  <a:cubicBezTo>
                    <a:pt x="60" y="54"/>
                    <a:pt x="60" y="56"/>
                    <a:pt x="60" y="59"/>
                  </a:cubicBezTo>
                  <a:cubicBezTo>
                    <a:pt x="61" y="59"/>
                    <a:pt x="63" y="60"/>
                    <a:pt x="66" y="60"/>
                  </a:cubicBezTo>
                  <a:cubicBezTo>
                    <a:pt x="67" y="57"/>
                    <a:pt x="69" y="55"/>
                    <a:pt x="70" y="53"/>
                  </a:cubicBezTo>
                  <a:cubicBezTo>
                    <a:pt x="71" y="52"/>
                    <a:pt x="71" y="52"/>
                    <a:pt x="71" y="52"/>
                  </a:cubicBezTo>
                  <a:cubicBezTo>
                    <a:pt x="74" y="51"/>
                    <a:pt x="76" y="50"/>
                    <a:pt x="79" y="49"/>
                  </a:cubicBezTo>
                  <a:cubicBezTo>
                    <a:pt x="79" y="48"/>
                    <a:pt x="80" y="48"/>
                    <a:pt x="80" y="49"/>
                  </a:cubicBezTo>
                  <a:cubicBezTo>
                    <a:pt x="81" y="50"/>
                    <a:pt x="82" y="51"/>
                    <a:pt x="83" y="52"/>
                  </a:cubicBezTo>
                  <a:cubicBezTo>
                    <a:pt x="84" y="54"/>
                    <a:pt x="86" y="55"/>
                    <a:pt x="87" y="57"/>
                  </a:cubicBezTo>
                  <a:cubicBezTo>
                    <a:pt x="87" y="56"/>
                    <a:pt x="88" y="56"/>
                    <a:pt x="88" y="55"/>
                  </a:cubicBezTo>
                  <a:cubicBezTo>
                    <a:pt x="87" y="54"/>
                    <a:pt x="84" y="53"/>
                    <a:pt x="83" y="52"/>
                  </a:cubicBezTo>
                  <a:cubicBezTo>
                    <a:pt x="83" y="52"/>
                    <a:pt x="82" y="51"/>
                    <a:pt x="82" y="51"/>
                  </a:cubicBezTo>
                  <a:cubicBezTo>
                    <a:pt x="82" y="51"/>
                    <a:pt x="82" y="51"/>
                    <a:pt x="82" y="48"/>
                  </a:cubicBezTo>
                  <a:cubicBezTo>
                    <a:pt x="82" y="47"/>
                    <a:pt x="82" y="47"/>
                    <a:pt x="83" y="47"/>
                  </a:cubicBezTo>
                  <a:cubicBezTo>
                    <a:pt x="83" y="47"/>
                    <a:pt x="83" y="47"/>
                    <a:pt x="84" y="47"/>
                  </a:cubicBezTo>
                  <a:cubicBezTo>
                    <a:pt x="84" y="47"/>
                    <a:pt x="86" y="47"/>
                    <a:pt x="87" y="48"/>
                  </a:cubicBezTo>
                  <a:cubicBezTo>
                    <a:pt x="88" y="49"/>
                    <a:pt x="90" y="50"/>
                    <a:pt x="92" y="51"/>
                  </a:cubicBezTo>
                  <a:cubicBezTo>
                    <a:pt x="92" y="52"/>
                    <a:pt x="92" y="52"/>
                    <a:pt x="92" y="53"/>
                  </a:cubicBezTo>
                  <a:cubicBezTo>
                    <a:pt x="92" y="54"/>
                    <a:pt x="92" y="55"/>
                    <a:pt x="92" y="56"/>
                  </a:cubicBezTo>
                  <a:cubicBezTo>
                    <a:pt x="93" y="57"/>
                    <a:pt x="94" y="57"/>
                    <a:pt x="94" y="58"/>
                  </a:cubicBezTo>
                  <a:cubicBezTo>
                    <a:pt x="95" y="58"/>
                    <a:pt x="95" y="57"/>
                    <a:pt x="95" y="56"/>
                  </a:cubicBezTo>
                  <a:cubicBezTo>
                    <a:pt x="95" y="56"/>
                    <a:pt x="95" y="56"/>
                    <a:pt x="95" y="55"/>
                  </a:cubicBezTo>
                  <a:cubicBezTo>
                    <a:pt x="96" y="54"/>
                    <a:pt x="96" y="54"/>
                    <a:pt x="96" y="54"/>
                  </a:cubicBezTo>
                  <a:cubicBezTo>
                    <a:pt x="96" y="54"/>
                    <a:pt x="96" y="54"/>
                    <a:pt x="97" y="54"/>
                  </a:cubicBezTo>
                  <a:cubicBezTo>
                    <a:pt x="97" y="55"/>
                    <a:pt x="98" y="55"/>
                    <a:pt x="99" y="55"/>
                  </a:cubicBezTo>
                  <a:cubicBezTo>
                    <a:pt x="100" y="57"/>
                    <a:pt x="101" y="58"/>
                    <a:pt x="102" y="60"/>
                  </a:cubicBezTo>
                  <a:cubicBezTo>
                    <a:pt x="105" y="60"/>
                    <a:pt x="107" y="61"/>
                    <a:pt x="110" y="61"/>
                  </a:cubicBezTo>
                  <a:cubicBezTo>
                    <a:pt x="110" y="61"/>
                    <a:pt x="110" y="61"/>
                    <a:pt x="110" y="62"/>
                  </a:cubicBezTo>
                  <a:cubicBezTo>
                    <a:pt x="110" y="62"/>
                    <a:pt x="110" y="62"/>
                    <a:pt x="110" y="62"/>
                  </a:cubicBezTo>
                  <a:cubicBezTo>
                    <a:pt x="110" y="62"/>
                    <a:pt x="110" y="62"/>
                    <a:pt x="110" y="63"/>
                  </a:cubicBezTo>
                  <a:cubicBezTo>
                    <a:pt x="110" y="64"/>
                    <a:pt x="110" y="65"/>
                    <a:pt x="109" y="67"/>
                  </a:cubicBezTo>
                  <a:cubicBezTo>
                    <a:pt x="109" y="68"/>
                    <a:pt x="109" y="68"/>
                    <a:pt x="109" y="68"/>
                  </a:cubicBezTo>
                  <a:cubicBezTo>
                    <a:pt x="109" y="68"/>
                    <a:pt x="109" y="68"/>
                    <a:pt x="106" y="69"/>
                  </a:cubicBezTo>
                  <a:cubicBezTo>
                    <a:pt x="106" y="69"/>
                    <a:pt x="105" y="70"/>
                    <a:pt x="105" y="69"/>
                  </a:cubicBezTo>
                  <a:cubicBezTo>
                    <a:pt x="101" y="69"/>
                    <a:pt x="97" y="68"/>
                    <a:pt x="94" y="67"/>
                  </a:cubicBezTo>
                  <a:cubicBezTo>
                    <a:pt x="94" y="67"/>
                    <a:pt x="94" y="67"/>
                    <a:pt x="91" y="70"/>
                  </a:cubicBezTo>
                  <a:close/>
                  <a:moveTo>
                    <a:pt x="60" y="30"/>
                  </a:moveTo>
                  <a:cubicBezTo>
                    <a:pt x="61" y="30"/>
                    <a:pt x="62" y="30"/>
                    <a:pt x="62" y="30"/>
                  </a:cubicBezTo>
                  <a:cubicBezTo>
                    <a:pt x="63" y="29"/>
                    <a:pt x="63" y="28"/>
                    <a:pt x="64" y="27"/>
                  </a:cubicBezTo>
                  <a:cubicBezTo>
                    <a:pt x="64" y="26"/>
                    <a:pt x="65" y="26"/>
                    <a:pt x="65" y="26"/>
                  </a:cubicBezTo>
                  <a:cubicBezTo>
                    <a:pt x="66" y="26"/>
                    <a:pt x="66" y="26"/>
                    <a:pt x="66" y="26"/>
                  </a:cubicBezTo>
                  <a:cubicBezTo>
                    <a:pt x="66" y="27"/>
                    <a:pt x="66" y="27"/>
                    <a:pt x="66" y="27"/>
                  </a:cubicBezTo>
                  <a:cubicBezTo>
                    <a:pt x="66" y="29"/>
                    <a:pt x="66" y="30"/>
                    <a:pt x="66" y="31"/>
                  </a:cubicBezTo>
                  <a:cubicBezTo>
                    <a:pt x="67" y="31"/>
                    <a:pt x="68" y="30"/>
                    <a:pt x="69" y="30"/>
                  </a:cubicBezTo>
                  <a:cubicBezTo>
                    <a:pt x="70" y="30"/>
                    <a:pt x="70" y="29"/>
                    <a:pt x="70" y="29"/>
                  </a:cubicBezTo>
                  <a:cubicBezTo>
                    <a:pt x="69" y="27"/>
                    <a:pt x="68" y="25"/>
                    <a:pt x="67" y="23"/>
                  </a:cubicBezTo>
                  <a:cubicBezTo>
                    <a:pt x="66" y="24"/>
                    <a:pt x="65" y="24"/>
                    <a:pt x="64" y="24"/>
                  </a:cubicBezTo>
                  <a:cubicBezTo>
                    <a:pt x="64" y="25"/>
                    <a:pt x="64" y="25"/>
                    <a:pt x="64" y="26"/>
                  </a:cubicBezTo>
                  <a:cubicBezTo>
                    <a:pt x="64" y="26"/>
                    <a:pt x="64" y="26"/>
                    <a:pt x="64" y="27"/>
                  </a:cubicBezTo>
                  <a:cubicBezTo>
                    <a:pt x="63" y="27"/>
                    <a:pt x="62" y="28"/>
                    <a:pt x="61" y="29"/>
                  </a:cubicBezTo>
                  <a:cubicBezTo>
                    <a:pt x="61" y="29"/>
                    <a:pt x="60" y="30"/>
                    <a:pt x="60" y="30"/>
                  </a:cubicBezTo>
                  <a:close/>
                  <a:moveTo>
                    <a:pt x="181" y="136"/>
                  </a:moveTo>
                  <a:cubicBezTo>
                    <a:pt x="181" y="161"/>
                    <a:pt x="161" y="181"/>
                    <a:pt x="136" y="181"/>
                  </a:cubicBezTo>
                  <a:cubicBezTo>
                    <a:pt x="110" y="181"/>
                    <a:pt x="90" y="161"/>
                    <a:pt x="90" y="136"/>
                  </a:cubicBezTo>
                  <a:cubicBezTo>
                    <a:pt x="90" y="110"/>
                    <a:pt x="110" y="90"/>
                    <a:pt x="136" y="90"/>
                  </a:cubicBezTo>
                  <a:cubicBezTo>
                    <a:pt x="161" y="90"/>
                    <a:pt x="181" y="110"/>
                    <a:pt x="181" y="136"/>
                  </a:cubicBezTo>
                  <a:close/>
                  <a:moveTo>
                    <a:pt x="165" y="124"/>
                  </a:moveTo>
                  <a:cubicBezTo>
                    <a:pt x="165" y="124"/>
                    <a:pt x="165" y="124"/>
                    <a:pt x="157" y="116"/>
                  </a:cubicBezTo>
                  <a:cubicBezTo>
                    <a:pt x="157" y="116"/>
                    <a:pt x="143" y="131"/>
                    <a:pt x="131" y="143"/>
                  </a:cubicBezTo>
                  <a:cubicBezTo>
                    <a:pt x="126" y="139"/>
                    <a:pt x="117" y="131"/>
                    <a:pt x="117" y="131"/>
                  </a:cubicBezTo>
                  <a:cubicBezTo>
                    <a:pt x="110" y="139"/>
                    <a:pt x="110" y="139"/>
                    <a:pt x="110" y="139"/>
                  </a:cubicBezTo>
                  <a:cubicBezTo>
                    <a:pt x="131" y="159"/>
                    <a:pt x="131" y="159"/>
                    <a:pt x="131" y="159"/>
                  </a:cubicBezTo>
                  <a:cubicBezTo>
                    <a:pt x="165" y="124"/>
                    <a:pt x="165" y="124"/>
                    <a:pt x="165" y="124"/>
                  </a:cubicBezTo>
                  <a:close/>
                </a:path>
              </a:pathLst>
            </a:custGeom>
            <a:solidFill>
              <a:srgbClr val="FFFFFF"/>
            </a:solidFill>
            <a:ln>
              <a:noFill/>
            </a:ln>
          </p:spPr>
          <p:txBody>
            <a:bodyPr vert="horz" wrap="square" lIns="89594" tIns="44796" rIns="89594" bIns="4479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975">
                <a:defRPr/>
              </a:pPr>
              <a:endParaRPr lang="en-US" sz="1763" dirty="0">
                <a:solidFill>
                  <a:srgbClr val="000000"/>
                </a:solidFill>
                <a:latin typeface="Segoe UI"/>
              </a:endParaRPr>
            </a:p>
          </p:txBody>
        </p:sp>
      </p:grpSp>
      <p:grpSp>
        <p:nvGrpSpPr>
          <p:cNvPr id="31" name="Group 6"/>
          <p:cNvGrpSpPr/>
          <p:nvPr/>
        </p:nvGrpSpPr>
        <p:grpSpPr>
          <a:xfrm>
            <a:off x="1168899" y="2376035"/>
            <a:ext cx="1782000" cy="1782059"/>
            <a:chOff x="6145305" y="632012"/>
            <a:chExt cx="2847949" cy="2847949"/>
          </a:xfrm>
        </p:grpSpPr>
        <p:sp>
          <p:nvSpPr>
            <p:cNvPr id="32" name="Rectangle 22"/>
            <p:cNvSpPr/>
            <p:nvPr/>
          </p:nvSpPr>
          <p:spPr bwMode="auto">
            <a:xfrm>
              <a:off x="6145305" y="632012"/>
              <a:ext cx="2847949" cy="2847949"/>
            </a:xfrm>
            <a:prstGeom prst="rect">
              <a:avLst/>
            </a:prstGeom>
            <a:solidFill>
              <a:srgbClr val="DC3C00"/>
            </a:solidFill>
            <a:ln w="9525" cap="flat" cmpd="sng" algn="ctr">
              <a:noFill/>
              <a:prstDash val="solid"/>
              <a:headEnd type="none" w="med" len="med"/>
              <a:tailEnd type="none" w="med" len="med"/>
            </a:ln>
            <a:effectLst/>
          </p:spPr>
          <p:txBody>
            <a:bodyPr rot="0" spcFirstLastPara="0" vert="horz" wrap="square" lIns="45708" tIns="45708" rIns="45708" bIns="45708"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Text Placeholder 12"/>
            <p:cNvSpPr txBox="1">
              <a:spLocks/>
            </p:cNvSpPr>
            <p:nvPr/>
          </p:nvSpPr>
          <p:spPr>
            <a:xfrm>
              <a:off x="6351180" y="859179"/>
              <a:ext cx="2287343" cy="885357"/>
            </a:xfrm>
            <a:prstGeom prst="rect">
              <a:avLst/>
            </a:prstGeom>
          </p:spPr>
          <p:txBody>
            <a:bodyPr vert="horz"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r>
                <a:rPr lang="en-US" dirty="0" smtClean="0">
                  <a:solidFill>
                    <a:srgbClr val="FFFFFF"/>
                  </a:solidFill>
                  <a:latin typeface="Segoe UI"/>
                </a:rPr>
                <a:t>Cloud </a:t>
              </a:r>
              <a:r>
                <a:rPr lang="en-US" dirty="0" err="1" smtClean="0">
                  <a:solidFill>
                    <a:srgbClr val="FFFFFF"/>
                  </a:solidFill>
                  <a:latin typeface="Segoe UI"/>
                </a:rPr>
                <a:t>empresarial</a:t>
              </a:r>
              <a:endParaRPr lang="en-US" dirty="0">
                <a:solidFill>
                  <a:srgbClr val="FFFFFF"/>
                </a:solidFill>
                <a:latin typeface="Segoe UI"/>
              </a:endParaRPr>
            </a:p>
          </p:txBody>
        </p:sp>
        <p:pic>
          <p:nvPicPr>
            <p:cNvPr id="34" name="Picture 35" descr="C:\Users\chrisw\Desktop\Cloud Services 3.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black">
            <a:xfrm>
              <a:off x="7349016" y="2337207"/>
              <a:ext cx="1535745" cy="10626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1"/>
          <p:cNvGrpSpPr/>
          <p:nvPr/>
        </p:nvGrpSpPr>
        <p:grpSpPr>
          <a:xfrm>
            <a:off x="3075922" y="2376035"/>
            <a:ext cx="1782000" cy="1782000"/>
            <a:chOff x="9065070" y="632012"/>
            <a:chExt cx="2847949" cy="2847949"/>
          </a:xfrm>
        </p:grpSpPr>
        <p:sp>
          <p:nvSpPr>
            <p:cNvPr id="36" name="Rectangle 3"/>
            <p:cNvSpPr/>
            <p:nvPr/>
          </p:nvSpPr>
          <p:spPr bwMode="auto">
            <a:xfrm>
              <a:off x="9065070" y="632012"/>
              <a:ext cx="2847949" cy="2847949"/>
            </a:xfrm>
            <a:prstGeom prst="rect">
              <a:avLst/>
            </a:prstGeom>
            <a:solidFill>
              <a:srgbClr val="DC3C00"/>
            </a:solidFill>
            <a:ln w="9525" cap="flat" cmpd="sng" algn="ctr">
              <a:noFill/>
              <a:prstDash val="solid"/>
              <a:headEnd type="none" w="med" len="med"/>
              <a:tailEnd type="none" w="med" len="med"/>
            </a:ln>
            <a:effectLst/>
          </p:spPr>
          <p:txBody>
            <a:bodyPr rot="0" spcFirstLastPara="0" vert="horz" wrap="square" lIns="45708" tIns="45708" rIns="45708" bIns="45708"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defRPr/>
              </a:pPr>
              <a:endParaRPr lang="en-US" sz="219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Text Placeholder 12"/>
            <p:cNvSpPr txBox="1">
              <a:spLocks/>
            </p:cNvSpPr>
            <p:nvPr/>
          </p:nvSpPr>
          <p:spPr>
            <a:xfrm>
              <a:off x="9260139" y="892591"/>
              <a:ext cx="2394457" cy="1328079"/>
            </a:xfrm>
            <a:prstGeom prst="rect">
              <a:avLst/>
            </a:prstGeom>
          </p:spPr>
          <p:txBody>
            <a:bodyPr vert="horz"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r>
                <a:rPr lang="en-US" dirty="0" err="1" smtClean="0">
                  <a:solidFill>
                    <a:srgbClr val="FFFFFF"/>
                  </a:solidFill>
                  <a:latin typeface="Segoe UI"/>
                </a:rPr>
                <a:t>Servicios</a:t>
              </a:r>
              <a:r>
                <a:rPr lang="en-US" dirty="0" smtClean="0">
                  <a:solidFill>
                    <a:srgbClr val="FFFFFF"/>
                  </a:solidFill>
                  <a:latin typeface="Segoe UI"/>
                </a:rPr>
                <a:t> para </a:t>
              </a:r>
              <a:r>
                <a:rPr lang="en-US" dirty="0" err="1" smtClean="0">
                  <a:solidFill>
                    <a:srgbClr val="FFFFFF"/>
                  </a:solidFill>
                  <a:latin typeface="Segoe UI"/>
                </a:rPr>
                <a:t>mejorar</a:t>
              </a:r>
              <a:r>
                <a:rPr lang="en-US" dirty="0" smtClean="0">
                  <a:solidFill>
                    <a:srgbClr val="FFFFFF"/>
                  </a:solidFill>
                  <a:latin typeface="Segoe UI"/>
                </a:rPr>
                <a:t> la </a:t>
              </a:r>
              <a:r>
                <a:rPr lang="en-US" dirty="0" err="1" smtClean="0">
                  <a:solidFill>
                    <a:srgbClr val="FFFFFF"/>
                  </a:solidFill>
                  <a:latin typeface="Segoe UI"/>
                </a:rPr>
                <a:t>productividad</a:t>
              </a:r>
              <a:endParaRPr lang="en-US" dirty="0">
                <a:solidFill>
                  <a:srgbClr val="FFFFFF"/>
                </a:solidFill>
                <a:latin typeface="Segoe UI"/>
              </a:endParaRPr>
            </a:p>
          </p:txBody>
        </p:sp>
        <p:sp>
          <p:nvSpPr>
            <p:cNvPr id="38" name="Freeform 12"/>
            <p:cNvSpPr>
              <a:spLocks noEditPoints="1"/>
            </p:cNvSpPr>
            <p:nvPr/>
          </p:nvSpPr>
          <p:spPr bwMode="black">
            <a:xfrm>
              <a:off x="10841294" y="2414536"/>
              <a:ext cx="868005" cy="913711"/>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rgbClr val="FFFFFF"/>
            </a:solidFill>
            <a:ln>
              <a:noFill/>
            </a:ln>
            <a:extLst/>
          </p:spPr>
          <p:txBody>
            <a:bodyPr vert="horz" wrap="square" lIns="89596" tIns="44797" rIns="89596" bIns="4479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763" dirty="0">
                <a:noFill/>
                <a:latin typeface="Segoe UI"/>
              </a:endParaRPr>
            </a:p>
          </p:txBody>
        </p:sp>
      </p:grpSp>
      <p:grpSp>
        <p:nvGrpSpPr>
          <p:cNvPr id="39" name="Group 9"/>
          <p:cNvGrpSpPr/>
          <p:nvPr/>
        </p:nvGrpSpPr>
        <p:grpSpPr>
          <a:xfrm>
            <a:off x="3075922" y="4276309"/>
            <a:ext cx="1782000" cy="1782000"/>
            <a:chOff x="9065070" y="3553762"/>
            <a:chExt cx="2847949" cy="2847949"/>
          </a:xfrm>
        </p:grpSpPr>
        <p:sp>
          <p:nvSpPr>
            <p:cNvPr id="40" name="Rectangle 25"/>
            <p:cNvSpPr/>
            <p:nvPr/>
          </p:nvSpPr>
          <p:spPr bwMode="auto">
            <a:xfrm>
              <a:off x="9065070" y="3553762"/>
              <a:ext cx="2847949" cy="2847949"/>
            </a:xfrm>
            <a:prstGeom prst="rect">
              <a:avLst/>
            </a:prstGeom>
            <a:solidFill>
              <a:srgbClr val="DC3C00"/>
            </a:solidFill>
            <a:ln w="9525" cap="flat" cmpd="sng" algn="ctr">
              <a:noFill/>
              <a:prstDash val="solid"/>
              <a:headEnd type="none" w="med" len="med"/>
              <a:tailEnd type="none" w="med" len="med"/>
            </a:ln>
            <a:effectLst/>
          </p:spPr>
          <p:txBody>
            <a:bodyPr rot="0" spcFirstLastPara="0" vert="horz" wrap="square" lIns="45708" tIns="45708" rIns="45708" bIns="45708"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defRPr/>
              </a:pPr>
              <a:endParaRPr lang="en-US" sz="219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Text Placeholder 12"/>
            <p:cNvSpPr txBox="1">
              <a:spLocks/>
            </p:cNvSpPr>
            <p:nvPr/>
          </p:nvSpPr>
          <p:spPr>
            <a:xfrm>
              <a:off x="9260138" y="3771562"/>
              <a:ext cx="2394457" cy="554142"/>
            </a:xfrm>
            <a:prstGeom prst="rect">
              <a:avLst/>
            </a:prstGeom>
          </p:spPr>
          <p:txBody>
            <a:bodyPr vert="horz"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r>
                <a:rPr lang="en-US" dirty="0" smtClean="0">
                  <a:solidFill>
                    <a:srgbClr val="FFFFFF"/>
                  </a:solidFill>
                  <a:latin typeface="Segoe UI"/>
                </a:rPr>
                <a:t>Familiar para el </a:t>
              </a:r>
              <a:r>
                <a:rPr lang="en-US" dirty="0" err="1" smtClean="0">
                  <a:solidFill>
                    <a:srgbClr val="FFFFFF"/>
                  </a:solidFill>
                  <a:latin typeface="Segoe UI"/>
                </a:rPr>
                <a:t>usuario</a:t>
              </a:r>
              <a:r>
                <a:rPr lang="en-US" dirty="0" smtClean="0">
                  <a:solidFill>
                    <a:srgbClr val="FFFFFF"/>
                  </a:solidFill>
                  <a:latin typeface="Segoe UI"/>
                </a:rPr>
                <a:t> final</a:t>
              </a:r>
              <a:endParaRPr lang="en-US" dirty="0">
                <a:solidFill>
                  <a:srgbClr val="FFFFFF"/>
                </a:solidFill>
                <a:latin typeface="Segoe UI"/>
              </a:endParaRPr>
            </a:p>
          </p:txBody>
        </p:sp>
        <p:sp>
          <p:nvSpPr>
            <p:cNvPr id="42" name="Freeform 5"/>
            <p:cNvSpPr>
              <a:spLocks noEditPoints="1"/>
            </p:cNvSpPr>
            <p:nvPr/>
          </p:nvSpPr>
          <p:spPr bwMode="auto">
            <a:xfrm>
              <a:off x="10601459" y="5213803"/>
              <a:ext cx="1093657" cy="1014542"/>
            </a:xfrm>
            <a:custGeom>
              <a:avLst/>
              <a:gdLst>
                <a:gd name="T0" fmla="*/ 97 w 196"/>
                <a:gd name="T1" fmla="*/ 94 h 182"/>
                <a:gd name="T2" fmla="*/ 95 w 196"/>
                <a:gd name="T3" fmla="*/ 91 h 182"/>
                <a:gd name="T4" fmla="*/ 106 w 196"/>
                <a:gd name="T5" fmla="*/ 49 h 182"/>
                <a:gd name="T6" fmla="*/ 116 w 196"/>
                <a:gd name="T7" fmla="*/ 91 h 182"/>
                <a:gd name="T8" fmla="*/ 114 w 196"/>
                <a:gd name="T9" fmla="*/ 94 h 182"/>
                <a:gd name="T10" fmla="*/ 116 w 196"/>
                <a:gd name="T11" fmla="*/ 97 h 182"/>
                <a:gd name="T12" fmla="*/ 144 w 196"/>
                <a:gd name="T13" fmla="*/ 108 h 182"/>
                <a:gd name="T14" fmla="*/ 148 w 196"/>
                <a:gd name="T15" fmla="*/ 116 h 182"/>
                <a:gd name="T16" fmla="*/ 148 w 196"/>
                <a:gd name="T17" fmla="*/ 124 h 182"/>
                <a:gd name="T18" fmla="*/ 63 w 196"/>
                <a:gd name="T19" fmla="*/ 124 h 182"/>
                <a:gd name="T20" fmla="*/ 63 w 196"/>
                <a:gd name="T21" fmla="*/ 116 h 182"/>
                <a:gd name="T22" fmla="*/ 68 w 196"/>
                <a:gd name="T23" fmla="*/ 108 h 182"/>
                <a:gd name="T24" fmla="*/ 95 w 196"/>
                <a:gd name="T25" fmla="*/ 97 h 182"/>
                <a:gd name="T26" fmla="*/ 97 w 196"/>
                <a:gd name="T27" fmla="*/ 94 h 182"/>
                <a:gd name="T28" fmla="*/ 106 w 196"/>
                <a:gd name="T29" fmla="*/ 0 h 182"/>
                <a:gd name="T30" fmla="*/ 17 w 196"/>
                <a:gd name="T31" fmla="*/ 91 h 182"/>
                <a:gd name="T32" fmla="*/ 17 w 196"/>
                <a:gd name="T33" fmla="*/ 97 h 182"/>
                <a:gd name="T34" fmla="*/ 0 w 196"/>
                <a:gd name="T35" fmla="*/ 97 h 182"/>
                <a:gd name="T36" fmla="*/ 30 w 196"/>
                <a:gd name="T37" fmla="*/ 125 h 182"/>
                <a:gd name="T38" fmla="*/ 59 w 196"/>
                <a:gd name="T39" fmla="*/ 97 h 182"/>
                <a:gd name="T40" fmla="*/ 42 w 196"/>
                <a:gd name="T41" fmla="*/ 97 h 182"/>
                <a:gd name="T42" fmla="*/ 42 w 196"/>
                <a:gd name="T43" fmla="*/ 91 h 182"/>
                <a:gd name="T44" fmla="*/ 106 w 196"/>
                <a:gd name="T45" fmla="*/ 28 h 182"/>
                <a:gd name="T46" fmla="*/ 171 w 196"/>
                <a:gd name="T47" fmla="*/ 91 h 182"/>
                <a:gd name="T48" fmla="*/ 106 w 196"/>
                <a:gd name="T49" fmla="*/ 156 h 182"/>
                <a:gd name="T50" fmla="*/ 53 w 196"/>
                <a:gd name="T51" fmla="*/ 127 h 182"/>
                <a:gd name="T52" fmla="*/ 32 w 196"/>
                <a:gd name="T53" fmla="*/ 142 h 182"/>
                <a:gd name="T54" fmla="*/ 106 w 196"/>
                <a:gd name="T55" fmla="*/ 182 h 182"/>
                <a:gd name="T56" fmla="*/ 196 w 196"/>
                <a:gd name="T57" fmla="*/ 91 h 182"/>
                <a:gd name="T58" fmla="*/ 106 w 196"/>
                <a:gd name="T5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6" h="182">
                  <a:moveTo>
                    <a:pt x="97" y="94"/>
                  </a:moveTo>
                  <a:cubicBezTo>
                    <a:pt x="97" y="92"/>
                    <a:pt x="97" y="92"/>
                    <a:pt x="95" y="91"/>
                  </a:cubicBezTo>
                  <a:cubicBezTo>
                    <a:pt x="84" y="81"/>
                    <a:pt x="85" y="51"/>
                    <a:pt x="106" y="49"/>
                  </a:cubicBezTo>
                  <a:cubicBezTo>
                    <a:pt x="126" y="51"/>
                    <a:pt x="127" y="81"/>
                    <a:pt x="116" y="91"/>
                  </a:cubicBezTo>
                  <a:cubicBezTo>
                    <a:pt x="114" y="92"/>
                    <a:pt x="114" y="92"/>
                    <a:pt x="114" y="94"/>
                  </a:cubicBezTo>
                  <a:cubicBezTo>
                    <a:pt x="114" y="96"/>
                    <a:pt x="114" y="96"/>
                    <a:pt x="116" y="97"/>
                  </a:cubicBezTo>
                  <a:cubicBezTo>
                    <a:pt x="126" y="100"/>
                    <a:pt x="137" y="103"/>
                    <a:pt x="144" y="108"/>
                  </a:cubicBezTo>
                  <a:cubicBezTo>
                    <a:pt x="147" y="111"/>
                    <a:pt x="148" y="113"/>
                    <a:pt x="148" y="116"/>
                  </a:cubicBezTo>
                  <a:cubicBezTo>
                    <a:pt x="148" y="119"/>
                    <a:pt x="148" y="122"/>
                    <a:pt x="148" y="124"/>
                  </a:cubicBezTo>
                  <a:cubicBezTo>
                    <a:pt x="63" y="124"/>
                    <a:pt x="63" y="124"/>
                    <a:pt x="63" y="124"/>
                  </a:cubicBezTo>
                  <a:cubicBezTo>
                    <a:pt x="63" y="122"/>
                    <a:pt x="63" y="119"/>
                    <a:pt x="63" y="116"/>
                  </a:cubicBezTo>
                  <a:cubicBezTo>
                    <a:pt x="63" y="113"/>
                    <a:pt x="64" y="111"/>
                    <a:pt x="68" y="108"/>
                  </a:cubicBezTo>
                  <a:cubicBezTo>
                    <a:pt x="74" y="103"/>
                    <a:pt x="85" y="100"/>
                    <a:pt x="95" y="97"/>
                  </a:cubicBezTo>
                  <a:cubicBezTo>
                    <a:pt x="97" y="96"/>
                    <a:pt x="97" y="96"/>
                    <a:pt x="97" y="94"/>
                  </a:cubicBezTo>
                  <a:close/>
                  <a:moveTo>
                    <a:pt x="106" y="0"/>
                  </a:moveTo>
                  <a:cubicBezTo>
                    <a:pt x="57" y="0"/>
                    <a:pt x="17" y="40"/>
                    <a:pt x="17" y="91"/>
                  </a:cubicBezTo>
                  <a:cubicBezTo>
                    <a:pt x="17" y="93"/>
                    <a:pt x="17" y="95"/>
                    <a:pt x="17" y="97"/>
                  </a:cubicBezTo>
                  <a:cubicBezTo>
                    <a:pt x="0" y="97"/>
                    <a:pt x="0" y="97"/>
                    <a:pt x="0" y="97"/>
                  </a:cubicBezTo>
                  <a:cubicBezTo>
                    <a:pt x="30" y="125"/>
                    <a:pt x="30" y="125"/>
                    <a:pt x="30" y="125"/>
                  </a:cubicBezTo>
                  <a:cubicBezTo>
                    <a:pt x="59" y="97"/>
                    <a:pt x="59" y="97"/>
                    <a:pt x="59" y="97"/>
                  </a:cubicBezTo>
                  <a:cubicBezTo>
                    <a:pt x="42" y="97"/>
                    <a:pt x="42" y="97"/>
                    <a:pt x="42" y="97"/>
                  </a:cubicBezTo>
                  <a:cubicBezTo>
                    <a:pt x="42" y="95"/>
                    <a:pt x="42" y="93"/>
                    <a:pt x="42" y="91"/>
                  </a:cubicBezTo>
                  <a:cubicBezTo>
                    <a:pt x="42" y="55"/>
                    <a:pt x="72" y="28"/>
                    <a:pt x="106" y="28"/>
                  </a:cubicBezTo>
                  <a:cubicBezTo>
                    <a:pt x="141" y="28"/>
                    <a:pt x="171" y="55"/>
                    <a:pt x="171" y="91"/>
                  </a:cubicBezTo>
                  <a:cubicBezTo>
                    <a:pt x="171" y="127"/>
                    <a:pt x="141" y="156"/>
                    <a:pt x="106" y="156"/>
                  </a:cubicBezTo>
                  <a:cubicBezTo>
                    <a:pt x="84" y="156"/>
                    <a:pt x="65" y="144"/>
                    <a:pt x="53" y="127"/>
                  </a:cubicBezTo>
                  <a:cubicBezTo>
                    <a:pt x="53" y="127"/>
                    <a:pt x="53" y="127"/>
                    <a:pt x="32" y="142"/>
                  </a:cubicBezTo>
                  <a:cubicBezTo>
                    <a:pt x="49" y="165"/>
                    <a:pt x="76" y="182"/>
                    <a:pt x="106" y="182"/>
                  </a:cubicBezTo>
                  <a:cubicBezTo>
                    <a:pt x="156" y="182"/>
                    <a:pt x="196" y="142"/>
                    <a:pt x="196" y="91"/>
                  </a:cubicBezTo>
                  <a:cubicBezTo>
                    <a:pt x="196" y="40"/>
                    <a:pt x="156" y="0"/>
                    <a:pt x="106" y="0"/>
                  </a:cubicBezTo>
                  <a:close/>
                </a:path>
              </a:pathLst>
            </a:custGeom>
            <a:solidFill>
              <a:srgbClr val="FFFFFF"/>
            </a:solidFill>
            <a:ln>
              <a:noFill/>
            </a:ln>
          </p:spPr>
          <p:txBody>
            <a:bodyPr vert="horz" wrap="square" lIns="89594" tIns="44796" rIns="89594" bIns="4479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975">
                <a:defRPr/>
              </a:pPr>
              <a:endParaRPr lang="en-US" sz="1763" dirty="0">
                <a:solidFill>
                  <a:srgbClr val="000000"/>
                </a:solidFill>
                <a:latin typeface="Segoe UI"/>
              </a:endParaRPr>
            </a:p>
          </p:txBody>
        </p:sp>
      </p:grpSp>
    </p:spTree>
    <p:extLst>
      <p:ext uri="{BB962C8B-B14F-4D97-AF65-F5344CB8AC3E}">
        <p14:creationId xmlns:p14="http://schemas.microsoft.com/office/powerpoint/2010/main" val="24447494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ES" dirty="0" smtClean="0"/>
              <a:t>...</a:t>
            </a:r>
            <a:r>
              <a:rPr lang="es-ES" dirty="0"/>
              <a:t>i</a:t>
            </a:r>
            <a:r>
              <a:rPr lang="es-ES" dirty="0" smtClean="0"/>
              <a:t>nnovando de forma continua</a:t>
            </a:r>
            <a:endParaRPr lang="en-US" dirty="0"/>
          </a:p>
        </p:txBody>
      </p:sp>
      <p:sp>
        <p:nvSpPr>
          <p:cNvPr id="37" name="Rectangle 28"/>
          <p:cNvSpPr/>
          <p:nvPr/>
        </p:nvSpPr>
        <p:spPr bwMode="auto">
          <a:xfrm>
            <a:off x="939256" y="1359688"/>
            <a:ext cx="4681179" cy="1189127"/>
          </a:xfrm>
          <a:prstGeom prst="rect">
            <a:avLst/>
          </a:prstGeom>
          <a:solidFill>
            <a:srgbClr val="70AD47">
              <a:alpha val="9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16" tIns="45705" rIns="45705" bIns="182880" numCol="1" spcCol="0" rtlCol="0" fromWordArt="0" anchor="b" anchorCtr="0" forceAA="0" compatLnSpc="1">
            <a:prstTxWarp prst="textNoShape">
              <a:avLst/>
            </a:prstTxWarp>
            <a:noAutofit/>
          </a:bodyPr>
          <a:lstStyle/>
          <a:p>
            <a:pPr defTabSz="914013">
              <a:spcBef>
                <a:spcPts val="1200"/>
              </a:spcBef>
              <a:defRPr/>
            </a:pPr>
            <a:r>
              <a:rPr lang="es-ES" sz="2400" kern="0" dirty="0" smtClean="0">
                <a:ln w="3175">
                  <a:noFill/>
                </a:ln>
                <a:gradFill>
                  <a:gsLst>
                    <a:gs pos="43871">
                      <a:srgbClr val="FFFFFF"/>
                    </a:gs>
                    <a:gs pos="83000">
                      <a:srgbClr val="FFFFFF"/>
                    </a:gs>
                  </a:gsLst>
                  <a:lin ang="5400000" scaled="1"/>
                </a:gradFill>
                <a:latin typeface="Segoe UI Light"/>
                <a:cs typeface="Arial" charset="0"/>
              </a:rPr>
              <a:t>Dispositivos</a:t>
            </a:r>
          </a:p>
        </p:txBody>
      </p:sp>
      <p:sp>
        <p:nvSpPr>
          <p:cNvPr id="38" name="Rectangle 45"/>
          <p:cNvSpPr/>
          <p:nvPr/>
        </p:nvSpPr>
        <p:spPr bwMode="auto">
          <a:xfrm>
            <a:off x="179004" y="2717043"/>
            <a:ext cx="4681179" cy="1189127"/>
          </a:xfrm>
          <a:prstGeom prst="rect">
            <a:avLst/>
          </a:prstGeom>
          <a:solidFill>
            <a:srgbClr val="44546A">
              <a:alpha val="9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16" tIns="45705" rIns="45705" bIns="182880" numCol="1" spcCol="0" rtlCol="0" fromWordArt="0" anchor="b" anchorCtr="0" forceAA="0" compatLnSpc="1">
            <a:prstTxWarp prst="textNoShape">
              <a:avLst/>
            </a:prstTxWarp>
            <a:noAutofit/>
          </a:bodyPr>
          <a:lstStyle/>
          <a:p>
            <a:pPr defTabSz="914013">
              <a:lnSpc>
                <a:spcPct val="90000"/>
              </a:lnSpc>
              <a:spcBef>
                <a:spcPct val="0"/>
              </a:spcBef>
              <a:defRPr/>
            </a:pPr>
            <a:endParaRPr lang="es-ES" sz="2400" kern="0" dirty="0" smtClean="0">
              <a:ln w="3175">
                <a:noFill/>
              </a:ln>
              <a:gradFill>
                <a:gsLst>
                  <a:gs pos="43871">
                    <a:srgbClr val="FFFFFF"/>
                  </a:gs>
                  <a:gs pos="83000">
                    <a:srgbClr val="FFFFFF"/>
                  </a:gs>
                </a:gsLst>
                <a:lin ang="5400000" scaled="1"/>
              </a:gradFill>
              <a:latin typeface="Segoe UI Light"/>
              <a:cs typeface="Arial" charset="0"/>
            </a:endParaRPr>
          </a:p>
        </p:txBody>
      </p:sp>
      <p:sp>
        <p:nvSpPr>
          <p:cNvPr id="39" name="Rectangle 46"/>
          <p:cNvSpPr/>
          <p:nvPr/>
        </p:nvSpPr>
        <p:spPr bwMode="auto">
          <a:xfrm>
            <a:off x="637340" y="4042830"/>
            <a:ext cx="4681179" cy="1189127"/>
          </a:xfrm>
          <a:prstGeom prst="rect">
            <a:avLst/>
          </a:prstGeom>
          <a:solidFill>
            <a:srgbClr val="FFC000">
              <a:alpha val="9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16" tIns="45705" rIns="45705" bIns="182880" numCol="1" spcCol="0" rtlCol="0" fromWordArt="0" anchor="b" anchorCtr="0" forceAA="0" compatLnSpc="1">
            <a:prstTxWarp prst="textNoShape">
              <a:avLst/>
            </a:prstTxWarp>
            <a:noAutofit/>
          </a:bodyPr>
          <a:lstStyle/>
          <a:p>
            <a:pPr defTabSz="914013">
              <a:lnSpc>
                <a:spcPct val="90000"/>
              </a:lnSpc>
              <a:spcBef>
                <a:spcPct val="0"/>
              </a:spcBef>
              <a:defRPr/>
            </a:pPr>
            <a:r>
              <a:rPr lang="es-ES" sz="2400" kern="0" dirty="0" smtClean="0">
                <a:ln w="3175">
                  <a:noFill/>
                </a:ln>
                <a:gradFill>
                  <a:gsLst>
                    <a:gs pos="43871">
                      <a:srgbClr val="FFFFFF"/>
                    </a:gs>
                    <a:gs pos="83000">
                      <a:srgbClr val="FFFFFF"/>
                    </a:gs>
                  </a:gsLst>
                  <a:lin ang="5400000" scaled="1"/>
                </a:gradFill>
                <a:latin typeface="Segoe UI Light"/>
                <a:cs typeface="Arial" charset="0"/>
              </a:rPr>
              <a:t>Social</a:t>
            </a:r>
          </a:p>
        </p:txBody>
      </p:sp>
      <p:sp>
        <p:nvSpPr>
          <p:cNvPr id="40" name="Rectangle 49"/>
          <p:cNvSpPr/>
          <p:nvPr/>
        </p:nvSpPr>
        <p:spPr bwMode="auto">
          <a:xfrm>
            <a:off x="1710496" y="5400185"/>
            <a:ext cx="4681179" cy="1189127"/>
          </a:xfrm>
          <a:prstGeom prst="rect">
            <a:avLst/>
          </a:prstGeom>
          <a:solidFill>
            <a:srgbClr val="ED7D31">
              <a:alpha val="9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16" tIns="45705" rIns="45705" bIns="182880" numCol="1" spcCol="0" rtlCol="0" fromWordArt="0" anchor="b" anchorCtr="0" forceAA="0" compatLnSpc="1">
            <a:prstTxWarp prst="textNoShape">
              <a:avLst/>
            </a:prstTxWarp>
            <a:noAutofit/>
          </a:bodyPr>
          <a:lstStyle/>
          <a:p>
            <a:pPr defTabSz="914013">
              <a:lnSpc>
                <a:spcPct val="90000"/>
              </a:lnSpc>
              <a:spcBef>
                <a:spcPct val="0"/>
              </a:spcBef>
              <a:defRPr/>
            </a:pPr>
            <a:endParaRPr lang="es-ES" sz="2400" kern="0" dirty="0" smtClean="0">
              <a:ln w="3175">
                <a:noFill/>
              </a:ln>
              <a:gradFill>
                <a:gsLst>
                  <a:gs pos="43871">
                    <a:srgbClr val="FFFFFF"/>
                  </a:gs>
                  <a:gs pos="83000">
                    <a:srgbClr val="FFFFFF"/>
                  </a:gs>
                </a:gsLst>
                <a:lin ang="5400000" scaled="1"/>
              </a:gradFill>
              <a:latin typeface="Segoe UI Light"/>
              <a:cs typeface="Arial" charset="0"/>
            </a:endParaRPr>
          </a:p>
          <a:p>
            <a:pPr defTabSz="914013">
              <a:lnSpc>
                <a:spcPct val="90000"/>
              </a:lnSpc>
              <a:spcBef>
                <a:spcPct val="0"/>
              </a:spcBef>
              <a:defRPr/>
            </a:pPr>
            <a:endParaRPr lang="es-ES" sz="2400" kern="0" dirty="0">
              <a:ln w="3175">
                <a:noFill/>
              </a:ln>
              <a:gradFill>
                <a:gsLst>
                  <a:gs pos="43871">
                    <a:srgbClr val="FFFFFF"/>
                  </a:gs>
                  <a:gs pos="83000">
                    <a:srgbClr val="FFFFFF"/>
                  </a:gs>
                </a:gsLst>
                <a:lin ang="5400000" scaled="1"/>
              </a:gradFill>
              <a:latin typeface="Segoe UI Light"/>
              <a:cs typeface="Arial" charset="0"/>
            </a:endParaRPr>
          </a:p>
        </p:txBody>
      </p:sp>
      <p:sp>
        <p:nvSpPr>
          <p:cNvPr id="41" name="Rectangle 50"/>
          <p:cNvSpPr/>
          <p:nvPr/>
        </p:nvSpPr>
        <p:spPr bwMode="auto">
          <a:xfrm>
            <a:off x="6391675" y="1340333"/>
            <a:ext cx="4681179" cy="1189127"/>
          </a:xfrm>
          <a:prstGeom prst="rect">
            <a:avLst/>
          </a:prstGeom>
          <a:solidFill>
            <a:srgbClr val="0072C6">
              <a:alpha val="9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16" tIns="45705" rIns="45705" bIns="182880" numCol="1" spcCol="0" rtlCol="0" fromWordArt="0" anchor="b" anchorCtr="0" forceAA="0" compatLnSpc="1">
            <a:prstTxWarp prst="textNoShape">
              <a:avLst/>
            </a:prstTxWarp>
            <a:noAutofit/>
          </a:bodyPr>
          <a:lstStyle/>
          <a:p>
            <a:pPr defTabSz="914013">
              <a:lnSpc>
                <a:spcPct val="90000"/>
              </a:lnSpc>
              <a:spcBef>
                <a:spcPct val="0"/>
              </a:spcBef>
              <a:defRPr/>
            </a:pPr>
            <a:r>
              <a:rPr lang="es-ES" sz="2400" kern="0" dirty="0" smtClean="0">
                <a:ln w="3175">
                  <a:noFill/>
                </a:ln>
                <a:gradFill>
                  <a:gsLst>
                    <a:gs pos="43871">
                      <a:srgbClr val="FFFFFF"/>
                    </a:gs>
                    <a:gs pos="83000">
                      <a:srgbClr val="FFFFFF"/>
                    </a:gs>
                  </a:gsLst>
                  <a:lin ang="5400000" scaled="1"/>
                </a:gradFill>
                <a:latin typeface="Segoe UI Light"/>
                <a:cs typeface="Arial" charset="0"/>
              </a:rPr>
              <a:t>BI</a:t>
            </a:r>
          </a:p>
        </p:txBody>
      </p:sp>
      <p:sp>
        <p:nvSpPr>
          <p:cNvPr id="42" name="Rectangle 51"/>
          <p:cNvSpPr/>
          <p:nvPr/>
        </p:nvSpPr>
        <p:spPr bwMode="auto">
          <a:xfrm>
            <a:off x="7300144" y="2717043"/>
            <a:ext cx="4681179" cy="1189127"/>
          </a:xfrm>
          <a:prstGeom prst="rect">
            <a:avLst/>
          </a:prstGeom>
          <a:solidFill>
            <a:srgbClr val="4472C4">
              <a:alpha val="9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16" tIns="45705" rIns="45705" bIns="182880" numCol="1" spcCol="0" rtlCol="0" fromWordArt="0" anchor="b" anchorCtr="0" forceAA="0" compatLnSpc="1">
            <a:prstTxWarp prst="textNoShape">
              <a:avLst/>
            </a:prstTxWarp>
            <a:noAutofit/>
          </a:bodyPr>
          <a:lstStyle/>
          <a:p>
            <a:pPr defTabSz="914013">
              <a:lnSpc>
                <a:spcPct val="90000"/>
              </a:lnSpc>
              <a:spcBef>
                <a:spcPct val="0"/>
              </a:spcBef>
              <a:defRPr/>
            </a:pPr>
            <a:r>
              <a:rPr lang="es-ES" sz="2400" kern="0" dirty="0" smtClean="0">
                <a:ln w="3175">
                  <a:noFill/>
                </a:ln>
                <a:gradFill>
                  <a:gsLst>
                    <a:gs pos="43871">
                      <a:srgbClr val="FFFFFF"/>
                    </a:gs>
                    <a:gs pos="83000">
                      <a:srgbClr val="FFFFFF"/>
                    </a:gs>
                  </a:gsLst>
                  <a:lin ang="5400000" scaled="1"/>
                </a:gradFill>
                <a:latin typeface="Segoe UI Light"/>
                <a:cs typeface="Arial" charset="0"/>
              </a:rPr>
              <a:t>Control</a:t>
            </a:r>
          </a:p>
        </p:txBody>
      </p:sp>
      <p:pic>
        <p:nvPicPr>
          <p:cNvPr id="43"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430683" y="2836254"/>
            <a:ext cx="575003" cy="575003"/>
          </a:xfrm>
          <a:prstGeom prst="rect">
            <a:avLst/>
          </a:prstGeom>
        </p:spPr>
      </p:pic>
      <p:sp>
        <p:nvSpPr>
          <p:cNvPr id="44" name="Rectangle 18"/>
          <p:cNvSpPr/>
          <p:nvPr/>
        </p:nvSpPr>
        <p:spPr>
          <a:xfrm>
            <a:off x="1847475" y="2748183"/>
            <a:ext cx="3007980" cy="1066959"/>
          </a:xfrm>
          <a:prstGeom prst="rect">
            <a:avLst/>
          </a:prstGeom>
        </p:spPr>
        <p:txBody>
          <a:bodyPr wrap="square">
            <a:spAutoFit/>
          </a:bodyPr>
          <a:lstStyle/>
          <a:p>
            <a:pPr marL="171450" indent="-171450" defTabSz="914013">
              <a:spcBef>
                <a:spcPct val="0"/>
              </a:spcBef>
              <a:spcAft>
                <a:spcPts val="200"/>
              </a:spcAft>
              <a:buFont typeface="Wingdings" panose="05000000000000000000" pitchFamily="2" charset="2"/>
              <a:buChar char="ü"/>
            </a:pPr>
            <a:r>
              <a:rPr lang="es-ES" sz="1200" dirty="0" smtClean="0">
                <a:ln w="3175">
                  <a:noFill/>
                </a:ln>
                <a:gradFill>
                  <a:gsLst>
                    <a:gs pos="43871">
                      <a:srgbClr val="FFFFFF"/>
                    </a:gs>
                    <a:gs pos="83000">
                      <a:srgbClr val="FFFFFF"/>
                    </a:gs>
                  </a:gsLst>
                  <a:lin ang="5400000" scaled="1"/>
                </a:gradFill>
                <a:latin typeface="Segoe UI"/>
                <a:cs typeface="Arial" charset="0"/>
              </a:rPr>
              <a:t>Mejoras en ODFB: Nueva UI, </a:t>
            </a:r>
            <a:r>
              <a:rPr lang="es-ES" sz="1200" dirty="0" err="1" smtClean="0">
                <a:ln w="3175">
                  <a:noFill/>
                </a:ln>
                <a:gradFill>
                  <a:gsLst>
                    <a:gs pos="43871">
                      <a:srgbClr val="FFFFFF"/>
                    </a:gs>
                    <a:gs pos="83000">
                      <a:srgbClr val="FFFFFF"/>
                    </a:gs>
                  </a:gsLst>
                  <a:lin ang="5400000" scaled="1"/>
                </a:gradFill>
                <a:latin typeface="Segoe UI"/>
                <a:cs typeface="Arial" charset="0"/>
              </a:rPr>
              <a:t>Preview</a:t>
            </a:r>
            <a:r>
              <a:rPr lang="es-ES" sz="1200" dirty="0" smtClean="0">
                <a:ln w="3175">
                  <a:noFill/>
                </a:ln>
                <a:gradFill>
                  <a:gsLst>
                    <a:gs pos="43871">
                      <a:srgbClr val="FFFFFF"/>
                    </a:gs>
                    <a:gs pos="83000">
                      <a:srgbClr val="FFFFFF"/>
                    </a:gs>
                  </a:gsLst>
                  <a:lin ang="5400000" scaled="1"/>
                </a:gradFill>
                <a:latin typeface="Segoe UI"/>
                <a:cs typeface="Arial" charset="0"/>
              </a:rPr>
              <a:t> Cliente Sincronización</a:t>
            </a:r>
          </a:p>
          <a:p>
            <a:pPr marL="171450" indent="-171450" defTabSz="914013">
              <a:spcBef>
                <a:spcPct val="0"/>
              </a:spcBef>
              <a:spcAft>
                <a:spcPts val="200"/>
              </a:spcAft>
              <a:buFont typeface="Wingdings" panose="05000000000000000000" pitchFamily="2" charset="2"/>
              <a:buChar char="ü"/>
            </a:pPr>
            <a:r>
              <a:rPr lang="es-ES" sz="1200" dirty="0" smtClean="0">
                <a:ln w="3175">
                  <a:noFill/>
                </a:ln>
                <a:gradFill>
                  <a:gsLst>
                    <a:gs pos="43871">
                      <a:srgbClr val="FFFFFF"/>
                    </a:gs>
                    <a:gs pos="83000">
                      <a:srgbClr val="FFFFFF"/>
                    </a:gs>
                  </a:gsLst>
                  <a:lin ang="5400000" scaled="1"/>
                </a:gradFill>
                <a:latin typeface="Segoe UI"/>
                <a:cs typeface="Arial" charset="0"/>
              </a:rPr>
              <a:t>Nuevos Servicios y Conceptos: Office 365 Video, Delve, </a:t>
            </a:r>
            <a:r>
              <a:rPr lang="es-ES" sz="1200" dirty="0" err="1" smtClean="0">
                <a:ln w="3175">
                  <a:noFill/>
                </a:ln>
                <a:gradFill>
                  <a:gsLst>
                    <a:gs pos="43871">
                      <a:srgbClr val="FFFFFF"/>
                    </a:gs>
                    <a:gs pos="83000">
                      <a:srgbClr val="FFFFFF"/>
                    </a:gs>
                  </a:gsLst>
                  <a:lin ang="5400000" scaled="1"/>
                </a:gradFill>
                <a:latin typeface="Segoe UI"/>
                <a:cs typeface="Arial" charset="0"/>
              </a:rPr>
              <a:t>InfoPedia</a:t>
            </a:r>
            <a:r>
              <a:rPr lang="es-ES" sz="1200" dirty="0" smtClean="0">
                <a:ln w="3175">
                  <a:noFill/>
                </a:ln>
                <a:gradFill>
                  <a:gsLst>
                    <a:gs pos="43871">
                      <a:srgbClr val="FFFFFF"/>
                    </a:gs>
                    <a:gs pos="83000">
                      <a:srgbClr val="FFFFFF"/>
                    </a:gs>
                  </a:gsLst>
                  <a:lin ang="5400000" scaled="1"/>
                </a:gradFill>
                <a:latin typeface="Segoe UI"/>
                <a:cs typeface="Arial" charset="0"/>
              </a:rPr>
              <a:t>, </a:t>
            </a:r>
            <a:r>
              <a:rPr lang="es-ES" sz="1200" dirty="0" err="1" smtClean="0">
                <a:ln w="3175">
                  <a:noFill/>
                </a:ln>
                <a:gradFill>
                  <a:gsLst>
                    <a:gs pos="43871">
                      <a:srgbClr val="FFFFFF"/>
                    </a:gs>
                    <a:gs pos="83000">
                      <a:srgbClr val="FFFFFF"/>
                    </a:gs>
                  </a:gsLst>
                  <a:lin ang="5400000" scaled="1"/>
                </a:gradFill>
                <a:latin typeface="Segoe UI"/>
                <a:cs typeface="Arial" charset="0"/>
              </a:rPr>
              <a:t>Microsites</a:t>
            </a:r>
            <a:endParaRPr lang="es-ES" sz="1200" dirty="0" smtClean="0">
              <a:ln w="3175">
                <a:noFill/>
              </a:ln>
              <a:gradFill>
                <a:gsLst>
                  <a:gs pos="43871">
                    <a:srgbClr val="FFFFFF"/>
                  </a:gs>
                  <a:gs pos="83000">
                    <a:srgbClr val="FFFFFF"/>
                  </a:gs>
                </a:gsLst>
                <a:lin ang="5400000" scaled="1"/>
              </a:gradFill>
              <a:latin typeface="Segoe UI"/>
              <a:cs typeface="Arial" charset="0"/>
            </a:endParaRPr>
          </a:p>
          <a:p>
            <a:pPr marL="171450" indent="-171450" defTabSz="914013">
              <a:spcBef>
                <a:spcPct val="0"/>
              </a:spcBef>
              <a:spcAft>
                <a:spcPts val="200"/>
              </a:spcAft>
              <a:buFont typeface="Wingdings" panose="05000000000000000000" pitchFamily="2" charset="2"/>
              <a:buChar char="ü"/>
            </a:pPr>
            <a:r>
              <a:rPr lang="es-ES" sz="1200" dirty="0" err="1" smtClean="0">
                <a:ln w="3175">
                  <a:noFill/>
                </a:ln>
                <a:gradFill>
                  <a:gsLst>
                    <a:gs pos="43871">
                      <a:srgbClr val="FFFFFF"/>
                    </a:gs>
                    <a:gs pos="83000">
                      <a:srgbClr val="FFFFFF"/>
                    </a:gs>
                  </a:gsLst>
                  <a:lin ang="5400000" scaled="1"/>
                </a:gradFill>
                <a:latin typeface="Segoe UI"/>
                <a:cs typeface="Arial" charset="0"/>
              </a:rPr>
              <a:t>Intergración</a:t>
            </a:r>
            <a:r>
              <a:rPr lang="es-ES" sz="1200" dirty="0" smtClean="0">
                <a:ln w="3175">
                  <a:noFill/>
                </a:ln>
                <a:gradFill>
                  <a:gsLst>
                    <a:gs pos="43871">
                      <a:srgbClr val="FFFFFF"/>
                    </a:gs>
                    <a:gs pos="83000">
                      <a:srgbClr val="FFFFFF"/>
                    </a:gs>
                  </a:gsLst>
                  <a:lin ang="5400000" scaled="1"/>
                </a:gradFill>
                <a:latin typeface="Segoe UI"/>
                <a:cs typeface="Arial" charset="0"/>
              </a:rPr>
              <a:t> de Microsoft </a:t>
            </a:r>
            <a:r>
              <a:rPr lang="es-ES" sz="1200" dirty="0" err="1" smtClean="0">
                <a:ln w="3175">
                  <a:noFill/>
                </a:ln>
                <a:gradFill>
                  <a:gsLst>
                    <a:gs pos="43871">
                      <a:srgbClr val="FFFFFF"/>
                    </a:gs>
                    <a:gs pos="83000">
                      <a:srgbClr val="FFFFFF"/>
                    </a:gs>
                  </a:gsLst>
                  <a:lin ang="5400000" scaled="1"/>
                </a:gradFill>
                <a:latin typeface="Segoe UI"/>
                <a:cs typeface="Arial" charset="0"/>
              </a:rPr>
              <a:t>Azure</a:t>
            </a:r>
            <a:r>
              <a:rPr lang="es-ES" sz="1200" dirty="0" smtClean="0">
                <a:ln w="3175">
                  <a:noFill/>
                </a:ln>
                <a:gradFill>
                  <a:gsLst>
                    <a:gs pos="43871">
                      <a:srgbClr val="FFFFFF"/>
                    </a:gs>
                    <a:gs pos="83000">
                      <a:srgbClr val="FFFFFF"/>
                    </a:gs>
                  </a:gsLst>
                  <a:lin ang="5400000" scaled="1"/>
                </a:gradFill>
                <a:latin typeface="Segoe UI"/>
                <a:cs typeface="Arial" charset="0"/>
              </a:rPr>
              <a:t> AD</a:t>
            </a:r>
            <a:endParaRPr lang="es-ES" sz="1200" dirty="0">
              <a:ln w="3175">
                <a:noFill/>
              </a:ln>
              <a:gradFill>
                <a:gsLst>
                  <a:gs pos="43871">
                    <a:srgbClr val="FFFFFF"/>
                  </a:gs>
                  <a:gs pos="83000">
                    <a:srgbClr val="FFFFFF"/>
                  </a:gs>
                </a:gsLst>
                <a:lin ang="5400000" scaled="1"/>
              </a:gradFill>
              <a:latin typeface="Segoe UI"/>
              <a:cs typeface="Arial" charset="0"/>
            </a:endParaRPr>
          </a:p>
        </p:txBody>
      </p:sp>
      <p:sp>
        <p:nvSpPr>
          <p:cNvPr id="45" name="Rectangle 19"/>
          <p:cNvSpPr/>
          <p:nvPr/>
        </p:nvSpPr>
        <p:spPr>
          <a:xfrm>
            <a:off x="2249660" y="4056077"/>
            <a:ext cx="3040557" cy="907941"/>
          </a:xfrm>
          <a:prstGeom prst="rect">
            <a:avLst/>
          </a:prstGeom>
        </p:spPr>
        <p:txBody>
          <a:bodyPr wrap="square">
            <a:spAutoFit/>
          </a:bodyPr>
          <a:lstStyle/>
          <a:p>
            <a:pPr marL="171450" indent="-171450" defTabSz="914013">
              <a:spcBef>
                <a:spcPct val="0"/>
              </a:spcBef>
              <a:spcAft>
                <a:spcPts val="300"/>
              </a:spcAft>
              <a:buFont typeface="Wingdings" panose="05000000000000000000" pitchFamily="2" charset="2"/>
              <a:buChar char="ü"/>
            </a:pPr>
            <a:r>
              <a:rPr lang="es-ES" sz="1200" dirty="0" smtClean="0">
                <a:ln w="3175">
                  <a:noFill/>
                </a:ln>
                <a:gradFill>
                  <a:gsLst>
                    <a:gs pos="43871">
                      <a:srgbClr val="FFFFFF"/>
                    </a:gs>
                    <a:gs pos="83000">
                      <a:srgbClr val="FFFFFF"/>
                    </a:gs>
                  </a:gsLst>
                  <a:lin ang="5400000" scaled="1"/>
                </a:gradFill>
                <a:latin typeface="Segoe UI"/>
                <a:cs typeface="Arial" charset="0"/>
              </a:rPr>
              <a:t>Delve + Office </a:t>
            </a:r>
            <a:r>
              <a:rPr lang="es-ES" sz="1200" dirty="0" err="1" smtClean="0">
                <a:ln w="3175">
                  <a:noFill/>
                </a:ln>
                <a:gradFill>
                  <a:gsLst>
                    <a:gs pos="43871">
                      <a:srgbClr val="FFFFFF"/>
                    </a:gs>
                    <a:gs pos="83000">
                      <a:srgbClr val="FFFFFF"/>
                    </a:gs>
                  </a:gsLst>
                  <a:lin ang="5400000" scaled="1"/>
                </a:gradFill>
                <a:latin typeface="Segoe UI"/>
                <a:cs typeface="Arial" charset="0"/>
              </a:rPr>
              <a:t>Graph</a:t>
            </a:r>
            <a:endParaRPr lang="es-ES" sz="1200" dirty="0" smtClean="0">
              <a:ln w="3175">
                <a:noFill/>
              </a:ln>
              <a:gradFill>
                <a:gsLst>
                  <a:gs pos="43871">
                    <a:srgbClr val="FFFFFF"/>
                  </a:gs>
                  <a:gs pos="83000">
                    <a:srgbClr val="FFFFFF"/>
                  </a:gs>
                </a:gsLst>
                <a:lin ang="5400000" scaled="1"/>
              </a:gradFill>
              <a:latin typeface="Segoe UI"/>
              <a:cs typeface="Arial" charset="0"/>
            </a:endParaRPr>
          </a:p>
          <a:p>
            <a:pPr marL="171450" indent="-171450" defTabSz="914013">
              <a:spcBef>
                <a:spcPct val="0"/>
              </a:spcBef>
              <a:spcAft>
                <a:spcPts val="300"/>
              </a:spcAft>
              <a:buFont typeface="Wingdings" panose="05000000000000000000" pitchFamily="2" charset="2"/>
              <a:buChar char="ü"/>
            </a:pPr>
            <a:r>
              <a:rPr lang="es-ES" sz="1200" dirty="0" smtClean="0">
                <a:ln w="3175">
                  <a:noFill/>
                </a:ln>
                <a:gradFill>
                  <a:gsLst>
                    <a:gs pos="43871">
                      <a:srgbClr val="FFFFFF"/>
                    </a:gs>
                    <a:gs pos="83000">
                      <a:srgbClr val="FFFFFF"/>
                    </a:gs>
                  </a:gsLst>
                  <a:lin ang="5400000" scaled="1"/>
                </a:gradFill>
                <a:latin typeface="Segoe UI"/>
                <a:cs typeface="Arial" charset="0"/>
              </a:rPr>
              <a:t>Mejoras en </a:t>
            </a:r>
            <a:r>
              <a:rPr lang="es-ES" sz="1200" dirty="0" err="1" smtClean="0">
                <a:ln w="3175">
                  <a:noFill/>
                </a:ln>
                <a:gradFill>
                  <a:gsLst>
                    <a:gs pos="43871">
                      <a:srgbClr val="FFFFFF"/>
                    </a:gs>
                    <a:gs pos="83000">
                      <a:srgbClr val="FFFFFF"/>
                    </a:gs>
                  </a:gsLst>
                  <a:lin ang="5400000" scaled="1"/>
                </a:gradFill>
                <a:latin typeface="Segoe UI"/>
                <a:cs typeface="Arial" charset="0"/>
              </a:rPr>
              <a:t>Yammer</a:t>
            </a:r>
            <a:r>
              <a:rPr lang="es-ES" sz="1200" dirty="0" smtClean="0">
                <a:ln w="3175">
                  <a:noFill/>
                </a:ln>
                <a:gradFill>
                  <a:gsLst>
                    <a:gs pos="43871">
                      <a:srgbClr val="FFFFFF"/>
                    </a:gs>
                    <a:gs pos="83000">
                      <a:srgbClr val="FFFFFF"/>
                    </a:gs>
                  </a:gsLst>
                  <a:lin ang="5400000" scaled="1"/>
                </a:gradFill>
                <a:latin typeface="Segoe UI"/>
                <a:cs typeface="Arial" charset="0"/>
              </a:rPr>
              <a:t> (SSO, integración con Grupos, nueva UX)</a:t>
            </a:r>
          </a:p>
          <a:p>
            <a:pPr marL="171450" indent="-171450" defTabSz="914013">
              <a:spcBef>
                <a:spcPct val="0"/>
              </a:spcBef>
              <a:spcAft>
                <a:spcPts val="300"/>
              </a:spcAft>
              <a:buFont typeface="Wingdings" panose="05000000000000000000" pitchFamily="2" charset="2"/>
              <a:buChar char="ü"/>
            </a:pPr>
            <a:r>
              <a:rPr lang="es-ES" sz="1200" dirty="0" smtClean="0">
                <a:ln w="3175">
                  <a:noFill/>
                </a:ln>
                <a:gradFill>
                  <a:gsLst>
                    <a:gs pos="43871">
                      <a:srgbClr val="FFFFFF"/>
                    </a:gs>
                    <a:gs pos="83000">
                      <a:srgbClr val="FFFFFF"/>
                    </a:gs>
                  </a:gsLst>
                  <a:lin ang="5400000" scaled="1"/>
                </a:gradFill>
                <a:latin typeface="Segoe UI"/>
                <a:cs typeface="Arial" charset="0"/>
              </a:rPr>
              <a:t>Funcionalidad de Me Gusta en OWA</a:t>
            </a:r>
          </a:p>
        </p:txBody>
      </p:sp>
      <p:sp>
        <p:nvSpPr>
          <p:cNvPr id="46" name="Rectangle 20"/>
          <p:cNvSpPr/>
          <p:nvPr/>
        </p:nvSpPr>
        <p:spPr>
          <a:xfrm>
            <a:off x="3869356" y="5407863"/>
            <a:ext cx="2509488" cy="1143903"/>
          </a:xfrm>
          <a:prstGeom prst="rect">
            <a:avLst/>
          </a:prstGeom>
        </p:spPr>
        <p:txBody>
          <a:bodyPr wrap="square">
            <a:spAutoFit/>
          </a:bodyPr>
          <a:lstStyle/>
          <a:p>
            <a:pPr marL="171450" indent="-171450" defTabSz="914013">
              <a:lnSpc>
                <a:spcPts val="1200"/>
              </a:lnSpc>
              <a:spcBef>
                <a:spcPct val="0"/>
              </a:spcBef>
              <a:spcAft>
                <a:spcPts val="200"/>
              </a:spcAft>
              <a:buFont typeface="Wingdings" panose="05000000000000000000" pitchFamily="2" charset="2"/>
              <a:buChar char="ü"/>
            </a:pPr>
            <a:r>
              <a:rPr lang="es-ES" sz="1200" dirty="0" smtClean="0">
                <a:ln w="3175">
                  <a:noFill/>
                </a:ln>
                <a:gradFill>
                  <a:gsLst>
                    <a:gs pos="43871">
                      <a:srgbClr val="FFFFFF"/>
                    </a:gs>
                    <a:gs pos="83000">
                      <a:srgbClr val="FFFFFF"/>
                    </a:gs>
                  </a:gsLst>
                  <a:lin ang="5400000" scaled="1"/>
                </a:gradFill>
                <a:latin typeface="Segoe UI"/>
                <a:cs typeface="Arial" charset="0"/>
              </a:rPr>
              <a:t>App </a:t>
            </a:r>
            <a:r>
              <a:rPr lang="es-ES" sz="1200" dirty="0" err="1" smtClean="0">
                <a:ln w="3175">
                  <a:noFill/>
                </a:ln>
                <a:gradFill>
                  <a:gsLst>
                    <a:gs pos="43871">
                      <a:srgbClr val="FFFFFF"/>
                    </a:gs>
                    <a:gs pos="83000">
                      <a:srgbClr val="FFFFFF"/>
                    </a:gs>
                  </a:gsLst>
                  <a:lin ang="5400000" scaled="1"/>
                </a:gradFill>
                <a:latin typeface="Segoe UI"/>
                <a:cs typeface="Arial" charset="0"/>
              </a:rPr>
              <a:t>Launcher</a:t>
            </a:r>
            <a:endParaRPr lang="es-ES" sz="1200" dirty="0" smtClean="0">
              <a:ln w="3175">
                <a:noFill/>
              </a:ln>
              <a:gradFill>
                <a:gsLst>
                  <a:gs pos="43871">
                    <a:srgbClr val="FFFFFF"/>
                  </a:gs>
                  <a:gs pos="83000">
                    <a:srgbClr val="FFFFFF"/>
                  </a:gs>
                </a:gsLst>
                <a:lin ang="5400000" scaled="1"/>
              </a:gradFill>
              <a:latin typeface="Segoe UI"/>
              <a:cs typeface="Arial" charset="0"/>
            </a:endParaRPr>
          </a:p>
          <a:p>
            <a:pPr marL="171450" indent="-171450" defTabSz="914013">
              <a:lnSpc>
                <a:spcPts val="1200"/>
              </a:lnSpc>
              <a:spcBef>
                <a:spcPct val="0"/>
              </a:spcBef>
              <a:spcAft>
                <a:spcPts val="200"/>
              </a:spcAft>
              <a:buFont typeface="Wingdings" panose="05000000000000000000" pitchFamily="2" charset="2"/>
              <a:buChar char="ü"/>
            </a:pPr>
            <a:r>
              <a:rPr lang="es-ES" sz="1200" dirty="0" smtClean="0">
                <a:ln w="3175">
                  <a:noFill/>
                </a:ln>
                <a:gradFill>
                  <a:gsLst>
                    <a:gs pos="43871">
                      <a:srgbClr val="FFFFFF"/>
                    </a:gs>
                    <a:gs pos="83000">
                      <a:srgbClr val="FFFFFF"/>
                    </a:gs>
                  </a:gsLst>
                  <a:lin ang="5400000" scaled="1"/>
                </a:gradFill>
                <a:latin typeface="Segoe UI"/>
                <a:cs typeface="Arial" charset="0"/>
              </a:rPr>
              <a:t>Colaboración en Documentos</a:t>
            </a:r>
          </a:p>
          <a:p>
            <a:pPr marL="171450" indent="-171450" defTabSz="914013">
              <a:lnSpc>
                <a:spcPts val="1200"/>
              </a:lnSpc>
              <a:spcBef>
                <a:spcPct val="0"/>
              </a:spcBef>
              <a:spcAft>
                <a:spcPts val="200"/>
              </a:spcAft>
              <a:buFont typeface="Wingdings" panose="05000000000000000000" pitchFamily="2" charset="2"/>
              <a:buChar char="ü"/>
            </a:pPr>
            <a:r>
              <a:rPr lang="es-ES" sz="1200" dirty="0" smtClean="0">
                <a:ln w="3175">
                  <a:noFill/>
                </a:ln>
                <a:gradFill>
                  <a:gsLst>
                    <a:gs pos="43871">
                      <a:srgbClr val="FFFFFF"/>
                    </a:gs>
                    <a:gs pos="83000">
                      <a:srgbClr val="FFFFFF"/>
                    </a:gs>
                  </a:gsLst>
                  <a:lin ang="5400000" scaled="1"/>
                </a:gradFill>
                <a:latin typeface="Segoe UI"/>
                <a:cs typeface="Arial" charset="0"/>
              </a:rPr>
              <a:t>Grupos de Office 365</a:t>
            </a:r>
          </a:p>
          <a:p>
            <a:pPr marL="171450" indent="-171450" defTabSz="914013">
              <a:lnSpc>
                <a:spcPts val="1200"/>
              </a:lnSpc>
              <a:spcBef>
                <a:spcPct val="0"/>
              </a:spcBef>
              <a:spcAft>
                <a:spcPts val="200"/>
              </a:spcAft>
              <a:buFont typeface="Wingdings" panose="05000000000000000000" pitchFamily="2" charset="2"/>
              <a:buChar char="ü"/>
            </a:pPr>
            <a:r>
              <a:rPr lang="es-ES" sz="1200" dirty="0" smtClean="0">
                <a:ln w="3175">
                  <a:noFill/>
                </a:ln>
                <a:gradFill>
                  <a:gsLst>
                    <a:gs pos="43871">
                      <a:srgbClr val="FFFFFF"/>
                    </a:gs>
                    <a:gs pos="83000">
                      <a:srgbClr val="FFFFFF"/>
                    </a:gs>
                  </a:gsLst>
                  <a:lin ang="5400000" scaled="1"/>
                </a:gradFill>
                <a:latin typeface="Segoe UI"/>
                <a:cs typeface="Arial" charset="0"/>
              </a:rPr>
              <a:t>Integración de OWA y ODFB</a:t>
            </a:r>
          </a:p>
          <a:p>
            <a:pPr marL="171450" indent="-171450" defTabSz="914013">
              <a:lnSpc>
                <a:spcPts val="1200"/>
              </a:lnSpc>
              <a:spcBef>
                <a:spcPct val="0"/>
              </a:spcBef>
              <a:spcAft>
                <a:spcPts val="200"/>
              </a:spcAft>
              <a:buFont typeface="Wingdings" panose="05000000000000000000" pitchFamily="2" charset="2"/>
              <a:buChar char="ü"/>
            </a:pPr>
            <a:r>
              <a:rPr lang="es-ES" sz="1200" dirty="0" err="1" smtClean="0">
                <a:ln w="3175">
                  <a:noFill/>
                </a:ln>
                <a:gradFill>
                  <a:gsLst>
                    <a:gs pos="43871">
                      <a:srgbClr val="FFFFFF"/>
                    </a:gs>
                    <a:gs pos="83000">
                      <a:srgbClr val="FFFFFF"/>
                    </a:gs>
                  </a:gsLst>
                  <a:lin ang="5400000" scaled="1"/>
                </a:gradFill>
                <a:latin typeface="Segoe UI"/>
                <a:cs typeface="Arial" charset="0"/>
              </a:rPr>
              <a:t>Clutter</a:t>
            </a:r>
            <a:endParaRPr lang="es-ES" sz="1200" dirty="0" smtClean="0">
              <a:ln w="3175">
                <a:noFill/>
              </a:ln>
              <a:gradFill>
                <a:gsLst>
                  <a:gs pos="43871">
                    <a:srgbClr val="FFFFFF"/>
                  </a:gs>
                  <a:gs pos="83000">
                    <a:srgbClr val="FFFFFF"/>
                  </a:gs>
                </a:gsLst>
                <a:lin ang="5400000" scaled="1"/>
              </a:gradFill>
              <a:latin typeface="Segoe UI"/>
              <a:cs typeface="Arial" charset="0"/>
            </a:endParaRPr>
          </a:p>
          <a:p>
            <a:pPr marL="171450" indent="-171450" defTabSz="914013">
              <a:lnSpc>
                <a:spcPts val="1200"/>
              </a:lnSpc>
              <a:spcBef>
                <a:spcPct val="0"/>
              </a:spcBef>
              <a:spcAft>
                <a:spcPts val="200"/>
              </a:spcAft>
              <a:buFont typeface="Wingdings" panose="05000000000000000000" pitchFamily="2" charset="2"/>
              <a:buChar char="ü"/>
            </a:pPr>
            <a:r>
              <a:rPr lang="es-ES" sz="1200" dirty="0" smtClean="0">
                <a:ln w="3175">
                  <a:noFill/>
                </a:ln>
                <a:gradFill>
                  <a:gsLst>
                    <a:gs pos="43871">
                      <a:srgbClr val="FFFFFF"/>
                    </a:gs>
                    <a:gs pos="83000">
                      <a:srgbClr val="FFFFFF"/>
                    </a:gs>
                  </a:gsLst>
                  <a:lin ang="5400000" scaled="1"/>
                </a:gradFill>
                <a:latin typeface="Segoe UI"/>
                <a:cs typeface="Arial" charset="0"/>
              </a:rPr>
              <a:t>…</a:t>
            </a:r>
            <a:endParaRPr lang="es-ES" sz="1200" dirty="0">
              <a:ln w="3175">
                <a:noFill/>
              </a:ln>
              <a:gradFill>
                <a:gsLst>
                  <a:gs pos="43871">
                    <a:srgbClr val="FFFFFF"/>
                  </a:gs>
                  <a:gs pos="83000">
                    <a:srgbClr val="FFFFFF"/>
                  </a:gs>
                </a:gsLst>
                <a:lin ang="5400000" scaled="1"/>
              </a:gradFill>
              <a:latin typeface="Segoe UI"/>
              <a:cs typeface="Arial" charset="0"/>
            </a:endParaRPr>
          </a:p>
        </p:txBody>
      </p:sp>
      <p:sp>
        <p:nvSpPr>
          <p:cNvPr id="47" name="Rectangle 22"/>
          <p:cNvSpPr/>
          <p:nvPr/>
        </p:nvSpPr>
        <p:spPr>
          <a:xfrm>
            <a:off x="9601063" y="2734562"/>
            <a:ext cx="2386697" cy="1077218"/>
          </a:xfrm>
          <a:prstGeom prst="rect">
            <a:avLst/>
          </a:prstGeom>
        </p:spPr>
        <p:txBody>
          <a:bodyPr wrap="square">
            <a:spAutoFit/>
          </a:bodyPr>
          <a:lstStyle/>
          <a:p>
            <a:pPr marL="171450" indent="-171450" defTabSz="914013">
              <a:lnSpc>
                <a:spcPct val="90000"/>
              </a:lnSpc>
              <a:spcBef>
                <a:spcPct val="0"/>
              </a:spcBef>
              <a:spcAft>
                <a:spcPts val="300"/>
              </a:spcAft>
              <a:buFont typeface="Wingdings" panose="05000000000000000000" pitchFamily="2" charset="2"/>
              <a:buChar char="ü"/>
            </a:pPr>
            <a:r>
              <a:rPr lang="es-ES" sz="1200" dirty="0" smtClean="0">
                <a:ln w="3175">
                  <a:noFill/>
                </a:ln>
                <a:gradFill>
                  <a:gsLst>
                    <a:gs pos="43871">
                      <a:srgbClr val="FFFFFF"/>
                    </a:gs>
                    <a:gs pos="83000">
                      <a:srgbClr val="FFFFFF"/>
                    </a:gs>
                  </a:gsLst>
                  <a:lin ang="5400000" scaled="1"/>
                </a:gradFill>
                <a:latin typeface="Segoe UI"/>
                <a:cs typeface="Arial" charset="0"/>
              </a:rPr>
              <a:t>Administración</a:t>
            </a:r>
          </a:p>
          <a:p>
            <a:pPr marL="171450" indent="-171450" defTabSz="914013">
              <a:lnSpc>
                <a:spcPct val="90000"/>
              </a:lnSpc>
              <a:spcBef>
                <a:spcPct val="0"/>
              </a:spcBef>
              <a:spcAft>
                <a:spcPts val="300"/>
              </a:spcAft>
              <a:buFont typeface="Wingdings" panose="05000000000000000000" pitchFamily="2" charset="2"/>
              <a:buChar char="ü"/>
            </a:pPr>
            <a:r>
              <a:rPr lang="es-ES" sz="1200" dirty="0" smtClean="0">
                <a:ln w="3175">
                  <a:noFill/>
                </a:ln>
                <a:gradFill>
                  <a:gsLst>
                    <a:gs pos="43871">
                      <a:srgbClr val="FFFFFF"/>
                    </a:gs>
                    <a:gs pos="83000">
                      <a:srgbClr val="FFFFFF"/>
                    </a:gs>
                  </a:gsLst>
                  <a:lin ang="5400000" scaled="1"/>
                </a:gradFill>
                <a:latin typeface="Segoe UI"/>
                <a:cs typeface="Arial" charset="0"/>
              </a:rPr>
              <a:t>Seguridad</a:t>
            </a:r>
          </a:p>
          <a:p>
            <a:pPr marL="171450" indent="-171450" defTabSz="914013">
              <a:lnSpc>
                <a:spcPct val="90000"/>
              </a:lnSpc>
              <a:spcBef>
                <a:spcPct val="0"/>
              </a:spcBef>
              <a:spcAft>
                <a:spcPts val="300"/>
              </a:spcAft>
              <a:buFont typeface="Wingdings" panose="05000000000000000000" pitchFamily="2" charset="2"/>
              <a:buChar char="ü"/>
            </a:pPr>
            <a:r>
              <a:rPr lang="es-ES" sz="1200" dirty="0" smtClean="0">
                <a:ln w="3175">
                  <a:noFill/>
                </a:ln>
                <a:gradFill>
                  <a:gsLst>
                    <a:gs pos="43871">
                      <a:srgbClr val="FFFFFF"/>
                    </a:gs>
                    <a:gs pos="83000">
                      <a:srgbClr val="FFFFFF"/>
                    </a:gs>
                  </a:gsLst>
                  <a:lin ang="5400000" scaled="1"/>
                </a:gradFill>
                <a:latin typeface="Segoe UI"/>
                <a:cs typeface="Arial" charset="0"/>
              </a:rPr>
              <a:t>Cumplimiento</a:t>
            </a:r>
          </a:p>
          <a:p>
            <a:pPr marL="171450" indent="-171450" defTabSz="914013">
              <a:lnSpc>
                <a:spcPct val="90000"/>
              </a:lnSpc>
              <a:spcBef>
                <a:spcPct val="0"/>
              </a:spcBef>
              <a:spcAft>
                <a:spcPts val="300"/>
              </a:spcAft>
              <a:buFont typeface="Wingdings" panose="05000000000000000000" pitchFamily="2" charset="2"/>
              <a:buChar char="ü"/>
            </a:pPr>
            <a:r>
              <a:rPr lang="es-ES" sz="1200" dirty="0" smtClean="0">
                <a:ln w="3175">
                  <a:noFill/>
                </a:ln>
                <a:gradFill>
                  <a:gsLst>
                    <a:gs pos="43871">
                      <a:srgbClr val="FFFFFF"/>
                    </a:gs>
                    <a:gs pos="83000">
                      <a:srgbClr val="FFFFFF"/>
                    </a:gs>
                  </a:gsLst>
                  <a:lin ang="5400000" scaled="1"/>
                </a:gradFill>
                <a:latin typeface="Segoe UI"/>
                <a:cs typeface="Arial" charset="0"/>
              </a:rPr>
              <a:t>Infraestructura</a:t>
            </a:r>
          </a:p>
          <a:p>
            <a:pPr marL="171450" indent="-171450" defTabSz="914013">
              <a:lnSpc>
                <a:spcPct val="90000"/>
              </a:lnSpc>
              <a:spcBef>
                <a:spcPct val="0"/>
              </a:spcBef>
              <a:spcAft>
                <a:spcPts val="300"/>
              </a:spcAft>
              <a:buFont typeface="Wingdings" panose="05000000000000000000" pitchFamily="2" charset="2"/>
              <a:buChar char="ü"/>
            </a:pPr>
            <a:r>
              <a:rPr lang="es-ES" sz="1200" dirty="0" smtClean="0">
                <a:ln w="3175">
                  <a:noFill/>
                </a:ln>
                <a:gradFill>
                  <a:gsLst>
                    <a:gs pos="43871">
                      <a:srgbClr val="FFFFFF"/>
                    </a:gs>
                    <a:gs pos="83000">
                      <a:srgbClr val="FFFFFF"/>
                    </a:gs>
                  </a:gsLst>
                  <a:lin ang="5400000" scaled="1"/>
                </a:gradFill>
                <a:latin typeface="Segoe UI"/>
                <a:cs typeface="Arial" charset="0"/>
              </a:rPr>
              <a:t>Administración de Servicios</a:t>
            </a:r>
            <a:endParaRPr lang="es-ES" sz="1200" dirty="0">
              <a:ln w="3175">
                <a:noFill/>
              </a:ln>
              <a:gradFill>
                <a:gsLst>
                  <a:gs pos="43871">
                    <a:srgbClr val="FFFFFF"/>
                  </a:gs>
                  <a:gs pos="83000">
                    <a:srgbClr val="FFFFFF"/>
                  </a:gs>
                </a:gsLst>
                <a:lin ang="5400000" scaled="1"/>
              </a:gradFill>
              <a:latin typeface="Segoe UI"/>
              <a:cs typeface="Arial" charset="0"/>
            </a:endParaRPr>
          </a:p>
        </p:txBody>
      </p:sp>
      <p:pic>
        <p:nvPicPr>
          <p:cNvPr id="48"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056" y="1495592"/>
            <a:ext cx="715971" cy="636419"/>
          </a:xfrm>
          <a:prstGeom prst="rect">
            <a:avLst/>
          </a:prstGeom>
        </p:spPr>
      </p:pic>
      <p:grpSp>
        <p:nvGrpSpPr>
          <p:cNvPr id="49" name="Group 25"/>
          <p:cNvGrpSpPr/>
          <p:nvPr/>
        </p:nvGrpSpPr>
        <p:grpSpPr>
          <a:xfrm>
            <a:off x="842529" y="4232785"/>
            <a:ext cx="668268" cy="405834"/>
            <a:chOff x="205187" y="4748102"/>
            <a:chExt cx="1076201" cy="516710"/>
          </a:xfrm>
        </p:grpSpPr>
        <p:pic>
          <p:nvPicPr>
            <p:cNvPr id="50" name="Picture 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05169" y="4748102"/>
              <a:ext cx="470873" cy="419505"/>
            </a:xfrm>
            <a:prstGeom prst="rect">
              <a:avLst/>
            </a:prstGeom>
          </p:spPr>
        </p:pic>
        <p:grpSp>
          <p:nvGrpSpPr>
            <p:cNvPr id="51" name="Group 24"/>
            <p:cNvGrpSpPr/>
            <p:nvPr/>
          </p:nvGrpSpPr>
          <p:grpSpPr>
            <a:xfrm>
              <a:off x="205187" y="4748102"/>
              <a:ext cx="305346" cy="516710"/>
              <a:chOff x="1532979" y="5298659"/>
              <a:chExt cx="457746" cy="774603"/>
            </a:xfrm>
          </p:grpSpPr>
          <p:sp>
            <p:nvSpPr>
              <p:cNvPr id="55" name="Rounded Rectangle 17"/>
              <p:cNvSpPr/>
              <p:nvPr/>
            </p:nvSpPr>
            <p:spPr bwMode="auto">
              <a:xfrm>
                <a:off x="1532979" y="5619750"/>
                <a:ext cx="457746" cy="453512"/>
              </a:xfrm>
              <a:custGeom>
                <a:avLst/>
                <a:gdLst>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142968 w 457746"/>
                  <a:gd name="connsiteY6" fmla="*/ 561975 h 561975"/>
                  <a:gd name="connsiteX7" fmla="*/ 0 w 457746"/>
                  <a:gd name="connsiteY7" fmla="*/ 419007 h 561975"/>
                  <a:gd name="connsiteX8" fmla="*/ 0 w 457746"/>
                  <a:gd name="connsiteY8" fmla="*/ 142968 h 561975"/>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0 w 457746"/>
                  <a:gd name="connsiteY6" fmla="*/ 419007 h 561975"/>
                  <a:gd name="connsiteX7" fmla="*/ 0 w 457746"/>
                  <a:gd name="connsiteY7" fmla="*/ 142968 h 561975"/>
                  <a:gd name="connsiteX0" fmla="*/ 0 w 457746"/>
                  <a:gd name="connsiteY0" fmla="*/ 142968 h 453512"/>
                  <a:gd name="connsiteX1" fmla="*/ 142968 w 457746"/>
                  <a:gd name="connsiteY1" fmla="*/ 0 h 453512"/>
                  <a:gd name="connsiteX2" fmla="*/ 314778 w 457746"/>
                  <a:gd name="connsiteY2" fmla="*/ 0 h 453512"/>
                  <a:gd name="connsiteX3" fmla="*/ 457746 w 457746"/>
                  <a:gd name="connsiteY3" fmla="*/ 142968 h 453512"/>
                  <a:gd name="connsiteX4" fmla="*/ 457746 w 457746"/>
                  <a:gd name="connsiteY4" fmla="*/ 419007 h 453512"/>
                  <a:gd name="connsiteX5" fmla="*/ 0 w 457746"/>
                  <a:gd name="connsiteY5" fmla="*/ 419007 h 453512"/>
                  <a:gd name="connsiteX6" fmla="*/ 0 w 457746"/>
                  <a:gd name="connsiteY6" fmla="*/ 142968 h 4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746" h="453512">
                    <a:moveTo>
                      <a:pt x="0" y="142968"/>
                    </a:moveTo>
                    <a:cubicBezTo>
                      <a:pt x="0" y="64009"/>
                      <a:pt x="64009" y="0"/>
                      <a:pt x="142968" y="0"/>
                    </a:cubicBezTo>
                    <a:lnTo>
                      <a:pt x="314778" y="0"/>
                    </a:lnTo>
                    <a:cubicBezTo>
                      <a:pt x="393737" y="0"/>
                      <a:pt x="457746" y="64009"/>
                      <a:pt x="457746" y="142968"/>
                    </a:cubicBezTo>
                    <a:lnTo>
                      <a:pt x="457746" y="419007"/>
                    </a:lnTo>
                    <a:cubicBezTo>
                      <a:pt x="381455" y="465014"/>
                      <a:pt x="76291" y="465014"/>
                      <a:pt x="0" y="419007"/>
                    </a:cubicBezTo>
                    <a:lnTo>
                      <a:pt x="0" y="142968"/>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defRPr/>
                </a:pPr>
                <a:endParaRPr lang="es-ES" sz="2200" kern="0" dirty="0" smtClea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Oval 23"/>
              <p:cNvSpPr/>
              <p:nvPr/>
            </p:nvSpPr>
            <p:spPr bwMode="auto">
              <a:xfrm>
                <a:off x="1615594" y="5298659"/>
                <a:ext cx="292516" cy="292516"/>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defRPr/>
                </a:pPr>
                <a:endParaRPr lang="es-ES" sz="2200" kern="0" dirty="0" smtClea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2" name="Group 34"/>
            <p:cNvGrpSpPr/>
            <p:nvPr/>
          </p:nvGrpSpPr>
          <p:grpSpPr>
            <a:xfrm>
              <a:off x="976042" y="4748102"/>
              <a:ext cx="305346" cy="516710"/>
              <a:chOff x="1532979" y="5298659"/>
              <a:chExt cx="457746" cy="774603"/>
            </a:xfrm>
          </p:grpSpPr>
          <p:sp>
            <p:nvSpPr>
              <p:cNvPr id="53" name="Rounded Rectangle 17"/>
              <p:cNvSpPr/>
              <p:nvPr/>
            </p:nvSpPr>
            <p:spPr bwMode="auto">
              <a:xfrm>
                <a:off x="1532979" y="5619750"/>
                <a:ext cx="457746" cy="453512"/>
              </a:xfrm>
              <a:custGeom>
                <a:avLst/>
                <a:gdLst>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142968 w 457746"/>
                  <a:gd name="connsiteY6" fmla="*/ 561975 h 561975"/>
                  <a:gd name="connsiteX7" fmla="*/ 0 w 457746"/>
                  <a:gd name="connsiteY7" fmla="*/ 419007 h 561975"/>
                  <a:gd name="connsiteX8" fmla="*/ 0 w 457746"/>
                  <a:gd name="connsiteY8" fmla="*/ 142968 h 561975"/>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0 w 457746"/>
                  <a:gd name="connsiteY6" fmla="*/ 419007 h 561975"/>
                  <a:gd name="connsiteX7" fmla="*/ 0 w 457746"/>
                  <a:gd name="connsiteY7" fmla="*/ 142968 h 561975"/>
                  <a:gd name="connsiteX0" fmla="*/ 0 w 457746"/>
                  <a:gd name="connsiteY0" fmla="*/ 142968 h 453512"/>
                  <a:gd name="connsiteX1" fmla="*/ 142968 w 457746"/>
                  <a:gd name="connsiteY1" fmla="*/ 0 h 453512"/>
                  <a:gd name="connsiteX2" fmla="*/ 314778 w 457746"/>
                  <a:gd name="connsiteY2" fmla="*/ 0 h 453512"/>
                  <a:gd name="connsiteX3" fmla="*/ 457746 w 457746"/>
                  <a:gd name="connsiteY3" fmla="*/ 142968 h 453512"/>
                  <a:gd name="connsiteX4" fmla="*/ 457746 w 457746"/>
                  <a:gd name="connsiteY4" fmla="*/ 419007 h 453512"/>
                  <a:gd name="connsiteX5" fmla="*/ 0 w 457746"/>
                  <a:gd name="connsiteY5" fmla="*/ 419007 h 453512"/>
                  <a:gd name="connsiteX6" fmla="*/ 0 w 457746"/>
                  <a:gd name="connsiteY6" fmla="*/ 142968 h 4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746" h="453512">
                    <a:moveTo>
                      <a:pt x="0" y="142968"/>
                    </a:moveTo>
                    <a:cubicBezTo>
                      <a:pt x="0" y="64009"/>
                      <a:pt x="64009" y="0"/>
                      <a:pt x="142968" y="0"/>
                    </a:cubicBezTo>
                    <a:lnTo>
                      <a:pt x="314778" y="0"/>
                    </a:lnTo>
                    <a:cubicBezTo>
                      <a:pt x="393737" y="0"/>
                      <a:pt x="457746" y="64009"/>
                      <a:pt x="457746" y="142968"/>
                    </a:cubicBezTo>
                    <a:lnTo>
                      <a:pt x="457746" y="419007"/>
                    </a:lnTo>
                    <a:cubicBezTo>
                      <a:pt x="381455" y="465014"/>
                      <a:pt x="76291" y="465014"/>
                      <a:pt x="0" y="419007"/>
                    </a:cubicBezTo>
                    <a:lnTo>
                      <a:pt x="0" y="142968"/>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defRPr/>
                </a:pPr>
                <a:endParaRPr lang="es-ES" sz="2200" kern="0" dirty="0" smtClea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Oval 36"/>
              <p:cNvSpPr/>
              <p:nvPr/>
            </p:nvSpPr>
            <p:spPr bwMode="auto">
              <a:xfrm>
                <a:off x="1615594" y="5298659"/>
                <a:ext cx="292516" cy="292516"/>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defRPr/>
                </a:pPr>
                <a:endParaRPr lang="es-ES" sz="2200" kern="0" dirty="0" smtClea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pic>
        <p:nvPicPr>
          <p:cNvPr id="57" name="Picture 2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82705" y="5309157"/>
            <a:ext cx="984913" cy="984913"/>
          </a:xfrm>
          <a:prstGeom prst="rect">
            <a:avLst/>
          </a:prstGeom>
        </p:spPr>
      </p:pic>
      <p:pic>
        <p:nvPicPr>
          <p:cNvPr id="58" name="Picture 2" descr="C:\Users\stacyd\AppData\Local\Temp\vmware-stacyr\VMwareDnD\b2dcd1cb\Color-2.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65812" y="2768925"/>
            <a:ext cx="498072" cy="49807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3" descr="C:\Users\stacyd\AppData\Local\Temp\vmware-stacyr\VMwareDnD\6986b493\Painting Brush.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72470" y="2848959"/>
            <a:ext cx="496000" cy="49600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C:\Users\stacyd\AppData\Local\Temp\vmware-stacyr\VMwareDnD\a77bac50\Analyze2.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504666" y="1408299"/>
            <a:ext cx="688009" cy="688009"/>
          </a:xfrm>
          <a:prstGeom prst="rect">
            <a:avLst/>
          </a:prstGeom>
          <a:noFill/>
          <a:extLst>
            <a:ext uri="{909E8E84-426E-40DD-AFC4-6F175D3DCCD1}">
              <a14:hiddenFill xmlns:a14="http://schemas.microsoft.com/office/drawing/2010/main">
                <a:solidFill>
                  <a:srgbClr val="FFFFFF"/>
                </a:solidFill>
              </a14:hiddenFill>
            </a:ext>
          </a:extLst>
        </p:spPr>
      </p:pic>
      <p:sp>
        <p:nvSpPr>
          <p:cNvPr id="61" name="Rectangle 31"/>
          <p:cNvSpPr/>
          <p:nvPr/>
        </p:nvSpPr>
        <p:spPr>
          <a:xfrm>
            <a:off x="8694805" y="1366983"/>
            <a:ext cx="2333357" cy="1015663"/>
          </a:xfrm>
          <a:prstGeom prst="rect">
            <a:avLst/>
          </a:prstGeom>
        </p:spPr>
        <p:txBody>
          <a:bodyPr wrap="square">
            <a:spAutoFit/>
          </a:bodyPr>
          <a:lstStyle/>
          <a:p>
            <a:pPr marL="171450" indent="-171450" defTabSz="914013">
              <a:lnSpc>
                <a:spcPts val="1200"/>
              </a:lnSpc>
              <a:spcBef>
                <a:spcPct val="0"/>
              </a:spcBef>
              <a:spcAft>
                <a:spcPts val="600"/>
              </a:spcAft>
              <a:buFont typeface="Wingdings" panose="05000000000000000000" pitchFamily="2" charset="2"/>
              <a:buChar char="ü"/>
            </a:pPr>
            <a:r>
              <a:rPr lang="es-ES" sz="1200" dirty="0" err="1" smtClean="0">
                <a:ln w="3175">
                  <a:noFill/>
                </a:ln>
                <a:gradFill>
                  <a:gsLst>
                    <a:gs pos="43871">
                      <a:srgbClr val="FFFFFF"/>
                    </a:gs>
                    <a:gs pos="83000">
                      <a:srgbClr val="FFFFFF"/>
                    </a:gs>
                  </a:gsLst>
                  <a:lin ang="5400000" scaled="1"/>
                </a:gradFill>
                <a:latin typeface="Segoe UI"/>
                <a:cs typeface="Arial" charset="0"/>
              </a:rPr>
              <a:t>Power</a:t>
            </a:r>
            <a:r>
              <a:rPr lang="es-ES" sz="1200" dirty="0" smtClean="0">
                <a:ln w="3175">
                  <a:noFill/>
                </a:ln>
                <a:gradFill>
                  <a:gsLst>
                    <a:gs pos="43871">
                      <a:srgbClr val="FFFFFF"/>
                    </a:gs>
                    <a:gs pos="83000">
                      <a:srgbClr val="FFFFFF"/>
                    </a:gs>
                  </a:gsLst>
                  <a:lin ang="5400000" scaled="1"/>
                </a:gradFill>
                <a:latin typeface="Segoe UI"/>
                <a:cs typeface="Arial" charset="0"/>
              </a:rPr>
              <a:t> BI para Office 365</a:t>
            </a:r>
          </a:p>
          <a:p>
            <a:pPr marL="171450" indent="-171450" defTabSz="914013">
              <a:lnSpc>
                <a:spcPts val="1200"/>
              </a:lnSpc>
              <a:spcBef>
                <a:spcPct val="0"/>
              </a:spcBef>
              <a:spcAft>
                <a:spcPts val="600"/>
              </a:spcAft>
              <a:buFont typeface="Wingdings" panose="05000000000000000000" pitchFamily="2" charset="2"/>
              <a:buChar char="ü"/>
            </a:pPr>
            <a:r>
              <a:rPr lang="es-ES" sz="1200" dirty="0" smtClean="0">
                <a:ln w="3175">
                  <a:noFill/>
                </a:ln>
                <a:gradFill>
                  <a:gsLst>
                    <a:gs pos="43871">
                      <a:srgbClr val="FFFFFF"/>
                    </a:gs>
                    <a:gs pos="83000">
                      <a:srgbClr val="FFFFFF"/>
                    </a:gs>
                  </a:gsLst>
                  <a:lin ang="5400000" scaled="1"/>
                </a:gradFill>
                <a:latin typeface="Segoe UI"/>
                <a:cs typeface="Arial" charset="0"/>
              </a:rPr>
              <a:t>Integración con Grupos, Dynamics CRM Online, …</a:t>
            </a:r>
          </a:p>
          <a:p>
            <a:pPr marL="171450" indent="-171450" defTabSz="914013">
              <a:lnSpc>
                <a:spcPts val="1200"/>
              </a:lnSpc>
              <a:spcBef>
                <a:spcPct val="0"/>
              </a:spcBef>
              <a:spcAft>
                <a:spcPts val="600"/>
              </a:spcAft>
              <a:buFont typeface="Wingdings" panose="05000000000000000000" pitchFamily="2" charset="2"/>
              <a:buChar char="ü"/>
            </a:pPr>
            <a:r>
              <a:rPr lang="es-ES" sz="1200" dirty="0" smtClean="0">
                <a:ln w="3175">
                  <a:noFill/>
                </a:ln>
                <a:gradFill>
                  <a:gsLst>
                    <a:gs pos="43871">
                      <a:srgbClr val="FFFFFF"/>
                    </a:gs>
                    <a:gs pos="83000">
                      <a:srgbClr val="FFFFFF"/>
                    </a:gs>
                  </a:gsLst>
                  <a:lin ang="5400000" scaled="1"/>
                </a:gradFill>
                <a:latin typeface="Segoe UI"/>
                <a:cs typeface="Arial" charset="0"/>
              </a:rPr>
              <a:t>Nuevo componentes de </a:t>
            </a:r>
            <a:r>
              <a:rPr lang="es-ES" sz="1200" dirty="0" err="1" smtClean="0">
                <a:ln w="3175">
                  <a:noFill/>
                </a:ln>
                <a:gradFill>
                  <a:gsLst>
                    <a:gs pos="43871">
                      <a:srgbClr val="FFFFFF"/>
                    </a:gs>
                    <a:gs pos="83000">
                      <a:srgbClr val="FFFFFF"/>
                    </a:gs>
                  </a:gsLst>
                  <a:lin ang="5400000" scaled="1"/>
                </a:gradFill>
                <a:latin typeface="Segoe UI"/>
                <a:cs typeface="Arial" charset="0"/>
              </a:rPr>
              <a:t>Analytics</a:t>
            </a:r>
            <a:endParaRPr lang="es-ES" sz="1200" dirty="0">
              <a:ln w="3175">
                <a:noFill/>
              </a:ln>
              <a:gradFill>
                <a:gsLst>
                  <a:gs pos="43871">
                    <a:srgbClr val="FFFFFF"/>
                  </a:gs>
                  <a:gs pos="83000">
                    <a:srgbClr val="FFFFFF"/>
                  </a:gs>
                </a:gsLst>
                <a:lin ang="5400000" scaled="1"/>
              </a:gradFill>
              <a:latin typeface="Segoe UI"/>
              <a:cs typeface="Arial" charset="0"/>
            </a:endParaRPr>
          </a:p>
        </p:txBody>
      </p:sp>
      <p:sp>
        <p:nvSpPr>
          <p:cNvPr id="62" name="Rectangle 32"/>
          <p:cNvSpPr/>
          <p:nvPr/>
        </p:nvSpPr>
        <p:spPr>
          <a:xfrm>
            <a:off x="3053652" y="1372141"/>
            <a:ext cx="2563535" cy="1169551"/>
          </a:xfrm>
          <a:prstGeom prst="rect">
            <a:avLst/>
          </a:prstGeom>
        </p:spPr>
        <p:txBody>
          <a:bodyPr wrap="square">
            <a:spAutoFit/>
          </a:bodyPr>
          <a:lstStyle/>
          <a:p>
            <a:pPr marL="171450" indent="-171450" defTabSz="914013">
              <a:spcBef>
                <a:spcPct val="0"/>
              </a:spcBef>
              <a:spcAft>
                <a:spcPts val="300"/>
              </a:spcAft>
              <a:buFont typeface="Wingdings" panose="05000000000000000000" pitchFamily="2" charset="2"/>
              <a:buChar char="ü"/>
            </a:pPr>
            <a:r>
              <a:rPr lang="es-ES" sz="1200" dirty="0" smtClean="0">
                <a:ln w="3175">
                  <a:noFill/>
                </a:ln>
                <a:gradFill>
                  <a:gsLst>
                    <a:gs pos="43871">
                      <a:srgbClr val="FFFFFF"/>
                    </a:gs>
                    <a:gs pos="83000">
                      <a:srgbClr val="FFFFFF"/>
                    </a:gs>
                  </a:gsLst>
                  <a:lin ang="5400000" scaled="1"/>
                </a:gradFill>
                <a:latin typeface="Segoe UI"/>
                <a:cs typeface="Arial" charset="0"/>
              </a:rPr>
              <a:t>OneNote para Mac </a:t>
            </a:r>
          </a:p>
          <a:p>
            <a:pPr marL="171450" indent="-171450" defTabSz="914013">
              <a:spcBef>
                <a:spcPct val="0"/>
              </a:spcBef>
              <a:spcAft>
                <a:spcPts val="300"/>
              </a:spcAft>
              <a:buFont typeface="Wingdings" panose="05000000000000000000" pitchFamily="2" charset="2"/>
              <a:buChar char="ü"/>
            </a:pPr>
            <a:r>
              <a:rPr lang="es-ES" sz="1200" dirty="0" smtClean="0">
                <a:ln w="3175">
                  <a:noFill/>
                </a:ln>
                <a:gradFill>
                  <a:gsLst>
                    <a:gs pos="43871">
                      <a:srgbClr val="FFFFFF"/>
                    </a:gs>
                    <a:gs pos="83000">
                      <a:srgbClr val="FFFFFF"/>
                    </a:gs>
                  </a:gsLst>
                  <a:lin ang="5400000" scaled="1"/>
                </a:gradFill>
                <a:latin typeface="Segoe UI"/>
                <a:cs typeface="Arial" charset="0"/>
              </a:rPr>
              <a:t>OneNote para iOS</a:t>
            </a:r>
          </a:p>
          <a:p>
            <a:pPr marL="171450" indent="-171450" defTabSz="914013">
              <a:spcBef>
                <a:spcPct val="0"/>
              </a:spcBef>
              <a:spcAft>
                <a:spcPts val="300"/>
              </a:spcAft>
              <a:buFont typeface="Wingdings" panose="05000000000000000000" pitchFamily="2" charset="2"/>
              <a:buChar char="ü"/>
            </a:pPr>
            <a:r>
              <a:rPr lang="es-ES" sz="1200" dirty="0" smtClean="0">
                <a:ln w="3175">
                  <a:noFill/>
                </a:ln>
                <a:gradFill>
                  <a:gsLst>
                    <a:gs pos="43871">
                      <a:srgbClr val="FFFFFF"/>
                    </a:gs>
                    <a:gs pos="83000">
                      <a:srgbClr val="FFFFFF"/>
                    </a:gs>
                  </a:gsLst>
                  <a:lin ang="5400000" scaled="1"/>
                </a:gradFill>
                <a:latin typeface="Segoe UI"/>
                <a:cs typeface="Arial" charset="0"/>
              </a:rPr>
              <a:t>Outlook para Mac</a:t>
            </a:r>
          </a:p>
          <a:p>
            <a:pPr marL="171450" indent="-171450" defTabSz="914013">
              <a:spcBef>
                <a:spcPct val="0"/>
              </a:spcBef>
              <a:spcAft>
                <a:spcPts val="300"/>
              </a:spcAft>
              <a:buFont typeface="Wingdings" panose="05000000000000000000" pitchFamily="2" charset="2"/>
              <a:buChar char="ü"/>
            </a:pPr>
            <a:r>
              <a:rPr lang="es-ES" sz="1200" dirty="0" smtClean="0">
                <a:ln w="3175">
                  <a:noFill/>
                </a:ln>
                <a:gradFill>
                  <a:gsLst>
                    <a:gs pos="43871">
                      <a:srgbClr val="FFFFFF"/>
                    </a:gs>
                    <a:gs pos="83000">
                      <a:srgbClr val="FFFFFF"/>
                    </a:gs>
                  </a:gsLst>
                  <a:lin ang="5400000" scaled="1"/>
                </a:gradFill>
                <a:latin typeface="Segoe UI"/>
                <a:cs typeface="Arial" charset="0"/>
              </a:rPr>
              <a:t>Soporte de </a:t>
            </a:r>
            <a:r>
              <a:rPr lang="es-ES" sz="1200" dirty="0" err="1" smtClean="0">
                <a:ln w="3175">
                  <a:noFill/>
                </a:ln>
                <a:gradFill>
                  <a:gsLst>
                    <a:gs pos="43871">
                      <a:srgbClr val="FFFFFF"/>
                    </a:gs>
                    <a:gs pos="83000">
                      <a:srgbClr val="FFFFFF"/>
                    </a:gs>
                  </a:gsLst>
                  <a:lin ang="5400000" scaled="1"/>
                </a:gradFill>
                <a:latin typeface="Segoe UI"/>
                <a:cs typeface="Arial" charset="0"/>
              </a:rPr>
              <a:t>DropBox</a:t>
            </a:r>
            <a:r>
              <a:rPr lang="es-ES" sz="1200" dirty="0" smtClean="0">
                <a:ln w="3175">
                  <a:noFill/>
                </a:ln>
                <a:gradFill>
                  <a:gsLst>
                    <a:gs pos="43871">
                      <a:srgbClr val="FFFFFF"/>
                    </a:gs>
                    <a:gs pos="83000">
                      <a:srgbClr val="FFFFFF"/>
                    </a:gs>
                  </a:gsLst>
                  <a:lin ang="5400000" scaled="1"/>
                </a:gradFill>
                <a:latin typeface="Segoe UI"/>
                <a:cs typeface="Arial" charset="0"/>
              </a:rPr>
              <a:t> en Office</a:t>
            </a:r>
          </a:p>
          <a:p>
            <a:pPr marL="171450" indent="-171450" defTabSz="914013">
              <a:spcBef>
                <a:spcPct val="0"/>
              </a:spcBef>
              <a:spcAft>
                <a:spcPts val="300"/>
              </a:spcAft>
              <a:buFont typeface="Wingdings" panose="05000000000000000000" pitchFamily="2" charset="2"/>
              <a:buChar char="ü"/>
            </a:pPr>
            <a:r>
              <a:rPr lang="es-ES" sz="1200" dirty="0" smtClean="0">
                <a:ln w="3175">
                  <a:noFill/>
                </a:ln>
                <a:gradFill>
                  <a:gsLst>
                    <a:gs pos="43871">
                      <a:srgbClr val="FFFFFF"/>
                    </a:gs>
                    <a:gs pos="83000">
                      <a:srgbClr val="FFFFFF"/>
                    </a:gs>
                  </a:gsLst>
                  <a:lin ang="5400000" scaled="1"/>
                </a:gradFill>
                <a:latin typeface="Segoe UI"/>
                <a:cs typeface="Arial" charset="0"/>
              </a:rPr>
              <a:t>Office para dispositivos Android</a:t>
            </a:r>
            <a:endParaRPr lang="es-ES" sz="1200" dirty="0">
              <a:ln w="3175">
                <a:noFill/>
              </a:ln>
              <a:gradFill>
                <a:gsLst>
                  <a:gs pos="43871">
                    <a:srgbClr val="FFFFFF"/>
                  </a:gs>
                  <a:gs pos="83000">
                    <a:srgbClr val="FFFFFF"/>
                  </a:gs>
                </a:gsLst>
                <a:lin ang="5400000" scaled="1"/>
              </a:gradFill>
              <a:latin typeface="Segoe UI"/>
              <a:cs typeface="Arial" charset="0"/>
            </a:endParaRPr>
          </a:p>
        </p:txBody>
      </p:sp>
      <p:sp>
        <p:nvSpPr>
          <p:cNvPr id="63" name="Rectangle 38"/>
          <p:cNvSpPr/>
          <p:nvPr/>
        </p:nvSpPr>
        <p:spPr bwMode="auto">
          <a:xfrm>
            <a:off x="6672621" y="4063030"/>
            <a:ext cx="4681179" cy="1189127"/>
          </a:xfrm>
          <a:prstGeom prst="rect">
            <a:avLst/>
          </a:prstGeom>
          <a:solidFill>
            <a:srgbClr val="525356"/>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16" tIns="45705" rIns="45705" bIns="182880" numCol="1" spcCol="0" rtlCol="0" fromWordArt="0" anchor="t" anchorCtr="0" forceAA="0" compatLnSpc="1">
            <a:prstTxWarp prst="textNoShape">
              <a:avLst/>
            </a:prstTxWarp>
            <a:noAutofit/>
          </a:bodyPr>
          <a:lstStyle/>
          <a:p>
            <a:pPr defTabSz="914013">
              <a:lnSpc>
                <a:spcPts val="2500"/>
              </a:lnSpc>
              <a:spcBef>
                <a:spcPts val="1800"/>
              </a:spcBef>
              <a:defRPr/>
            </a:pPr>
            <a:endParaRPr lang="es-ES" sz="2000" kern="0" dirty="0" smtClean="0">
              <a:ln w="3175">
                <a:noFill/>
              </a:ln>
              <a:gradFill>
                <a:gsLst>
                  <a:gs pos="43871">
                    <a:srgbClr val="FFFFFF"/>
                  </a:gs>
                  <a:gs pos="83000">
                    <a:srgbClr val="FFFFFF"/>
                  </a:gs>
                </a:gsLst>
                <a:lin ang="5400000" scaled="1"/>
              </a:gradFill>
              <a:latin typeface="Segoe UI Light"/>
              <a:cs typeface="Arial" charset="0"/>
            </a:endParaRPr>
          </a:p>
          <a:p>
            <a:pPr defTabSz="914013">
              <a:lnSpc>
                <a:spcPts val="2500"/>
              </a:lnSpc>
              <a:spcBef>
                <a:spcPts val="1200"/>
              </a:spcBef>
              <a:defRPr/>
            </a:pPr>
            <a:r>
              <a:rPr lang="es-ES" sz="2400" kern="0" dirty="0" smtClean="0">
                <a:ln w="3175">
                  <a:noFill/>
                </a:ln>
                <a:gradFill>
                  <a:gsLst>
                    <a:gs pos="43871">
                      <a:srgbClr val="FFFFFF"/>
                    </a:gs>
                    <a:gs pos="83000">
                      <a:srgbClr val="FFFFFF"/>
                    </a:gs>
                  </a:gsLst>
                  <a:lin ang="5400000" scaled="1"/>
                </a:gradFill>
                <a:latin typeface="Segoe UI Light"/>
                <a:cs typeface="Arial" charset="0"/>
              </a:rPr>
              <a:t>Plataforma</a:t>
            </a:r>
            <a:br>
              <a:rPr lang="es-ES" sz="2400" kern="0" dirty="0" smtClean="0">
                <a:ln w="3175">
                  <a:noFill/>
                </a:ln>
                <a:gradFill>
                  <a:gsLst>
                    <a:gs pos="43871">
                      <a:srgbClr val="FFFFFF"/>
                    </a:gs>
                    <a:gs pos="83000">
                      <a:srgbClr val="FFFFFF"/>
                    </a:gs>
                  </a:gsLst>
                  <a:lin ang="5400000" scaled="1"/>
                </a:gradFill>
                <a:latin typeface="Segoe UI Light"/>
                <a:cs typeface="Arial" charset="0"/>
              </a:rPr>
            </a:br>
            <a:r>
              <a:rPr lang="es-ES" sz="2400" kern="0" dirty="0" smtClean="0">
                <a:ln w="3175">
                  <a:noFill/>
                </a:ln>
                <a:gradFill>
                  <a:gsLst>
                    <a:gs pos="43871">
                      <a:srgbClr val="FFFFFF"/>
                    </a:gs>
                    <a:gs pos="83000">
                      <a:srgbClr val="FFFFFF"/>
                    </a:gs>
                  </a:gsLst>
                  <a:lin ang="5400000" scaled="1"/>
                </a:gradFill>
                <a:latin typeface="Segoe UI Light"/>
                <a:cs typeface="Arial" charset="0"/>
              </a:rPr>
              <a:t>Desarrollo</a:t>
            </a:r>
          </a:p>
        </p:txBody>
      </p:sp>
      <p:sp>
        <p:nvSpPr>
          <p:cNvPr id="64" name="Rectangle 39"/>
          <p:cNvSpPr/>
          <p:nvPr/>
        </p:nvSpPr>
        <p:spPr>
          <a:xfrm>
            <a:off x="8356337" y="4060729"/>
            <a:ext cx="3004510" cy="1277273"/>
          </a:xfrm>
          <a:prstGeom prst="rect">
            <a:avLst/>
          </a:prstGeom>
        </p:spPr>
        <p:txBody>
          <a:bodyPr wrap="square">
            <a:spAutoFit/>
          </a:bodyPr>
          <a:lstStyle/>
          <a:p>
            <a:pPr marL="171450" indent="-171450" defTabSz="914013">
              <a:spcBef>
                <a:spcPct val="0"/>
              </a:spcBef>
              <a:spcAft>
                <a:spcPts val="200"/>
              </a:spcAft>
              <a:buFont typeface="Wingdings" panose="05000000000000000000" pitchFamily="2" charset="2"/>
              <a:buChar char="ü"/>
            </a:pPr>
            <a:r>
              <a:rPr lang="es-ES" sz="1200" dirty="0" err="1" smtClean="0">
                <a:ln w="3175">
                  <a:noFill/>
                </a:ln>
                <a:gradFill>
                  <a:gsLst>
                    <a:gs pos="43871">
                      <a:srgbClr val="FFFFFF"/>
                    </a:gs>
                    <a:gs pos="83000">
                      <a:srgbClr val="FFFFFF"/>
                    </a:gs>
                  </a:gsLst>
                  <a:lin ang="5400000" scaled="1"/>
                </a:gradFill>
                <a:latin typeface="Segoe UI"/>
                <a:cs typeface="Arial" charset="0"/>
              </a:rPr>
              <a:t>AddIns</a:t>
            </a:r>
            <a:r>
              <a:rPr lang="es-ES" sz="1200" dirty="0" smtClean="0">
                <a:ln w="3175">
                  <a:noFill/>
                </a:ln>
                <a:gradFill>
                  <a:gsLst>
                    <a:gs pos="43871">
                      <a:srgbClr val="FFFFFF"/>
                    </a:gs>
                    <a:gs pos="83000">
                      <a:srgbClr val="FFFFFF"/>
                    </a:gs>
                  </a:gsLst>
                  <a:lin ang="5400000" scaled="1"/>
                </a:gradFill>
                <a:latin typeface="Segoe UI"/>
                <a:cs typeface="Arial" charset="0"/>
              </a:rPr>
              <a:t> para Office &amp; SharePoint</a:t>
            </a:r>
          </a:p>
          <a:p>
            <a:pPr marL="171450" indent="-171450" defTabSz="914013">
              <a:spcBef>
                <a:spcPct val="0"/>
              </a:spcBef>
              <a:spcAft>
                <a:spcPts val="200"/>
              </a:spcAft>
              <a:buFont typeface="Wingdings" panose="05000000000000000000" pitchFamily="2" charset="2"/>
              <a:buChar char="ü"/>
            </a:pPr>
            <a:r>
              <a:rPr lang="es-ES" sz="1200" dirty="0" err="1" smtClean="0">
                <a:ln w="3175">
                  <a:noFill/>
                </a:ln>
                <a:gradFill>
                  <a:gsLst>
                    <a:gs pos="43871">
                      <a:srgbClr val="FFFFFF"/>
                    </a:gs>
                    <a:gs pos="83000">
                      <a:srgbClr val="FFFFFF"/>
                    </a:gs>
                  </a:gsLst>
                  <a:lin ang="5400000" scaled="1"/>
                </a:gradFill>
                <a:latin typeface="Segoe UI"/>
                <a:cs typeface="Arial" charset="0"/>
              </a:rPr>
              <a:t>Azure</a:t>
            </a:r>
            <a:r>
              <a:rPr lang="es-ES" sz="1200" dirty="0" smtClean="0">
                <a:ln w="3175">
                  <a:noFill/>
                </a:ln>
                <a:gradFill>
                  <a:gsLst>
                    <a:gs pos="43871">
                      <a:srgbClr val="FFFFFF"/>
                    </a:gs>
                    <a:gs pos="83000">
                      <a:srgbClr val="FFFFFF"/>
                    </a:gs>
                  </a:gsLst>
                  <a:lin ang="5400000" scaled="1"/>
                </a:gradFill>
                <a:latin typeface="Segoe UI"/>
                <a:cs typeface="Arial" charset="0"/>
              </a:rPr>
              <a:t> Apps en Office 365</a:t>
            </a:r>
          </a:p>
          <a:p>
            <a:pPr marL="171450" indent="-171450" defTabSz="914013">
              <a:spcBef>
                <a:spcPct val="0"/>
              </a:spcBef>
              <a:spcAft>
                <a:spcPts val="200"/>
              </a:spcAft>
              <a:buFont typeface="Wingdings" panose="05000000000000000000" pitchFamily="2" charset="2"/>
              <a:buChar char="ü"/>
            </a:pPr>
            <a:r>
              <a:rPr lang="es-ES" sz="1200" dirty="0" smtClean="0">
                <a:ln w="3175">
                  <a:noFill/>
                </a:ln>
                <a:gradFill>
                  <a:gsLst>
                    <a:gs pos="43871">
                      <a:srgbClr val="FFFFFF"/>
                    </a:gs>
                    <a:gs pos="83000">
                      <a:srgbClr val="FFFFFF"/>
                    </a:gs>
                  </a:gsLst>
                  <a:lin ang="5400000" scaled="1"/>
                </a:gradFill>
                <a:latin typeface="Segoe UI"/>
                <a:cs typeface="Arial" charset="0"/>
              </a:rPr>
              <a:t>Nuevas </a:t>
            </a:r>
            <a:r>
              <a:rPr lang="es-ES" sz="1200" dirty="0" err="1" smtClean="0">
                <a:ln w="3175">
                  <a:noFill/>
                </a:ln>
                <a:gradFill>
                  <a:gsLst>
                    <a:gs pos="43871">
                      <a:srgbClr val="FFFFFF"/>
                    </a:gs>
                    <a:gs pos="83000">
                      <a:srgbClr val="FFFFFF"/>
                    </a:gs>
                  </a:gsLst>
                  <a:lin ang="5400000" scaled="1"/>
                </a:gradFill>
                <a:latin typeface="Segoe UI"/>
                <a:cs typeface="Arial" charset="0"/>
              </a:rPr>
              <a:t>APIs</a:t>
            </a:r>
            <a:r>
              <a:rPr lang="es-ES" sz="1200" dirty="0" smtClean="0">
                <a:ln w="3175">
                  <a:noFill/>
                </a:ln>
                <a:gradFill>
                  <a:gsLst>
                    <a:gs pos="43871">
                      <a:srgbClr val="FFFFFF"/>
                    </a:gs>
                    <a:gs pos="83000">
                      <a:srgbClr val="FFFFFF"/>
                    </a:gs>
                  </a:gsLst>
                  <a:lin ang="5400000" scaled="1"/>
                </a:gradFill>
                <a:latin typeface="Segoe UI"/>
                <a:cs typeface="Arial" charset="0"/>
              </a:rPr>
              <a:t> para Office 365</a:t>
            </a:r>
          </a:p>
          <a:p>
            <a:pPr marL="171450" indent="-171450" defTabSz="914013">
              <a:spcBef>
                <a:spcPct val="0"/>
              </a:spcBef>
              <a:spcAft>
                <a:spcPts val="200"/>
              </a:spcAft>
              <a:buFont typeface="Wingdings" panose="05000000000000000000" pitchFamily="2" charset="2"/>
              <a:buChar char="ü"/>
            </a:pPr>
            <a:r>
              <a:rPr lang="es-ES" sz="1200" dirty="0" smtClean="0">
                <a:ln w="3175">
                  <a:noFill/>
                </a:ln>
                <a:gradFill>
                  <a:gsLst>
                    <a:gs pos="43871">
                      <a:srgbClr val="FFFFFF"/>
                    </a:gs>
                    <a:gs pos="83000">
                      <a:srgbClr val="FFFFFF"/>
                    </a:gs>
                  </a:gsLst>
                  <a:lin ang="5400000" scaled="1"/>
                </a:gradFill>
                <a:latin typeface="Segoe UI"/>
                <a:cs typeface="Arial" charset="0"/>
              </a:rPr>
              <a:t>Extensibilidad de Office 365 mediante Apps para Windows, iOS, Android y Web</a:t>
            </a:r>
            <a:endParaRPr lang="es-ES" sz="1200" dirty="0">
              <a:ln w="3175">
                <a:noFill/>
              </a:ln>
              <a:gradFill>
                <a:gsLst>
                  <a:gs pos="43871">
                    <a:srgbClr val="FFFFFF"/>
                  </a:gs>
                  <a:gs pos="83000">
                    <a:srgbClr val="FFFFFF"/>
                  </a:gs>
                </a:gsLst>
                <a:lin ang="5400000" scaled="1"/>
              </a:gradFill>
              <a:latin typeface="Segoe UI"/>
              <a:cs typeface="Arial" charset="0"/>
            </a:endParaRPr>
          </a:p>
        </p:txBody>
      </p:sp>
      <p:pic>
        <p:nvPicPr>
          <p:cNvPr id="65" name="Picture 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754225" y="4078207"/>
            <a:ext cx="500088" cy="500088"/>
          </a:xfrm>
          <a:prstGeom prst="rect">
            <a:avLst/>
          </a:prstGeom>
          <a:gradFill>
            <a:gsLst>
              <a:gs pos="90000">
                <a:sysClr val="window" lastClr="FFFFFF">
                  <a:alpha val="90000"/>
                </a:sysClr>
              </a:gs>
              <a:gs pos="0">
                <a:sysClr val="window" lastClr="FFFFFF"/>
              </a:gs>
            </a:gsLst>
            <a:lin ang="5400000" scaled="0"/>
          </a:gradFill>
        </p:spPr>
      </p:pic>
      <p:sp>
        <p:nvSpPr>
          <p:cNvPr id="66" name="Rectángulo 65"/>
          <p:cNvSpPr/>
          <p:nvPr/>
        </p:nvSpPr>
        <p:spPr>
          <a:xfrm>
            <a:off x="132478" y="3247925"/>
            <a:ext cx="1678568" cy="757130"/>
          </a:xfrm>
          <a:prstGeom prst="rect">
            <a:avLst/>
          </a:prstGeom>
        </p:spPr>
        <p:txBody>
          <a:bodyPr wrap="square">
            <a:spAutoFit/>
          </a:bodyPr>
          <a:lstStyle/>
          <a:p>
            <a:pPr defTabSz="914013">
              <a:lnSpc>
                <a:spcPct val="90000"/>
              </a:lnSpc>
              <a:spcBef>
                <a:spcPct val="0"/>
              </a:spcBef>
            </a:pPr>
            <a:r>
              <a:rPr lang="es-ES" sz="2400" dirty="0">
                <a:ln w="3175">
                  <a:noFill/>
                </a:ln>
                <a:gradFill>
                  <a:gsLst>
                    <a:gs pos="43871">
                      <a:srgbClr val="FFFFFF"/>
                    </a:gs>
                    <a:gs pos="83000">
                      <a:srgbClr val="FFFFFF"/>
                    </a:gs>
                  </a:gsLst>
                  <a:lin ang="5400000" scaled="1"/>
                </a:gradFill>
                <a:latin typeface="Segoe UI Light"/>
                <a:cs typeface="Arial" charset="0"/>
              </a:rPr>
              <a:t>Mejora Continua</a:t>
            </a:r>
          </a:p>
        </p:txBody>
      </p:sp>
      <p:sp>
        <p:nvSpPr>
          <p:cNvPr id="67" name="Rectángulo 66"/>
          <p:cNvSpPr/>
          <p:nvPr/>
        </p:nvSpPr>
        <p:spPr>
          <a:xfrm>
            <a:off x="1617265" y="5934278"/>
            <a:ext cx="2872773" cy="757130"/>
          </a:xfrm>
          <a:prstGeom prst="rect">
            <a:avLst/>
          </a:prstGeom>
        </p:spPr>
        <p:txBody>
          <a:bodyPr wrap="square">
            <a:spAutoFit/>
          </a:bodyPr>
          <a:lstStyle/>
          <a:p>
            <a:pPr lvl="0" defTabSz="914013">
              <a:lnSpc>
                <a:spcPct val="90000"/>
              </a:lnSpc>
              <a:spcBef>
                <a:spcPct val="0"/>
              </a:spcBef>
              <a:defRPr/>
            </a:pPr>
            <a:r>
              <a:rPr lang="es-ES" sz="2400" kern="0" dirty="0">
                <a:ln w="3175">
                  <a:noFill/>
                </a:ln>
                <a:gradFill>
                  <a:gsLst>
                    <a:gs pos="43871">
                      <a:srgbClr val="FFFFFF"/>
                    </a:gs>
                    <a:gs pos="83000">
                      <a:srgbClr val="FFFFFF"/>
                    </a:gs>
                  </a:gsLst>
                  <a:lin ang="5400000" scaled="1"/>
                </a:gradFill>
                <a:latin typeface="Segoe UI Light"/>
                <a:cs typeface="Arial" charset="0"/>
              </a:rPr>
              <a:t>Colaboración </a:t>
            </a:r>
          </a:p>
          <a:p>
            <a:pPr lvl="0" defTabSz="914013">
              <a:lnSpc>
                <a:spcPct val="90000"/>
              </a:lnSpc>
              <a:spcBef>
                <a:spcPct val="0"/>
              </a:spcBef>
              <a:defRPr/>
            </a:pPr>
            <a:r>
              <a:rPr lang="es-ES" sz="2400" kern="0" dirty="0">
                <a:ln w="3175">
                  <a:noFill/>
                </a:ln>
                <a:gradFill>
                  <a:gsLst>
                    <a:gs pos="43871">
                      <a:srgbClr val="FFFFFF"/>
                    </a:gs>
                    <a:gs pos="83000">
                      <a:srgbClr val="FFFFFF"/>
                    </a:gs>
                  </a:gsLst>
                  <a:lin ang="5400000" scaled="1"/>
                </a:gradFill>
                <a:latin typeface="Segoe UI Light"/>
                <a:cs typeface="Arial" charset="0"/>
              </a:rPr>
              <a:t>&amp; Comunicación</a:t>
            </a:r>
          </a:p>
        </p:txBody>
      </p:sp>
    </p:spTree>
    <p:extLst>
      <p:ext uri="{BB962C8B-B14F-4D97-AF65-F5344CB8AC3E}">
        <p14:creationId xmlns:p14="http://schemas.microsoft.com/office/powerpoint/2010/main" val="3202551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0-#ppt_w/2"/>
                                          </p:val>
                                        </p:tav>
                                        <p:tav tm="100000">
                                          <p:val>
                                            <p:strVal val="#ppt_x"/>
                                          </p:val>
                                        </p:tav>
                                      </p:tavLst>
                                    </p:anim>
                                    <p:anim calcmode="lin" valueType="num">
                                      <p:cBhvr additive="base">
                                        <p:cTn id="8" dur="500" fill="hold"/>
                                        <p:tgtEl>
                                          <p:spTgt spid="4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500" fill="hold"/>
                                        <p:tgtEl>
                                          <p:spTgt spid="58"/>
                                        </p:tgtEl>
                                        <p:attrNameLst>
                                          <p:attrName>ppt_x</p:attrName>
                                        </p:attrNameLst>
                                      </p:cBhvr>
                                      <p:tavLst>
                                        <p:tav tm="0">
                                          <p:val>
                                            <p:strVal val="0-#ppt_w/2"/>
                                          </p:val>
                                        </p:tav>
                                        <p:tav tm="100000">
                                          <p:val>
                                            <p:strVal val="#ppt_x"/>
                                          </p:val>
                                        </p:tav>
                                      </p:tavLst>
                                    </p:anim>
                                    <p:anim calcmode="lin" valueType="num">
                                      <p:cBhvr additive="base">
                                        <p:cTn id="12" dur="500" fill="hold"/>
                                        <p:tgtEl>
                                          <p:spTgt spid="5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500" fill="hold"/>
                                        <p:tgtEl>
                                          <p:spTgt spid="44"/>
                                        </p:tgtEl>
                                        <p:attrNameLst>
                                          <p:attrName>ppt_x</p:attrName>
                                        </p:attrNameLst>
                                      </p:cBhvr>
                                      <p:tavLst>
                                        <p:tav tm="0">
                                          <p:val>
                                            <p:strVal val="0-#ppt_w/2"/>
                                          </p:val>
                                        </p:tav>
                                        <p:tav tm="100000">
                                          <p:val>
                                            <p:strVal val="#ppt_x"/>
                                          </p:val>
                                        </p:tav>
                                      </p:tavLst>
                                    </p:anim>
                                    <p:anim calcmode="lin" valueType="num">
                                      <p:cBhvr additive="base">
                                        <p:cTn id="16" dur="500" fill="hold"/>
                                        <p:tgtEl>
                                          <p:spTgt spid="44"/>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 calcmode="lin" valueType="num">
                                      <p:cBhvr additive="base">
                                        <p:cTn id="19" dur="500" fill="hold"/>
                                        <p:tgtEl>
                                          <p:spTgt spid="49"/>
                                        </p:tgtEl>
                                        <p:attrNameLst>
                                          <p:attrName>ppt_x</p:attrName>
                                        </p:attrNameLst>
                                      </p:cBhvr>
                                      <p:tavLst>
                                        <p:tav tm="0">
                                          <p:val>
                                            <p:strVal val="0-#ppt_w/2"/>
                                          </p:val>
                                        </p:tav>
                                        <p:tav tm="100000">
                                          <p:val>
                                            <p:strVal val="#ppt_x"/>
                                          </p:val>
                                        </p:tav>
                                      </p:tavLst>
                                    </p:anim>
                                    <p:anim calcmode="lin" valueType="num">
                                      <p:cBhvr additive="base">
                                        <p:cTn id="20" dur="500" fill="hold"/>
                                        <p:tgtEl>
                                          <p:spTgt spid="49"/>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 calcmode="lin" valueType="num">
                                      <p:cBhvr additive="base">
                                        <p:cTn id="23" dur="500" fill="hold"/>
                                        <p:tgtEl>
                                          <p:spTgt spid="45"/>
                                        </p:tgtEl>
                                        <p:attrNameLst>
                                          <p:attrName>ppt_x</p:attrName>
                                        </p:attrNameLst>
                                      </p:cBhvr>
                                      <p:tavLst>
                                        <p:tav tm="0">
                                          <p:val>
                                            <p:strVal val="0-#ppt_w/2"/>
                                          </p:val>
                                        </p:tav>
                                        <p:tav tm="100000">
                                          <p:val>
                                            <p:strVal val="#ppt_x"/>
                                          </p:val>
                                        </p:tav>
                                      </p:tavLst>
                                    </p:anim>
                                    <p:anim calcmode="lin" valueType="num">
                                      <p:cBhvr additive="base">
                                        <p:cTn id="24" dur="500" fill="hold"/>
                                        <p:tgtEl>
                                          <p:spTgt spid="45"/>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additive="base">
                                        <p:cTn id="27" dur="500" fill="hold"/>
                                        <p:tgtEl>
                                          <p:spTgt spid="37"/>
                                        </p:tgtEl>
                                        <p:attrNameLst>
                                          <p:attrName>ppt_x</p:attrName>
                                        </p:attrNameLst>
                                      </p:cBhvr>
                                      <p:tavLst>
                                        <p:tav tm="0">
                                          <p:val>
                                            <p:strVal val="0-#ppt_w/2"/>
                                          </p:val>
                                        </p:tav>
                                        <p:tav tm="100000">
                                          <p:val>
                                            <p:strVal val="#ppt_x"/>
                                          </p:val>
                                        </p:tav>
                                      </p:tavLst>
                                    </p:anim>
                                    <p:anim calcmode="lin" valueType="num">
                                      <p:cBhvr additive="base">
                                        <p:cTn id="28" dur="500" fill="hold"/>
                                        <p:tgtEl>
                                          <p:spTgt spid="3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anim calcmode="lin" valueType="num">
                                      <p:cBhvr additive="base">
                                        <p:cTn id="31" dur="500" fill="hold"/>
                                        <p:tgtEl>
                                          <p:spTgt spid="38"/>
                                        </p:tgtEl>
                                        <p:attrNameLst>
                                          <p:attrName>ppt_x</p:attrName>
                                        </p:attrNameLst>
                                      </p:cBhvr>
                                      <p:tavLst>
                                        <p:tav tm="0">
                                          <p:val>
                                            <p:strVal val="0-#ppt_w/2"/>
                                          </p:val>
                                        </p:tav>
                                        <p:tav tm="100000">
                                          <p:val>
                                            <p:strVal val="#ppt_x"/>
                                          </p:val>
                                        </p:tav>
                                      </p:tavLst>
                                    </p:anim>
                                    <p:anim calcmode="lin" valueType="num">
                                      <p:cBhvr additive="base">
                                        <p:cTn id="32" dur="500" fill="hold"/>
                                        <p:tgtEl>
                                          <p:spTgt spid="3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anim calcmode="lin" valueType="num">
                                      <p:cBhvr additive="base">
                                        <p:cTn id="35" dur="500" fill="hold"/>
                                        <p:tgtEl>
                                          <p:spTgt spid="39"/>
                                        </p:tgtEl>
                                        <p:attrNameLst>
                                          <p:attrName>ppt_x</p:attrName>
                                        </p:attrNameLst>
                                      </p:cBhvr>
                                      <p:tavLst>
                                        <p:tav tm="0">
                                          <p:val>
                                            <p:strVal val="0-#ppt_w/2"/>
                                          </p:val>
                                        </p:tav>
                                        <p:tav tm="100000">
                                          <p:val>
                                            <p:strVal val="#ppt_x"/>
                                          </p:val>
                                        </p:tav>
                                      </p:tavLst>
                                    </p:anim>
                                    <p:anim calcmode="lin" valueType="num">
                                      <p:cBhvr additive="base">
                                        <p:cTn id="36" dur="500" fill="hold"/>
                                        <p:tgtEl>
                                          <p:spTgt spid="3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anim calcmode="lin" valueType="num">
                                      <p:cBhvr additive="base">
                                        <p:cTn id="39" dur="500" fill="hold"/>
                                        <p:tgtEl>
                                          <p:spTgt spid="46"/>
                                        </p:tgtEl>
                                        <p:attrNameLst>
                                          <p:attrName>ppt_x</p:attrName>
                                        </p:attrNameLst>
                                      </p:cBhvr>
                                      <p:tavLst>
                                        <p:tav tm="0">
                                          <p:val>
                                            <p:strVal val="1+#ppt_w/2"/>
                                          </p:val>
                                        </p:tav>
                                        <p:tav tm="100000">
                                          <p:val>
                                            <p:strVal val="#ppt_x"/>
                                          </p:val>
                                        </p:tav>
                                      </p:tavLst>
                                    </p:anim>
                                    <p:anim calcmode="lin" valueType="num">
                                      <p:cBhvr additive="base">
                                        <p:cTn id="40" dur="500" fill="hold"/>
                                        <p:tgtEl>
                                          <p:spTgt spid="46"/>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1+#ppt_w/2"/>
                                          </p:val>
                                        </p:tav>
                                        <p:tav tm="100000">
                                          <p:val>
                                            <p:strVal val="#ppt_x"/>
                                          </p:val>
                                        </p:tav>
                                      </p:tavLst>
                                    </p:anim>
                                    <p:anim calcmode="lin" valueType="num">
                                      <p:cBhvr additive="base">
                                        <p:cTn id="44" dur="500" fill="hold"/>
                                        <p:tgtEl>
                                          <p:spTgt spid="57"/>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1+#ppt_w/2"/>
                                          </p:val>
                                        </p:tav>
                                        <p:tav tm="100000">
                                          <p:val>
                                            <p:strVal val="#ppt_x"/>
                                          </p:val>
                                        </p:tav>
                                      </p:tavLst>
                                    </p:anim>
                                    <p:anim calcmode="lin" valueType="num">
                                      <p:cBhvr additive="base">
                                        <p:cTn id="48" dur="500" fill="hold"/>
                                        <p:tgtEl>
                                          <p:spTgt spid="60"/>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anim calcmode="lin" valueType="num">
                                      <p:cBhvr additive="base">
                                        <p:cTn id="51" dur="500" fill="hold"/>
                                        <p:tgtEl>
                                          <p:spTgt spid="47"/>
                                        </p:tgtEl>
                                        <p:attrNameLst>
                                          <p:attrName>ppt_x</p:attrName>
                                        </p:attrNameLst>
                                      </p:cBhvr>
                                      <p:tavLst>
                                        <p:tav tm="0">
                                          <p:val>
                                            <p:strVal val="1+#ppt_w/2"/>
                                          </p:val>
                                        </p:tav>
                                        <p:tav tm="100000">
                                          <p:val>
                                            <p:strVal val="#ppt_x"/>
                                          </p:val>
                                        </p:tav>
                                      </p:tavLst>
                                    </p:anim>
                                    <p:anim calcmode="lin" valueType="num">
                                      <p:cBhvr additive="base">
                                        <p:cTn id="52" dur="500" fill="hold"/>
                                        <p:tgtEl>
                                          <p:spTgt spid="47"/>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anim calcmode="lin" valueType="num">
                                      <p:cBhvr additive="base">
                                        <p:cTn id="55" dur="500" fill="hold"/>
                                        <p:tgtEl>
                                          <p:spTgt spid="43"/>
                                        </p:tgtEl>
                                        <p:attrNameLst>
                                          <p:attrName>ppt_x</p:attrName>
                                        </p:attrNameLst>
                                      </p:cBhvr>
                                      <p:tavLst>
                                        <p:tav tm="0">
                                          <p:val>
                                            <p:strVal val="1+#ppt_w/2"/>
                                          </p:val>
                                        </p:tav>
                                        <p:tav tm="100000">
                                          <p:val>
                                            <p:strVal val="#ppt_x"/>
                                          </p:val>
                                        </p:tav>
                                      </p:tavLst>
                                    </p:anim>
                                    <p:anim calcmode="lin" valueType="num">
                                      <p:cBhvr additive="base">
                                        <p:cTn id="56" dur="500" fill="hold"/>
                                        <p:tgtEl>
                                          <p:spTgt spid="43"/>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anim calcmode="lin" valueType="num">
                                      <p:cBhvr additive="base">
                                        <p:cTn id="59" dur="500" fill="hold"/>
                                        <p:tgtEl>
                                          <p:spTgt spid="40"/>
                                        </p:tgtEl>
                                        <p:attrNameLst>
                                          <p:attrName>ppt_x</p:attrName>
                                        </p:attrNameLst>
                                      </p:cBhvr>
                                      <p:tavLst>
                                        <p:tav tm="0">
                                          <p:val>
                                            <p:strVal val="1+#ppt_w/2"/>
                                          </p:val>
                                        </p:tav>
                                        <p:tav tm="100000">
                                          <p:val>
                                            <p:strVal val="#ppt_x"/>
                                          </p:val>
                                        </p:tav>
                                      </p:tavLst>
                                    </p:anim>
                                    <p:anim calcmode="lin" valueType="num">
                                      <p:cBhvr additive="base">
                                        <p:cTn id="60" dur="500" fill="hold"/>
                                        <p:tgtEl>
                                          <p:spTgt spid="40"/>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anim calcmode="lin" valueType="num">
                                      <p:cBhvr additive="base">
                                        <p:cTn id="63" dur="500" fill="hold"/>
                                        <p:tgtEl>
                                          <p:spTgt spid="41"/>
                                        </p:tgtEl>
                                        <p:attrNameLst>
                                          <p:attrName>ppt_x</p:attrName>
                                        </p:attrNameLst>
                                      </p:cBhvr>
                                      <p:tavLst>
                                        <p:tav tm="0">
                                          <p:val>
                                            <p:strVal val="1+#ppt_w/2"/>
                                          </p:val>
                                        </p:tav>
                                        <p:tav tm="100000">
                                          <p:val>
                                            <p:strVal val="#ppt_x"/>
                                          </p:val>
                                        </p:tav>
                                      </p:tavLst>
                                    </p:anim>
                                    <p:anim calcmode="lin" valueType="num">
                                      <p:cBhvr additive="base">
                                        <p:cTn id="64" dur="500" fill="hold"/>
                                        <p:tgtEl>
                                          <p:spTgt spid="41"/>
                                        </p:tgtEl>
                                        <p:attrNameLst>
                                          <p:attrName>ppt_y</p:attrName>
                                        </p:attrNameLst>
                                      </p:cBhvr>
                                      <p:tavLst>
                                        <p:tav tm="0">
                                          <p:val>
                                            <p:strVal val="#ppt_y"/>
                                          </p:val>
                                        </p:tav>
                                        <p:tav tm="100000">
                                          <p:val>
                                            <p:strVal val="#ppt_y"/>
                                          </p:val>
                                        </p:tav>
                                      </p:tavLst>
                                    </p:anim>
                                  </p:childTnLst>
                                </p:cTn>
                              </p:par>
                              <p:par>
                                <p:cTn id="65" presetID="2" presetClass="entr" presetSubtype="2"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anim calcmode="lin" valueType="num">
                                      <p:cBhvr additive="base">
                                        <p:cTn id="67" dur="500" fill="hold"/>
                                        <p:tgtEl>
                                          <p:spTgt spid="42"/>
                                        </p:tgtEl>
                                        <p:attrNameLst>
                                          <p:attrName>ppt_x</p:attrName>
                                        </p:attrNameLst>
                                      </p:cBhvr>
                                      <p:tavLst>
                                        <p:tav tm="0">
                                          <p:val>
                                            <p:strVal val="1+#ppt_w/2"/>
                                          </p:val>
                                        </p:tav>
                                        <p:tav tm="100000">
                                          <p:val>
                                            <p:strVal val="#ppt_x"/>
                                          </p:val>
                                        </p:tav>
                                      </p:tavLst>
                                    </p:anim>
                                    <p:anim calcmode="lin" valueType="num">
                                      <p:cBhvr additive="base">
                                        <p:cTn id="68" dur="500" fill="hold"/>
                                        <p:tgtEl>
                                          <p:spTgt spid="42"/>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0"/>
                                  </p:stCondLst>
                                  <p:childTnLst>
                                    <p:set>
                                      <p:cBhvr>
                                        <p:cTn id="70" dur="1" fill="hold">
                                          <p:stCondLst>
                                            <p:cond delay="0"/>
                                          </p:stCondLst>
                                        </p:cTn>
                                        <p:tgtEl>
                                          <p:spTgt spid="61"/>
                                        </p:tgtEl>
                                        <p:attrNameLst>
                                          <p:attrName>style.visibility</p:attrName>
                                        </p:attrNameLst>
                                      </p:cBhvr>
                                      <p:to>
                                        <p:strVal val="visible"/>
                                      </p:to>
                                    </p:set>
                                    <p:anim calcmode="lin" valueType="num">
                                      <p:cBhvr additive="base">
                                        <p:cTn id="71" dur="500" fill="hold"/>
                                        <p:tgtEl>
                                          <p:spTgt spid="61"/>
                                        </p:tgtEl>
                                        <p:attrNameLst>
                                          <p:attrName>ppt_x</p:attrName>
                                        </p:attrNameLst>
                                      </p:cBhvr>
                                      <p:tavLst>
                                        <p:tav tm="0">
                                          <p:val>
                                            <p:strVal val="1+#ppt_w/2"/>
                                          </p:val>
                                        </p:tav>
                                        <p:tav tm="100000">
                                          <p:val>
                                            <p:strVal val="#ppt_x"/>
                                          </p:val>
                                        </p:tav>
                                      </p:tavLst>
                                    </p:anim>
                                    <p:anim calcmode="lin" valueType="num">
                                      <p:cBhvr additive="base">
                                        <p:cTn id="72" dur="500" fill="hold"/>
                                        <p:tgtEl>
                                          <p:spTgt spid="61"/>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62"/>
                                        </p:tgtEl>
                                        <p:attrNameLst>
                                          <p:attrName>style.visibility</p:attrName>
                                        </p:attrNameLst>
                                      </p:cBhvr>
                                      <p:to>
                                        <p:strVal val="visible"/>
                                      </p:to>
                                    </p:set>
                                    <p:anim calcmode="lin" valueType="num">
                                      <p:cBhvr additive="base">
                                        <p:cTn id="75" dur="500" fill="hold"/>
                                        <p:tgtEl>
                                          <p:spTgt spid="62"/>
                                        </p:tgtEl>
                                        <p:attrNameLst>
                                          <p:attrName>ppt_x</p:attrName>
                                        </p:attrNameLst>
                                      </p:cBhvr>
                                      <p:tavLst>
                                        <p:tav tm="0">
                                          <p:val>
                                            <p:strVal val="0-#ppt_w/2"/>
                                          </p:val>
                                        </p:tav>
                                        <p:tav tm="100000">
                                          <p:val>
                                            <p:strVal val="#ppt_x"/>
                                          </p:val>
                                        </p:tav>
                                      </p:tavLst>
                                    </p:anim>
                                    <p:anim calcmode="lin" valueType="num">
                                      <p:cBhvr additive="base">
                                        <p:cTn id="76" dur="500" fill="hold"/>
                                        <p:tgtEl>
                                          <p:spTgt spid="62"/>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64"/>
                                        </p:tgtEl>
                                        <p:attrNameLst>
                                          <p:attrName>style.visibility</p:attrName>
                                        </p:attrNameLst>
                                      </p:cBhvr>
                                      <p:to>
                                        <p:strVal val="visible"/>
                                      </p:to>
                                    </p:set>
                                    <p:anim calcmode="lin" valueType="num">
                                      <p:cBhvr additive="base">
                                        <p:cTn id="79" dur="500" fill="hold"/>
                                        <p:tgtEl>
                                          <p:spTgt spid="64"/>
                                        </p:tgtEl>
                                        <p:attrNameLst>
                                          <p:attrName>ppt_x</p:attrName>
                                        </p:attrNameLst>
                                      </p:cBhvr>
                                      <p:tavLst>
                                        <p:tav tm="0">
                                          <p:val>
                                            <p:strVal val="0-#ppt_w/2"/>
                                          </p:val>
                                        </p:tav>
                                        <p:tav tm="100000">
                                          <p:val>
                                            <p:strVal val="#ppt_x"/>
                                          </p:val>
                                        </p:tav>
                                      </p:tavLst>
                                    </p:anim>
                                    <p:anim calcmode="lin" valueType="num">
                                      <p:cBhvr additive="base">
                                        <p:cTn id="80" dur="500" fill="hold"/>
                                        <p:tgtEl>
                                          <p:spTgt spid="64"/>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63"/>
                                        </p:tgtEl>
                                        <p:attrNameLst>
                                          <p:attrName>style.visibility</p:attrName>
                                        </p:attrNameLst>
                                      </p:cBhvr>
                                      <p:to>
                                        <p:strVal val="visible"/>
                                      </p:to>
                                    </p:set>
                                    <p:anim calcmode="lin" valueType="num">
                                      <p:cBhvr additive="base">
                                        <p:cTn id="83" dur="500" fill="hold"/>
                                        <p:tgtEl>
                                          <p:spTgt spid="63"/>
                                        </p:tgtEl>
                                        <p:attrNameLst>
                                          <p:attrName>ppt_x</p:attrName>
                                        </p:attrNameLst>
                                      </p:cBhvr>
                                      <p:tavLst>
                                        <p:tav tm="0">
                                          <p:val>
                                            <p:strVal val="0-#ppt_w/2"/>
                                          </p:val>
                                        </p:tav>
                                        <p:tav tm="100000">
                                          <p:val>
                                            <p:strVal val="#ppt_x"/>
                                          </p:val>
                                        </p:tav>
                                      </p:tavLst>
                                    </p:anim>
                                    <p:anim calcmode="lin" valueType="num">
                                      <p:cBhvr additive="base">
                                        <p:cTn id="84" dur="500" fill="hold"/>
                                        <p:tgtEl>
                                          <p:spTgt spid="63"/>
                                        </p:tgtEl>
                                        <p:attrNameLst>
                                          <p:attrName>ppt_y</p:attrName>
                                        </p:attrNameLst>
                                      </p:cBhvr>
                                      <p:tavLst>
                                        <p:tav tm="0">
                                          <p:val>
                                            <p:strVal val="#ppt_y"/>
                                          </p:val>
                                        </p:tav>
                                        <p:tav tm="100000">
                                          <p:val>
                                            <p:strVal val="#ppt_y"/>
                                          </p:val>
                                        </p:tav>
                                      </p:tavLst>
                                    </p:anim>
                                  </p:childTnLst>
                                </p:cTn>
                              </p:par>
                            </p:childTnLst>
                          </p:cTn>
                        </p:par>
                        <p:par>
                          <p:cTn id="85" fill="hold">
                            <p:stCondLst>
                              <p:cond delay="500"/>
                            </p:stCondLst>
                            <p:childTnLst>
                              <p:par>
                                <p:cTn id="86" presetID="1" presetClass="entr" presetSubtype="0" fill="hold" nodeType="afterEffect">
                                  <p:stCondLst>
                                    <p:cond delay="0"/>
                                  </p:stCondLst>
                                  <p:childTnLst>
                                    <p:set>
                                      <p:cBhvr>
                                        <p:cTn id="87"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P spid="41" grpId="0" animBg="1"/>
      <p:bldP spid="42" grpId="0" animBg="1"/>
      <p:bldP spid="44" grpId="0"/>
      <p:bldP spid="45" grpId="0"/>
      <p:bldP spid="46" grpId="0"/>
      <p:bldP spid="47" grpId="0"/>
      <p:bldP spid="61" grpId="0"/>
      <p:bldP spid="62" grpId="0"/>
      <p:bldP spid="63" grpId="0" animBg="1"/>
      <p:bldP spid="6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ción de imagen 3"/>
          <p:cNvSpPr>
            <a:spLocks noGrp="1"/>
          </p:cNvSpPr>
          <p:nvPr>
            <p:ph type="pic" idx="1"/>
          </p:nvPr>
        </p:nvSpPr>
        <p:spPr/>
      </p:sp>
      <p:sp>
        <p:nvSpPr>
          <p:cNvPr id="3" name="Título 2"/>
          <p:cNvSpPr>
            <a:spLocks noGrp="1"/>
          </p:cNvSpPr>
          <p:nvPr>
            <p:ph type="title"/>
          </p:nvPr>
        </p:nvSpPr>
        <p:spPr/>
        <p:txBody>
          <a:bodyPr/>
          <a:lstStyle/>
          <a:p>
            <a:r>
              <a:rPr lang="es-ES" b="1" dirty="0" smtClean="0"/>
              <a:t>Social</a:t>
            </a:r>
            <a:br>
              <a:rPr lang="es-ES" b="1" dirty="0" smtClean="0"/>
            </a:br>
            <a:endParaRPr lang="en-US" b="1" dirty="0"/>
          </a:p>
        </p:txBody>
      </p:sp>
      <p:sp>
        <p:nvSpPr>
          <p:cNvPr id="5" name="Marcador de texto 4"/>
          <p:cNvSpPr>
            <a:spLocks noGrp="1"/>
          </p:cNvSpPr>
          <p:nvPr>
            <p:ph type="body" sz="half" idx="2"/>
          </p:nvPr>
        </p:nvSpPr>
        <p:spPr/>
        <p:txBody>
          <a:bodyPr/>
          <a:lstStyle/>
          <a:p>
            <a:pPr marL="285750" lvl="0" indent="-285750" defTabSz="914363">
              <a:lnSpc>
                <a:spcPct val="100000"/>
              </a:lnSpc>
              <a:spcBef>
                <a:spcPts val="0"/>
              </a:spcBef>
              <a:spcAft>
                <a:spcPts val="600"/>
              </a:spcAft>
              <a:buSzPct val="80000"/>
              <a:buFont typeface="Wingdings" panose="05000000000000000000" pitchFamily="2" charset="2"/>
              <a:buChar char="ü"/>
              <a:defRPr/>
            </a:pPr>
            <a:r>
              <a:rPr lang="es-ES" b="1" dirty="0">
                <a:solidFill>
                  <a:srgbClr val="FFFFFF"/>
                </a:solidFill>
              </a:rPr>
              <a:t>Poder de elección: </a:t>
            </a:r>
            <a:r>
              <a:rPr lang="es-ES" dirty="0">
                <a:solidFill>
                  <a:srgbClr val="FFFFFF"/>
                </a:solidFill>
              </a:rPr>
              <a:t>Grupos de Office 365 vs. </a:t>
            </a:r>
            <a:r>
              <a:rPr lang="es-ES" dirty="0" err="1" smtClean="0">
                <a:solidFill>
                  <a:srgbClr val="FFFFFF"/>
                </a:solidFill>
              </a:rPr>
              <a:t>Yammer</a:t>
            </a:r>
            <a:r>
              <a:rPr lang="es-ES" dirty="0" smtClean="0">
                <a:solidFill>
                  <a:srgbClr val="FFFFFF"/>
                </a:solidFill>
              </a:rPr>
              <a:t> vs. Sitios de Grupo en SPO</a:t>
            </a:r>
            <a:endParaRPr lang="es-ES" dirty="0">
              <a:solidFill>
                <a:srgbClr val="FFFFFF"/>
              </a:solidFill>
            </a:endParaRPr>
          </a:p>
          <a:p>
            <a:pPr marL="285750" lvl="0" indent="-285750" defTabSz="914363">
              <a:lnSpc>
                <a:spcPct val="100000"/>
              </a:lnSpc>
              <a:spcBef>
                <a:spcPts val="0"/>
              </a:spcBef>
              <a:spcAft>
                <a:spcPts val="600"/>
              </a:spcAft>
              <a:buSzPct val="80000"/>
              <a:buFont typeface="Wingdings" panose="05000000000000000000" pitchFamily="2" charset="2"/>
              <a:buChar char="ü"/>
              <a:defRPr/>
            </a:pPr>
            <a:r>
              <a:rPr lang="es-ES" b="1" dirty="0">
                <a:solidFill>
                  <a:srgbClr val="FFFFFF"/>
                </a:solidFill>
              </a:rPr>
              <a:t>Mejora continua en </a:t>
            </a:r>
            <a:r>
              <a:rPr lang="es-ES" b="1" dirty="0" err="1">
                <a:solidFill>
                  <a:srgbClr val="FFFFFF"/>
                </a:solidFill>
              </a:rPr>
              <a:t>Yammer</a:t>
            </a:r>
            <a:r>
              <a:rPr lang="es-ES" b="1" dirty="0">
                <a:solidFill>
                  <a:srgbClr val="FFFFFF"/>
                </a:solidFill>
              </a:rPr>
              <a:t>: </a:t>
            </a:r>
            <a:r>
              <a:rPr lang="es-ES" dirty="0">
                <a:solidFill>
                  <a:srgbClr val="FFFFFF"/>
                </a:solidFill>
              </a:rPr>
              <a:t>Single </a:t>
            </a:r>
            <a:r>
              <a:rPr lang="es-ES" dirty="0" err="1">
                <a:solidFill>
                  <a:srgbClr val="FFFFFF"/>
                </a:solidFill>
              </a:rPr>
              <a:t>Sign</a:t>
            </a:r>
            <a:r>
              <a:rPr lang="es-ES" dirty="0">
                <a:solidFill>
                  <a:srgbClr val="FFFFFF"/>
                </a:solidFill>
              </a:rPr>
              <a:t> </a:t>
            </a:r>
            <a:r>
              <a:rPr lang="es-ES" dirty="0" err="1">
                <a:solidFill>
                  <a:srgbClr val="FFFFFF"/>
                </a:solidFill>
              </a:rPr>
              <a:t>On</a:t>
            </a:r>
            <a:r>
              <a:rPr lang="es-ES" dirty="0">
                <a:solidFill>
                  <a:srgbClr val="FFFFFF"/>
                </a:solidFill>
              </a:rPr>
              <a:t>, Nueva UX, </a:t>
            </a:r>
            <a:r>
              <a:rPr lang="es-ES" dirty="0" err="1">
                <a:solidFill>
                  <a:srgbClr val="FFFFFF"/>
                </a:solidFill>
              </a:rPr>
              <a:t>etc</a:t>
            </a:r>
            <a:endParaRPr lang="es-ES" dirty="0">
              <a:solidFill>
                <a:srgbClr val="FFFFFF"/>
              </a:solidFill>
            </a:endParaRPr>
          </a:p>
          <a:p>
            <a:pPr marL="285750" lvl="0" indent="-285750" defTabSz="914363">
              <a:lnSpc>
                <a:spcPct val="100000"/>
              </a:lnSpc>
              <a:spcBef>
                <a:spcPts val="0"/>
              </a:spcBef>
              <a:spcAft>
                <a:spcPts val="600"/>
              </a:spcAft>
              <a:buSzPct val="80000"/>
              <a:buFont typeface="Wingdings" panose="05000000000000000000" pitchFamily="2" charset="2"/>
              <a:buChar char="ü"/>
              <a:defRPr/>
            </a:pPr>
            <a:r>
              <a:rPr lang="es-ES" b="1" dirty="0">
                <a:solidFill>
                  <a:srgbClr val="FFFFFF"/>
                </a:solidFill>
              </a:rPr>
              <a:t>Descubrir información: </a:t>
            </a:r>
            <a:r>
              <a:rPr lang="es-ES" dirty="0">
                <a:solidFill>
                  <a:srgbClr val="FFFFFF"/>
                </a:solidFill>
              </a:rPr>
              <a:t>Delve + Office </a:t>
            </a:r>
            <a:r>
              <a:rPr lang="es-ES" dirty="0" err="1">
                <a:solidFill>
                  <a:srgbClr val="FFFFFF"/>
                </a:solidFill>
              </a:rPr>
              <a:t>Graph</a:t>
            </a:r>
            <a:endParaRPr lang="es-ES" dirty="0">
              <a:solidFill>
                <a:srgbClr val="FFFFFF"/>
              </a:solidFill>
            </a:endParaRPr>
          </a:p>
          <a:p>
            <a:pPr marL="285750" lvl="0" indent="-285750" defTabSz="914363">
              <a:lnSpc>
                <a:spcPct val="100000"/>
              </a:lnSpc>
              <a:spcBef>
                <a:spcPts val="0"/>
              </a:spcBef>
              <a:spcAft>
                <a:spcPts val="600"/>
              </a:spcAft>
              <a:buSzPct val="80000"/>
              <a:buFont typeface="Wingdings" panose="05000000000000000000" pitchFamily="2" charset="2"/>
              <a:buChar char="ü"/>
              <a:defRPr/>
            </a:pPr>
            <a:r>
              <a:rPr lang="es-ES" b="1" dirty="0">
                <a:solidFill>
                  <a:srgbClr val="FFFFFF"/>
                </a:solidFill>
              </a:rPr>
              <a:t>Office 365 Video</a:t>
            </a:r>
          </a:p>
          <a:p>
            <a:pPr marL="285750" lvl="0" indent="-285750" defTabSz="914363">
              <a:lnSpc>
                <a:spcPct val="100000"/>
              </a:lnSpc>
              <a:spcBef>
                <a:spcPts val="0"/>
              </a:spcBef>
              <a:spcAft>
                <a:spcPts val="600"/>
              </a:spcAft>
              <a:buSzPct val="80000"/>
              <a:buFont typeface="Wingdings" panose="05000000000000000000" pitchFamily="2" charset="2"/>
              <a:buChar char="ü"/>
              <a:defRPr/>
            </a:pPr>
            <a:r>
              <a:rPr lang="es-ES" b="1" dirty="0">
                <a:solidFill>
                  <a:srgbClr val="FFFFFF"/>
                </a:solidFill>
              </a:rPr>
              <a:t>ODFB</a:t>
            </a:r>
          </a:p>
          <a:p>
            <a:pPr marL="285750" lvl="0" indent="-285750" defTabSz="914363">
              <a:lnSpc>
                <a:spcPct val="100000"/>
              </a:lnSpc>
              <a:spcBef>
                <a:spcPts val="0"/>
              </a:spcBef>
              <a:spcAft>
                <a:spcPts val="600"/>
              </a:spcAft>
              <a:buSzPct val="80000"/>
              <a:buFont typeface="Wingdings" panose="05000000000000000000" pitchFamily="2" charset="2"/>
              <a:buChar char="ü"/>
              <a:defRPr/>
            </a:pPr>
            <a:r>
              <a:rPr lang="es-ES" b="1" dirty="0">
                <a:solidFill>
                  <a:srgbClr val="FFFFFF"/>
                </a:solidFill>
              </a:rPr>
              <a:t>Conversaciones </a:t>
            </a:r>
            <a:r>
              <a:rPr lang="es-ES" b="1" dirty="0" err="1">
                <a:solidFill>
                  <a:srgbClr val="FFFFFF"/>
                </a:solidFill>
              </a:rPr>
              <a:t>Everywhere</a:t>
            </a:r>
            <a:r>
              <a:rPr lang="es-ES" b="1" dirty="0">
                <a:solidFill>
                  <a:srgbClr val="FFFFFF"/>
                </a:solidFill>
              </a:rPr>
              <a:t>: </a:t>
            </a:r>
            <a:r>
              <a:rPr lang="es-ES" dirty="0">
                <a:solidFill>
                  <a:srgbClr val="FFFFFF"/>
                </a:solidFill>
              </a:rPr>
              <a:t>Documentos (</a:t>
            </a:r>
            <a:r>
              <a:rPr lang="es-ES" dirty="0" err="1">
                <a:solidFill>
                  <a:srgbClr val="FFFFFF"/>
                </a:solidFill>
              </a:rPr>
              <a:t>Yammer</a:t>
            </a:r>
            <a:r>
              <a:rPr lang="es-ES" dirty="0">
                <a:solidFill>
                  <a:srgbClr val="FFFFFF"/>
                </a:solidFill>
              </a:rPr>
              <a:t>, Grupos, ODFB), Paneles de Delve, Videos de office 365 </a:t>
            </a:r>
          </a:p>
          <a:p>
            <a:endParaRPr lang="en-US" dirty="0"/>
          </a:p>
        </p:txBody>
      </p:sp>
      <p:grpSp>
        <p:nvGrpSpPr>
          <p:cNvPr id="6" name="Group 25"/>
          <p:cNvGrpSpPr/>
          <p:nvPr/>
        </p:nvGrpSpPr>
        <p:grpSpPr>
          <a:xfrm>
            <a:off x="8546356" y="1171006"/>
            <a:ext cx="668268" cy="405834"/>
            <a:chOff x="205187" y="4748102"/>
            <a:chExt cx="1076201" cy="516710"/>
          </a:xfrm>
        </p:grpSpPr>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05169" y="4748102"/>
              <a:ext cx="470873" cy="419505"/>
            </a:xfrm>
            <a:prstGeom prst="rect">
              <a:avLst/>
            </a:prstGeom>
          </p:spPr>
        </p:pic>
        <p:grpSp>
          <p:nvGrpSpPr>
            <p:cNvPr id="8" name="Group 24"/>
            <p:cNvGrpSpPr/>
            <p:nvPr/>
          </p:nvGrpSpPr>
          <p:grpSpPr>
            <a:xfrm>
              <a:off x="205187" y="4748102"/>
              <a:ext cx="305346" cy="516710"/>
              <a:chOff x="1532979" y="5298659"/>
              <a:chExt cx="457746" cy="774603"/>
            </a:xfrm>
          </p:grpSpPr>
          <p:sp>
            <p:nvSpPr>
              <p:cNvPr id="12" name="Rounded Rectangle 17"/>
              <p:cNvSpPr/>
              <p:nvPr/>
            </p:nvSpPr>
            <p:spPr bwMode="auto">
              <a:xfrm>
                <a:off x="1532979" y="5619750"/>
                <a:ext cx="457746" cy="453512"/>
              </a:xfrm>
              <a:custGeom>
                <a:avLst/>
                <a:gdLst>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142968 w 457746"/>
                  <a:gd name="connsiteY6" fmla="*/ 561975 h 561975"/>
                  <a:gd name="connsiteX7" fmla="*/ 0 w 457746"/>
                  <a:gd name="connsiteY7" fmla="*/ 419007 h 561975"/>
                  <a:gd name="connsiteX8" fmla="*/ 0 w 457746"/>
                  <a:gd name="connsiteY8" fmla="*/ 142968 h 561975"/>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0 w 457746"/>
                  <a:gd name="connsiteY6" fmla="*/ 419007 h 561975"/>
                  <a:gd name="connsiteX7" fmla="*/ 0 w 457746"/>
                  <a:gd name="connsiteY7" fmla="*/ 142968 h 561975"/>
                  <a:gd name="connsiteX0" fmla="*/ 0 w 457746"/>
                  <a:gd name="connsiteY0" fmla="*/ 142968 h 453512"/>
                  <a:gd name="connsiteX1" fmla="*/ 142968 w 457746"/>
                  <a:gd name="connsiteY1" fmla="*/ 0 h 453512"/>
                  <a:gd name="connsiteX2" fmla="*/ 314778 w 457746"/>
                  <a:gd name="connsiteY2" fmla="*/ 0 h 453512"/>
                  <a:gd name="connsiteX3" fmla="*/ 457746 w 457746"/>
                  <a:gd name="connsiteY3" fmla="*/ 142968 h 453512"/>
                  <a:gd name="connsiteX4" fmla="*/ 457746 w 457746"/>
                  <a:gd name="connsiteY4" fmla="*/ 419007 h 453512"/>
                  <a:gd name="connsiteX5" fmla="*/ 0 w 457746"/>
                  <a:gd name="connsiteY5" fmla="*/ 419007 h 453512"/>
                  <a:gd name="connsiteX6" fmla="*/ 0 w 457746"/>
                  <a:gd name="connsiteY6" fmla="*/ 142968 h 4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746" h="453512">
                    <a:moveTo>
                      <a:pt x="0" y="142968"/>
                    </a:moveTo>
                    <a:cubicBezTo>
                      <a:pt x="0" y="64009"/>
                      <a:pt x="64009" y="0"/>
                      <a:pt x="142968" y="0"/>
                    </a:cubicBezTo>
                    <a:lnTo>
                      <a:pt x="314778" y="0"/>
                    </a:lnTo>
                    <a:cubicBezTo>
                      <a:pt x="393737" y="0"/>
                      <a:pt x="457746" y="64009"/>
                      <a:pt x="457746" y="142968"/>
                    </a:cubicBezTo>
                    <a:lnTo>
                      <a:pt x="457746" y="419007"/>
                    </a:lnTo>
                    <a:cubicBezTo>
                      <a:pt x="381455" y="465014"/>
                      <a:pt x="76291" y="465014"/>
                      <a:pt x="0" y="419007"/>
                    </a:cubicBezTo>
                    <a:lnTo>
                      <a:pt x="0" y="142968"/>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23"/>
              <p:cNvSpPr/>
              <p:nvPr/>
            </p:nvSpPr>
            <p:spPr bwMode="auto">
              <a:xfrm>
                <a:off x="1615594" y="5298659"/>
                <a:ext cx="292516" cy="292516"/>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 name="Group 34"/>
            <p:cNvGrpSpPr/>
            <p:nvPr/>
          </p:nvGrpSpPr>
          <p:grpSpPr>
            <a:xfrm>
              <a:off x="976042" y="4748102"/>
              <a:ext cx="305346" cy="516710"/>
              <a:chOff x="1532979" y="5298659"/>
              <a:chExt cx="457746" cy="774603"/>
            </a:xfrm>
          </p:grpSpPr>
          <p:sp>
            <p:nvSpPr>
              <p:cNvPr id="10" name="Rounded Rectangle 17"/>
              <p:cNvSpPr/>
              <p:nvPr/>
            </p:nvSpPr>
            <p:spPr bwMode="auto">
              <a:xfrm>
                <a:off x="1532979" y="5619750"/>
                <a:ext cx="457746" cy="453512"/>
              </a:xfrm>
              <a:custGeom>
                <a:avLst/>
                <a:gdLst>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142968 w 457746"/>
                  <a:gd name="connsiteY6" fmla="*/ 561975 h 561975"/>
                  <a:gd name="connsiteX7" fmla="*/ 0 w 457746"/>
                  <a:gd name="connsiteY7" fmla="*/ 419007 h 561975"/>
                  <a:gd name="connsiteX8" fmla="*/ 0 w 457746"/>
                  <a:gd name="connsiteY8" fmla="*/ 142968 h 561975"/>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0 w 457746"/>
                  <a:gd name="connsiteY6" fmla="*/ 419007 h 561975"/>
                  <a:gd name="connsiteX7" fmla="*/ 0 w 457746"/>
                  <a:gd name="connsiteY7" fmla="*/ 142968 h 561975"/>
                  <a:gd name="connsiteX0" fmla="*/ 0 w 457746"/>
                  <a:gd name="connsiteY0" fmla="*/ 142968 h 453512"/>
                  <a:gd name="connsiteX1" fmla="*/ 142968 w 457746"/>
                  <a:gd name="connsiteY1" fmla="*/ 0 h 453512"/>
                  <a:gd name="connsiteX2" fmla="*/ 314778 w 457746"/>
                  <a:gd name="connsiteY2" fmla="*/ 0 h 453512"/>
                  <a:gd name="connsiteX3" fmla="*/ 457746 w 457746"/>
                  <a:gd name="connsiteY3" fmla="*/ 142968 h 453512"/>
                  <a:gd name="connsiteX4" fmla="*/ 457746 w 457746"/>
                  <a:gd name="connsiteY4" fmla="*/ 419007 h 453512"/>
                  <a:gd name="connsiteX5" fmla="*/ 0 w 457746"/>
                  <a:gd name="connsiteY5" fmla="*/ 419007 h 453512"/>
                  <a:gd name="connsiteX6" fmla="*/ 0 w 457746"/>
                  <a:gd name="connsiteY6" fmla="*/ 142968 h 4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746" h="453512">
                    <a:moveTo>
                      <a:pt x="0" y="142968"/>
                    </a:moveTo>
                    <a:cubicBezTo>
                      <a:pt x="0" y="64009"/>
                      <a:pt x="64009" y="0"/>
                      <a:pt x="142968" y="0"/>
                    </a:cubicBezTo>
                    <a:lnTo>
                      <a:pt x="314778" y="0"/>
                    </a:lnTo>
                    <a:cubicBezTo>
                      <a:pt x="393737" y="0"/>
                      <a:pt x="457746" y="64009"/>
                      <a:pt x="457746" y="142968"/>
                    </a:cubicBezTo>
                    <a:lnTo>
                      <a:pt x="457746" y="419007"/>
                    </a:lnTo>
                    <a:cubicBezTo>
                      <a:pt x="381455" y="465014"/>
                      <a:pt x="76291" y="465014"/>
                      <a:pt x="0" y="419007"/>
                    </a:cubicBezTo>
                    <a:lnTo>
                      <a:pt x="0" y="142968"/>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36"/>
              <p:cNvSpPr/>
              <p:nvPr/>
            </p:nvSpPr>
            <p:spPr bwMode="auto">
              <a:xfrm>
                <a:off x="1615594" y="5298659"/>
                <a:ext cx="292516" cy="292516"/>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14" name="Picture Placeholder 13"/>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2" y="0"/>
            <a:ext cx="6176214" cy="6804000"/>
          </a:xfrm>
          <a:prstGeom prst="rect">
            <a:avLst/>
          </a:prstGeom>
        </p:spPr>
      </p:pic>
    </p:spTree>
    <p:extLst>
      <p:ext uri="{BB962C8B-B14F-4D97-AF65-F5344CB8AC3E}">
        <p14:creationId xmlns:p14="http://schemas.microsoft.com/office/powerpoint/2010/main" val="98151049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7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3.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1325</TotalTime>
  <Words>2747</Words>
  <Application>Microsoft Office PowerPoint</Application>
  <PresentationFormat>Panorámica</PresentationFormat>
  <Paragraphs>557</Paragraphs>
  <Slides>48</Slides>
  <Notes>15</Notes>
  <HiddenSlides>0</HiddenSlides>
  <MMClips>0</MMClips>
  <ScaleCrop>false</ScaleCrop>
  <HeadingPairs>
    <vt:vector size="6" baseType="variant">
      <vt:variant>
        <vt:lpstr>Fuentes usadas</vt:lpstr>
      </vt:variant>
      <vt:variant>
        <vt:i4>14</vt:i4>
      </vt:variant>
      <vt:variant>
        <vt:lpstr>Tema</vt:lpstr>
      </vt:variant>
      <vt:variant>
        <vt:i4>3</vt:i4>
      </vt:variant>
      <vt:variant>
        <vt:lpstr>Títulos de diapositiva</vt:lpstr>
      </vt:variant>
      <vt:variant>
        <vt:i4>48</vt:i4>
      </vt:variant>
    </vt:vector>
  </HeadingPairs>
  <TitlesOfParts>
    <vt:vector size="65" baseType="lpstr">
      <vt:lpstr>Arial</vt:lpstr>
      <vt:lpstr>Calibri</vt:lpstr>
      <vt:lpstr>Calibri Light</vt:lpstr>
      <vt:lpstr>Consolas</vt:lpstr>
      <vt:lpstr>MS Shell Dlg 2</vt:lpstr>
      <vt:lpstr>Office 365 Icons</vt:lpstr>
      <vt:lpstr>Segoe Light</vt:lpstr>
      <vt:lpstr>Segoe Pro</vt:lpstr>
      <vt:lpstr>Segoe UI</vt:lpstr>
      <vt:lpstr>Segoe UI Light</vt:lpstr>
      <vt:lpstr>Segoe UI Semibold</vt:lpstr>
      <vt:lpstr>Segoe UI Semilight</vt:lpstr>
      <vt:lpstr>Wingdings</vt:lpstr>
      <vt:lpstr>Wingdings 3</vt:lpstr>
      <vt:lpstr>Office Theme</vt:lpstr>
      <vt:lpstr>7_5-30610_Microsoft_Ignite_Keynote_Template</vt:lpstr>
      <vt:lpstr>1_5-30610_Microsoft_Ignite_Keynote_Template</vt:lpstr>
      <vt:lpstr>Presentación de PowerPoint</vt:lpstr>
      <vt:lpstr>Nuevas Experiencias y Nuevas formas de trabajar con Office 365: La productividad se re-inventa</vt:lpstr>
      <vt:lpstr>Juan Carlos González</vt:lpstr>
      <vt:lpstr>Agenda</vt:lpstr>
      <vt:lpstr>Tendencias que cambian nuestra forma de trabajar</vt:lpstr>
      <vt:lpstr>Presentación de PowerPoint</vt:lpstr>
      <vt:lpstr>Con Office 365 la productividad se re-inventa…</vt:lpstr>
      <vt:lpstr>...innovando de forma continua</vt:lpstr>
      <vt:lpstr>Social </vt:lpstr>
      <vt:lpstr>Delve </vt:lpstr>
      <vt:lpstr>Delve </vt:lpstr>
      <vt:lpstr>Delve: Privacidad de la información</vt:lpstr>
      <vt:lpstr>Delve: Lo que está por llegar</vt:lpstr>
      <vt:lpstr>Delve: Lo que está por llegar</vt:lpstr>
      <vt:lpstr>Delve: Lo que está por llegar</vt:lpstr>
      <vt:lpstr>Presentación de PowerPoint</vt:lpstr>
      <vt:lpstr>Gartner “projects that, by 2016, large companies will stream more than 16 hours of video per worker, per month” </vt:lpstr>
      <vt:lpstr>Office 365 Video </vt:lpstr>
      <vt:lpstr>Office 365 Video - Arquitectura</vt:lpstr>
      <vt:lpstr>Office 365 Video </vt:lpstr>
      <vt:lpstr>Presentación de PowerPoint</vt:lpstr>
      <vt:lpstr>Presentación de PowerPoint</vt:lpstr>
      <vt:lpstr>Next Generation Portals…la nueva estrategia</vt:lpstr>
      <vt:lpstr>Next Generation Portals…Portales actuales</vt:lpstr>
      <vt:lpstr>Comunicación y Colaboración</vt:lpstr>
      <vt:lpstr>Introducción a los Grupos de Office 365</vt:lpstr>
      <vt:lpstr>Grupos de Office 365 - Arquitectura</vt:lpstr>
      <vt:lpstr>Grupos de Office 365 - Arquitectura</vt:lpstr>
      <vt:lpstr>Experiencias disponibles en Grupos</vt:lpstr>
      <vt:lpstr>Presentación de PowerPoint</vt:lpstr>
      <vt:lpstr>Beneficios que aportan los Grupos</vt:lpstr>
      <vt:lpstr>Roadmap De Grupos de Office 365</vt:lpstr>
      <vt:lpstr>Roadmap De Grupos de Office 365</vt:lpstr>
      <vt:lpstr>Un poco de IT…Administración de Grupos</vt:lpstr>
      <vt:lpstr>Presentación de PowerPoint</vt:lpstr>
      <vt:lpstr>OneDrive for Business </vt:lpstr>
      <vt:lpstr>OneDrive for Business</vt:lpstr>
      <vt:lpstr>OneDrive for Business</vt:lpstr>
      <vt:lpstr>OneDrive for Business </vt:lpstr>
      <vt:lpstr>OneDrive for Business: ¿Es un producto clave para Microsoft?</vt:lpstr>
      <vt:lpstr>OneDrive for Business – Roadmap</vt:lpstr>
      <vt:lpstr>OneDrive for Business - Roadmap</vt:lpstr>
      <vt:lpstr>Presentación de PowerPoint</vt:lpstr>
      <vt:lpstr>Presentación de PowerPoint</vt:lpstr>
      <vt:lpstr>Como estar al día: Roadmap de Office 365</vt:lpstr>
      <vt:lpstr>Presentación de PowerPoint</vt:lpstr>
      <vt:lpstr>Presentación de PowerPoint</vt:lpstr>
      <vt:lpstr>Juan Carlos González</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Vargas</dc:creator>
  <cp:lastModifiedBy>Juan Carlos González Martín</cp:lastModifiedBy>
  <cp:revision>48</cp:revision>
  <dcterms:created xsi:type="dcterms:W3CDTF">2015-10-01T20:25:38Z</dcterms:created>
  <dcterms:modified xsi:type="dcterms:W3CDTF">2015-10-24T21:20:59Z</dcterms:modified>
</cp:coreProperties>
</file>